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76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1" r:id="rId3"/>
    <p:sldId id="305" r:id="rId4"/>
    <p:sldId id="303" r:id="rId5"/>
    <p:sldId id="301" r:id="rId6"/>
    <p:sldId id="302" r:id="rId7"/>
    <p:sldId id="306" r:id="rId8"/>
    <p:sldId id="535" r:id="rId9"/>
    <p:sldId id="307" r:id="rId10"/>
    <p:sldId id="308" r:id="rId11"/>
    <p:sldId id="309" r:id="rId12"/>
    <p:sldId id="310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30" r:id="rId22"/>
    <p:sldId id="331" r:id="rId23"/>
    <p:sldId id="332" r:id="rId24"/>
    <p:sldId id="333" r:id="rId25"/>
    <p:sldId id="334" r:id="rId26"/>
    <p:sldId id="337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20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9" r:id="rId66"/>
    <p:sldId id="38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416" r:id="rId83"/>
    <p:sldId id="417" r:id="rId84"/>
    <p:sldId id="418" r:id="rId85"/>
    <p:sldId id="419" r:id="rId86"/>
    <p:sldId id="420" r:id="rId87"/>
    <p:sldId id="421" r:id="rId88"/>
    <p:sldId id="422" r:id="rId89"/>
    <p:sldId id="423" r:id="rId90"/>
    <p:sldId id="424" r:id="rId91"/>
    <p:sldId id="425" r:id="rId92"/>
    <p:sldId id="426" r:id="rId93"/>
    <p:sldId id="427" r:id="rId94"/>
    <p:sldId id="428" r:id="rId95"/>
    <p:sldId id="429" r:id="rId96"/>
    <p:sldId id="364" r:id="rId97"/>
    <p:sldId id="536" r:id="rId98"/>
    <p:sldId id="537" r:id="rId99"/>
    <p:sldId id="430" r:id="rId100"/>
    <p:sldId id="527" r:id="rId101"/>
    <p:sldId id="528" r:id="rId102"/>
    <p:sldId id="529" r:id="rId103"/>
    <p:sldId id="530" r:id="rId104"/>
    <p:sldId id="441" r:id="rId105"/>
    <p:sldId id="434" r:id="rId106"/>
    <p:sldId id="442" r:id="rId107"/>
    <p:sldId id="435" r:id="rId108"/>
    <p:sldId id="443" r:id="rId109"/>
    <p:sldId id="436" r:id="rId110"/>
    <p:sldId id="444" r:id="rId111"/>
    <p:sldId id="555" r:id="rId112"/>
    <p:sldId id="538" r:id="rId113"/>
    <p:sldId id="540" r:id="rId114"/>
    <p:sldId id="541" r:id="rId115"/>
    <p:sldId id="542" r:id="rId116"/>
    <p:sldId id="485" r:id="rId117"/>
    <p:sldId id="520" r:id="rId118"/>
    <p:sldId id="484" r:id="rId119"/>
    <p:sldId id="482" r:id="rId120"/>
    <p:sldId id="483" r:id="rId121"/>
    <p:sldId id="531" r:id="rId122"/>
    <p:sldId id="532" r:id="rId123"/>
    <p:sldId id="437" r:id="rId124"/>
    <p:sldId id="460" r:id="rId125"/>
    <p:sldId id="521" r:id="rId126"/>
    <p:sldId id="522" r:id="rId127"/>
    <p:sldId id="533" r:id="rId128"/>
    <p:sldId id="487" r:id="rId129"/>
    <p:sldId id="526" r:id="rId130"/>
    <p:sldId id="486" r:id="rId131"/>
    <p:sldId id="534" r:id="rId132"/>
    <p:sldId id="438" r:id="rId133"/>
    <p:sldId id="448" r:id="rId134"/>
    <p:sldId id="449" r:id="rId135"/>
    <p:sldId id="450" r:id="rId136"/>
    <p:sldId id="451" r:id="rId137"/>
    <p:sldId id="452" r:id="rId138"/>
    <p:sldId id="453" r:id="rId139"/>
    <p:sldId id="454" r:id="rId140"/>
    <p:sldId id="455" r:id="rId141"/>
    <p:sldId id="456" r:id="rId142"/>
    <p:sldId id="518" r:id="rId143"/>
    <p:sldId id="519" r:id="rId144"/>
    <p:sldId id="457" r:id="rId145"/>
    <p:sldId id="462" r:id="rId146"/>
    <p:sldId id="463" r:id="rId147"/>
    <p:sldId id="464" r:id="rId148"/>
    <p:sldId id="465" r:id="rId149"/>
    <p:sldId id="466" r:id="rId150"/>
    <p:sldId id="467" r:id="rId151"/>
    <p:sldId id="468" r:id="rId152"/>
    <p:sldId id="469" r:id="rId153"/>
    <p:sldId id="470" r:id="rId154"/>
    <p:sldId id="471" r:id="rId155"/>
    <p:sldId id="499" r:id="rId156"/>
    <p:sldId id="500" r:id="rId157"/>
    <p:sldId id="501" r:id="rId158"/>
    <p:sldId id="502" r:id="rId159"/>
    <p:sldId id="503" r:id="rId160"/>
    <p:sldId id="504" r:id="rId161"/>
    <p:sldId id="505" r:id="rId162"/>
    <p:sldId id="506" r:id="rId163"/>
    <p:sldId id="507" r:id="rId164"/>
    <p:sldId id="508" r:id="rId165"/>
    <p:sldId id="509" r:id="rId166"/>
    <p:sldId id="510" r:id="rId167"/>
    <p:sldId id="511" r:id="rId168"/>
    <p:sldId id="512" r:id="rId169"/>
    <p:sldId id="513" r:id="rId170"/>
    <p:sldId id="514" r:id="rId171"/>
    <p:sldId id="515" r:id="rId172"/>
    <p:sldId id="545" r:id="rId173"/>
    <p:sldId id="546" r:id="rId174"/>
    <p:sldId id="550" r:id="rId175"/>
    <p:sldId id="551" r:id="rId176"/>
    <p:sldId id="554" r:id="rId177"/>
    <p:sldId id="516" r:id="rId178"/>
    <p:sldId id="556" r:id="rId179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9D9"/>
    <a:srgbClr val="95C4BC"/>
    <a:srgbClr val="FD6270"/>
    <a:srgbClr val="01C3AE"/>
    <a:srgbClr val="FD5A5D"/>
    <a:srgbClr val="FB676A"/>
    <a:srgbClr val="2CB9FF"/>
    <a:srgbClr val="D9191E"/>
    <a:srgbClr val="563FE1"/>
    <a:srgbClr val="2C8FF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34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-78" y="-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1633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6965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721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969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759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799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1684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1294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9159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779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5556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2CBAD-2184-41DC-B332-EB6DFEF3DCB3}" type="datetimeFigureOut">
              <a:rPr lang="ko-KR" altLang="en-US" smtClean="0"/>
              <a:pPr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3752C-5C97-4502-8031-0722FB3D14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8487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fageapp&amp;logNo=220392875038&amp;proxyReferer=https://www.google.co.kr/%22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sjo.kr/post/151886819094/mysql-oracle-%ED%8E%98%EC%9D%B4%EC%A7%95-%EC%BF%BC%EB%A6%AC%EC%9D%98-%EC%B0%A8%EC%9D%B4%EC%A0%90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://ooz.co.kr/5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oqkffhwk.tistory.com/91" TargetMode="External"/><Relationship Id="rId4" Type="http://schemas.openxmlformats.org/officeDocument/2006/relationships/hyperlink" Target="http://egloos.zum.com/forbis/v/3500411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://mikelim.mintocean.com/entry/Ubuntu%EC%97%90%EC%84%9C-tomcat%EC%9D%B4-%EB%8A%90%EB%A6%AC%EA%B2%8C-%EB%A1%9C%EB%93%9C-%EB%90%A0-%EB%95%8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kky.kr/article/319932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6.png"/><Relationship Id="rId4" Type="http://schemas.openxmlformats.org/officeDocument/2006/relationships/image" Target="../media/image25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3" Type="http://schemas.openxmlformats.org/officeDocument/2006/relationships/image" Target="../media/image260.jpeg"/><Relationship Id="rId7" Type="http://schemas.openxmlformats.org/officeDocument/2006/relationships/image" Target="../media/image26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jpeg"/><Relationship Id="rId5" Type="http://schemas.openxmlformats.org/officeDocument/2006/relationships/image" Target="../media/image262.jpeg"/><Relationship Id="rId4" Type="http://schemas.openxmlformats.org/officeDocument/2006/relationships/image" Target="../media/image261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7.png"/><Relationship Id="rId9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1.png"/><Relationship Id="rId5" Type="http://schemas.openxmlformats.org/officeDocument/2006/relationships/image" Target="../media/image39.png"/><Relationship Id="rId10" Type="http://schemas.openxmlformats.org/officeDocument/2006/relationships/image" Target="../media/image5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2.png"/><Relationship Id="rId5" Type="http://schemas.openxmlformats.org/officeDocument/2006/relationships/image" Target="../media/image39.png"/><Relationship Id="rId10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1.png"/><Relationship Id="rId18" Type="http://schemas.openxmlformats.org/officeDocument/2006/relationships/image" Target="../media/image64.png"/><Relationship Id="rId3" Type="http://schemas.openxmlformats.org/officeDocument/2006/relationships/image" Target="../media/image53.png"/><Relationship Id="rId21" Type="http://schemas.openxmlformats.org/officeDocument/2006/relationships/image" Target="../media/image67.png"/><Relationship Id="rId7" Type="http://schemas.openxmlformats.org/officeDocument/2006/relationships/image" Target="../media/image38.png"/><Relationship Id="rId12" Type="http://schemas.openxmlformats.org/officeDocument/2006/relationships/image" Target="../media/image60.png"/><Relationship Id="rId17" Type="http://schemas.openxmlformats.org/officeDocument/2006/relationships/image" Target="../media/image63.png"/><Relationship Id="rId2" Type="http://schemas.openxmlformats.org/officeDocument/2006/relationships/image" Target="../media/image3.png"/><Relationship Id="rId16" Type="http://schemas.openxmlformats.org/officeDocument/2006/relationships/image" Target="../media/image39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5" Type="http://schemas.openxmlformats.org/officeDocument/2006/relationships/image" Target="../media/image52.png"/><Relationship Id="rId10" Type="http://schemas.openxmlformats.org/officeDocument/2006/relationships/image" Target="../media/image58.png"/><Relationship Id="rId19" Type="http://schemas.openxmlformats.org/officeDocument/2006/relationships/image" Target="../media/image6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0.png"/><Relationship Id="rId18" Type="http://schemas.openxmlformats.org/officeDocument/2006/relationships/image" Target="../media/image59.png"/><Relationship Id="rId3" Type="http://schemas.openxmlformats.org/officeDocument/2006/relationships/image" Target="../media/image53.png"/><Relationship Id="rId21" Type="http://schemas.openxmlformats.org/officeDocument/2006/relationships/image" Target="../media/image63.png"/><Relationship Id="rId7" Type="http://schemas.openxmlformats.org/officeDocument/2006/relationships/image" Target="../media/image68.png"/><Relationship Id="rId12" Type="http://schemas.openxmlformats.org/officeDocument/2006/relationships/image" Target="../media/image69.png"/><Relationship Id="rId17" Type="http://schemas.openxmlformats.org/officeDocument/2006/relationships/image" Target="../media/image58.png"/><Relationship Id="rId2" Type="http://schemas.openxmlformats.org/officeDocument/2006/relationships/image" Target="../media/image3.png"/><Relationship Id="rId16" Type="http://schemas.openxmlformats.org/officeDocument/2006/relationships/image" Target="../media/image5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2.png"/><Relationship Id="rId24" Type="http://schemas.openxmlformats.org/officeDocument/2006/relationships/image" Target="../media/image67.png"/><Relationship Id="rId5" Type="http://schemas.openxmlformats.org/officeDocument/2006/relationships/image" Target="../media/image55.png"/><Relationship Id="rId15" Type="http://schemas.openxmlformats.org/officeDocument/2006/relationships/image" Target="../media/image38.png"/><Relationship Id="rId23" Type="http://schemas.openxmlformats.org/officeDocument/2006/relationships/image" Target="../media/image65.png"/><Relationship Id="rId10" Type="http://schemas.openxmlformats.org/officeDocument/2006/relationships/image" Target="../media/image61.png"/><Relationship Id="rId19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37.png"/><Relationship Id="rId14" Type="http://schemas.openxmlformats.org/officeDocument/2006/relationships/image" Target="../media/image66.png"/><Relationship Id="rId22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56.png"/><Relationship Id="rId26" Type="http://schemas.openxmlformats.org/officeDocument/2006/relationships/image" Target="../media/image76.png"/><Relationship Id="rId3" Type="http://schemas.openxmlformats.org/officeDocument/2006/relationships/image" Target="../media/image38.png"/><Relationship Id="rId21" Type="http://schemas.openxmlformats.org/officeDocument/2006/relationships/image" Target="../media/image71.png"/><Relationship Id="rId7" Type="http://schemas.openxmlformats.org/officeDocument/2006/relationships/image" Target="../media/image59.png"/><Relationship Id="rId12" Type="http://schemas.openxmlformats.org/officeDocument/2006/relationships/image" Target="../media/image39.png"/><Relationship Id="rId17" Type="http://schemas.openxmlformats.org/officeDocument/2006/relationships/image" Target="../media/image55.png"/><Relationship Id="rId25" Type="http://schemas.openxmlformats.org/officeDocument/2006/relationships/image" Target="../media/image75.png"/><Relationship Id="rId2" Type="http://schemas.openxmlformats.org/officeDocument/2006/relationships/image" Target="../media/image3.png"/><Relationship Id="rId16" Type="http://schemas.openxmlformats.org/officeDocument/2006/relationships/image" Target="../media/image53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2.png"/><Relationship Id="rId24" Type="http://schemas.openxmlformats.org/officeDocument/2006/relationships/image" Target="../media/image74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54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3" Type="http://schemas.openxmlformats.org/officeDocument/2006/relationships/image" Target="../media/image38.png"/><Relationship Id="rId7" Type="http://schemas.openxmlformats.org/officeDocument/2006/relationships/image" Target="../media/image59.png"/><Relationship Id="rId12" Type="http://schemas.openxmlformats.org/officeDocument/2006/relationships/image" Target="../media/image39.png"/><Relationship Id="rId17" Type="http://schemas.openxmlformats.org/officeDocument/2006/relationships/image" Target="../media/image77.png"/><Relationship Id="rId2" Type="http://schemas.openxmlformats.org/officeDocument/2006/relationships/image" Target="../media/image3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2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9.png"/><Relationship Id="rId18" Type="http://schemas.openxmlformats.org/officeDocument/2006/relationships/image" Target="../media/image79.png"/><Relationship Id="rId3" Type="http://schemas.openxmlformats.org/officeDocument/2006/relationships/image" Target="../media/image78.png"/><Relationship Id="rId7" Type="http://schemas.openxmlformats.org/officeDocument/2006/relationships/image" Target="../media/image58.png"/><Relationship Id="rId12" Type="http://schemas.openxmlformats.org/officeDocument/2006/relationships/image" Target="../media/image52.png"/><Relationship Id="rId17" Type="http://schemas.openxmlformats.org/officeDocument/2006/relationships/image" Target="../media/image66.png"/><Relationship Id="rId2" Type="http://schemas.openxmlformats.org/officeDocument/2006/relationships/image" Target="../media/image3.png"/><Relationship Id="rId16" Type="http://schemas.openxmlformats.org/officeDocument/2006/relationships/image" Target="../media/image65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37.png"/><Relationship Id="rId15" Type="http://schemas.openxmlformats.org/officeDocument/2006/relationships/image" Target="../media/image64.png"/><Relationship Id="rId10" Type="http://schemas.openxmlformats.org/officeDocument/2006/relationships/image" Target="../media/image61.png"/><Relationship Id="rId19" Type="http://schemas.openxmlformats.org/officeDocument/2006/relationships/image" Target="../media/image67.png"/><Relationship Id="rId4" Type="http://schemas.openxmlformats.org/officeDocument/2006/relationships/image" Target="../media/image38.png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78.png"/><Relationship Id="rId3" Type="http://schemas.openxmlformats.org/officeDocument/2006/relationships/image" Target="../media/image38.png"/><Relationship Id="rId7" Type="http://schemas.openxmlformats.org/officeDocument/2006/relationships/image" Target="../media/image59.png"/><Relationship Id="rId12" Type="http://schemas.openxmlformats.org/officeDocument/2006/relationships/image" Target="../media/image39.png"/><Relationship Id="rId17" Type="http://schemas.openxmlformats.org/officeDocument/2006/relationships/image" Target="../media/image67.png"/><Relationship Id="rId2" Type="http://schemas.openxmlformats.org/officeDocument/2006/relationships/image" Target="../media/image3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2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19" Type="http://schemas.openxmlformats.org/officeDocument/2006/relationships/image" Target="../media/image81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2.png"/><Relationship Id="rId18" Type="http://schemas.openxmlformats.org/officeDocument/2006/relationships/image" Target="../media/image66.png"/><Relationship Id="rId3" Type="http://schemas.openxmlformats.org/officeDocument/2006/relationships/image" Target="../media/image8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5.png"/><Relationship Id="rId2" Type="http://schemas.openxmlformats.org/officeDocument/2006/relationships/image" Target="../media/image3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61.png"/><Relationship Id="rId5" Type="http://schemas.openxmlformats.org/officeDocument/2006/relationships/image" Target="../media/image38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19" Type="http://schemas.openxmlformats.org/officeDocument/2006/relationships/image" Target="../media/image67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Relationship Id="rId1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image" Target="../media/image38.png"/><Relationship Id="rId7" Type="http://schemas.openxmlformats.org/officeDocument/2006/relationships/image" Target="../media/image59.png"/><Relationship Id="rId12" Type="http://schemas.openxmlformats.org/officeDocument/2006/relationships/image" Target="../media/image39.png"/><Relationship Id="rId17" Type="http://schemas.openxmlformats.org/officeDocument/2006/relationships/image" Target="../media/image67.png"/><Relationship Id="rId2" Type="http://schemas.openxmlformats.org/officeDocument/2006/relationships/image" Target="../media/image3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2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image" Target="../media/image38.png"/><Relationship Id="rId7" Type="http://schemas.openxmlformats.org/officeDocument/2006/relationships/image" Target="../media/image59.png"/><Relationship Id="rId12" Type="http://schemas.openxmlformats.org/officeDocument/2006/relationships/image" Target="../media/image39.png"/><Relationship Id="rId17" Type="http://schemas.openxmlformats.org/officeDocument/2006/relationships/image" Target="../media/image67.png"/><Relationship Id="rId2" Type="http://schemas.openxmlformats.org/officeDocument/2006/relationships/image" Target="../media/image3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2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image" Target="../media/image38.png"/><Relationship Id="rId7" Type="http://schemas.openxmlformats.org/officeDocument/2006/relationships/image" Target="../media/image59.png"/><Relationship Id="rId12" Type="http://schemas.openxmlformats.org/officeDocument/2006/relationships/image" Target="../media/image39.png"/><Relationship Id="rId17" Type="http://schemas.openxmlformats.org/officeDocument/2006/relationships/image" Target="../media/image67.png"/><Relationship Id="rId2" Type="http://schemas.openxmlformats.org/officeDocument/2006/relationships/image" Target="../media/image3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2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5.png"/><Relationship Id="rId3" Type="http://schemas.openxmlformats.org/officeDocument/2006/relationships/image" Target="../media/image83.png"/><Relationship Id="rId21" Type="http://schemas.openxmlformats.org/officeDocument/2006/relationships/image" Target="../media/image85.png"/><Relationship Id="rId7" Type="http://schemas.openxmlformats.org/officeDocument/2006/relationships/image" Target="../media/image37.png"/><Relationship Id="rId12" Type="http://schemas.openxmlformats.org/officeDocument/2006/relationships/image" Target="../media/image61.png"/><Relationship Id="rId17" Type="http://schemas.openxmlformats.org/officeDocument/2006/relationships/image" Target="../media/image64.png"/><Relationship Id="rId2" Type="http://schemas.openxmlformats.org/officeDocument/2006/relationships/image" Target="../media/image3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60.png"/><Relationship Id="rId5" Type="http://schemas.openxmlformats.org/officeDocument/2006/relationships/image" Target="../media/image84.png"/><Relationship Id="rId15" Type="http://schemas.openxmlformats.org/officeDocument/2006/relationships/image" Target="../media/image39.png"/><Relationship Id="rId10" Type="http://schemas.openxmlformats.org/officeDocument/2006/relationships/image" Target="../media/image59.png"/><Relationship Id="rId19" Type="http://schemas.openxmlformats.org/officeDocument/2006/relationships/image" Target="../media/image66.png"/><Relationship Id="rId4" Type="http://schemas.openxmlformats.org/officeDocument/2006/relationships/image" Target="../media/image42.png"/><Relationship Id="rId9" Type="http://schemas.openxmlformats.org/officeDocument/2006/relationships/image" Target="../media/image58.png"/><Relationship Id="rId14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42.png"/><Relationship Id="rId3" Type="http://schemas.openxmlformats.org/officeDocument/2006/relationships/image" Target="../media/image38.png"/><Relationship Id="rId21" Type="http://schemas.openxmlformats.org/officeDocument/2006/relationships/image" Target="../media/image85.png"/><Relationship Id="rId7" Type="http://schemas.openxmlformats.org/officeDocument/2006/relationships/image" Target="../media/image59.png"/><Relationship Id="rId12" Type="http://schemas.openxmlformats.org/officeDocument/2006/relationships/image" Target="../media/image39.png"/><Relationship Id="rId17" Type="http://schemas.openxmlformats.org/officeDocument/2006/relationships/image" Target="../media/image67.png"/><Relationship Id="rId2" Type="http://schemas.openxmlformats.org/officeDocument/2006/relationships/image" Target="../media/image3.png"/><Relationship Id="rId16" Type="http://schemas.openxmlformats.org/officeDocument/2006/relationships/image" Target="../media/image66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2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19" Type="http://schemas.openxmlformats.org/officeDocument/2006/relationships/image" Target="../media/image86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image" Target="../media/image88.png"/><Relationship Id="rId3" Type="http://schemas.openxmlformats.org/officeDocument/2006/relationships/image" Target="../media/image38.png"/><Relationship Id="rId7" Type="http://schemas.openxmlformats.org/officeDocument/2006/relationships/image" Target="../media/image59.png"/><Relationship Id="rId12" Type="http://schemas.openxmlformats.org/officeDocument/2006/relationships/image" Target="../media/image39.png"/><Relationship Id="rId17" Type="http://schemas.openxmlformats.org/officeDocument/2006/relationships/image" Target="../media/image67.png"/><Relationship Id="rId2" Type="http://schemas.openxmlformats.org/officeDocument/2006/relationships/image" Target="../media/image3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2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37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95.png"/><Relationship Id="rId3" Type="http://schemas.openxmlformats.org/officeDocument/2006/relationships/image" Target="../media/image42.png"/><Relationship Id="rId21" Type="http://schemas.openxmlformats.org/officeDocument/2006/relationships/image" Target="../media/image63.png"/><Relationship Id="rId7" Type="http://schemas.openxmlformats.org/officeDocument/2006/relationships/image" Target="../media/image91.png"/><Relationship Id="rId12" Type="http://schemas.openxmlformats.org/officeDocument/2006/relationships/image" Target="../media/image37.png"/><Relationship Id="rId17" Type="http://schemas.openxmlformats.org/officeDocument/2006/relationships/image" Target="../media/image61.png"/><Relationship Id="rId25" Type="http://schemas.openxmlformats.org/officeDocument/2006/relationships/image" Target="../media/image67.png"/><Relationship Id="rId2" Type="http://schemas.openxmlformats.org/officeDocument/2006/relationships/image" Target="../media/image3.png"/><Relationship Id="rId16" Type="http://schemas.openxmlformats.org/officeDocument/2006/relationships/image" Target="../media/image60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38.png"/><Relationship Id="rId24" Type="http://schemas.openxmlformats.org/officeDocument/2006/relationships/image" Target="../media/image64.png"/><Relationship Id="rId5" Type="http://schemas.openxmlformats.org/officeDocument/2006/relationships/image" Target="../media/image89.png"/><Relationship Id="rId15" Type="http://schemas.openxmlformats.org/officeDocument/2006/relationships/image" Target="../media/image59.png"/><Relationship Id="rId23" Type="http://schemas.openxmlformats.org/officeDocument/2006/relationships/image" Target="../media/image66.png"/><Relationship Id="rId10" Type="http://schemas.openxmlformats.org/officeDocument/2006/relationships/image" Target="../media/image94.png"/><Relationship Id="rId19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93.png"/><Relationship Id="rId14" Type="http://schemas.openxmlformats.org/officeDocument/2006/relationships/image" Target="../media/image58.png"/><Relationship Id="rId22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9.png"/><Relationship Id="rId18" Type="http://schemas.openxmlformats.org/officeDocument/2006/relationships/image" Target="../media/image67.png"/><Relationship Id="rId3" Type="http://schemas.openxmlformats.org/officeDocument/2006/relationships/image" Target="../media/image96.png"/><Relationship Id="rId7" Type="http://schemas.openxmlformats.org/officeDocument/2006/relationships/image" Target="../media/image58.png"/><Relationship Id="rId12" Type="http://schemas.openxmlformats.org/officeDocument/2006/relationships/image" Target="../media/image52.png"/><Relationship Id="rId17" Type="http://schemas.openxmlformats.org/officeDocument/2006/relationships/image" Target="../media/image66.png"/><Relationship Id="rId2" Type="http://schemas.openxmlformats.org/officeDocument/2006/relationships/image" Target="../media/image3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37.png"/><Relationship Id="rId15" Type="http://schemas.openxmlformats.org/officeDocument/2006/relationships/image" Target="../media/image64.png"/><Relationship Id="rId10" Type="http://schemas.openxmlformats.org/officeDocument/2006/relationships/image" Target="../media/image61.png"/><Relationship Id="rId19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6.png"/><Relationship Id="rId3" Type="http://schemas.openxmlformats.org/officeDocument/2006/relationships/image" Target="../media/image105.png"/><Relationship Id="rId7" Type="http://schemas.openxmlformats.org/officeDocument/2006/relationships/image" Target="../media/image99.png"/><Relationship Id="rId12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38.png"/><Relationship Id="rId9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01.png"/><Relationship Id="rId18" Type="http://schemas.openxmlformats.org/officeDocument/2006/relationships/image" Target="../media/image113.png"/><Relationship Id="rId3" Type="http://schemas.openxmlformats.org/officeDocument/2006/relationships/image" Target="../media/image38.png"/><Relationship Id="rId7" Type="http://schemas.openxmlformats.org/officeDocument/2006/relationships/image" Target="../media/image110.png"/><Relationship Id="rId12" Type="http://schemas.openxmlformats.org/officeDocument/2006/relationships/image" Target="../media/image100.png"/><Relationship Id="rId17" Type="http://schemas.openxmlformats.org/officeDocument/2006/relationships/image" Target="../media/image112.png"/><Relationship Id="rId2" Type="http://schemas.openxmlformats.org/officeDocument/2006/relationships/image" Target="../media/image3.png"/><Relationship Id="rId16" Type="http://schemas.openxmlformats.org/officeDocument/2006/relationships/image" Target="../media/image4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99.png"/><Relationship Id="rId5" Type="http://schemas.openxmlformats.org/officeDocument/2006/relationships/image" Target="../media/image108.png"/><Relationship Id="rId15" Type="http://schemas.openxmlformats.org/officeDocument/2006/relationships/image" Target="../media/image103.png"/><Relationship Id="rId10" Type="http://schemas.openxmlformats.org/officeDocument/2006/relationships/image" Target="../media/image40.png"/><Relationship Id="rId19" Type="http://schemas.openxmlformats.org/officeDocument/2006/relationships/image" Target="../media/image114.png"/><Relationship Id="rId4" Type="http://schemas.openxmlformats.org/officeDocument/2006/relationships/image" Target="../media/image107.png"/><Relationship Id="rId9" Type="http://schemas.openxmlformats.org/officeDocument/2006/relationships/image" Target="../media/image98.png"/><Relationship Id="rId14" Type="http://schemas.openxmlformats.org/officeDocument/2006/relationships/image" Target="../media/image10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41.png"/><Relationship Id="rId3" Type="http://schemas.openxmlformats.org/officeDocument/2006/relationships/image" Target="../media/image116.png"/><Relationship Id="rId7" Type="http://schemas.openxmlformats.org/officeDocument/2006/relationships/image" Target="../media/image40.png"/><Relationship Id="rId12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38.png"/><Relationship Id="rId15" Type="http://schemas.openxmlformats.org/officeDocument/2006/relationships/image" Target="../media/image117.png"/><Relationship Id="rId10" Type="http://schemas.openxmlformats.org/officeDocument/2006/relationships/image" Target="../media/image101.png"/><Relationship Id="rId4" Type="http://schemas.openxmlformats.org/officeDocument/2006/relationships/image" Target="../media/image47.png"/><Relationship Id="rId9" Type="http://schemas.openxmlformats.org/officeDocument/2006/relationships/image" Target="../media/image100.png"/><Relationship Id="rId14" Type="http://schemas.openxmlformats.org/officeDocument/2006/relationships/image" Target="../media/image4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9.png"/><Relationship Id="rId3" Type="http://schemas.openxmlformats.org/officeDocument/2006/relationships/image" Target="../media/image38.png"/><Relationship Id="rId7" Type="http://schemas.openxmlformats.org/officeDocument/2006/relationships/image" Target="../media/image100.png"/><Relationship Id="rId12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21.png"/><Relationship Id="rId3" Type="http://schemas.openxmlformats.org/officeDocument/2006/relationships/image" Target="../media/image38.png"/><Relationship Id="rId7" Type="http://schemas.openxmlformats.org/officeDocument/2006/relationships/image" Target="../media/image100.png"/><Relationship Id="rId12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8.png"/><Relationship Id="rId7" Type="http://schemas.openxmlformats.org/officeDocument/2006/relationships/image" Target="../media/image100.png"/><Relationship Id="rId12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681413" y="267891"/>
            <a:ext cx="4875610" cy="487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0" y="2871369"/>
            <a:ext cx="9144000" cy="2272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2512465" y="3273823"/>
            <a:ext cx="4440782" cy="152349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300" b="1" dirty="0" smtClean="0">
                <a:solidFill>
                  <a:schemeClr val="accent3">
                    <a:lumMod val="5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PROJECT CORIN2 </a:t>
            </a:r>
          </a:p>
          <a:p>
            <a:pPr algn="ctr">
              <a:lnSpc>
                <a:spcPct val="150000"/>
              </a:lnSpc>
            </a:pPr>
            <a:r>
              <a:rPr lang="en-US" altLang="ko-KR" sz="1500" i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MADE by </a:t>
            </a:r>
            <a:r>
              <a:rPr lang="ko-KR" altLang="en-US" sz="2100" i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숨</a:t>
            </a:r>
            <a:r>
              <a:rPr lang="en-US" altLang="ko-KR" sz="2100" i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  <a:r>
              <a:rPr lang="ko-KR" altLang="en-US" sz="2100" i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쉬</a:t>
            </a:r>
            <a:r>
              <a:rPr lang="en-US" altLang="ko-KR" sz="2100" i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  <a:r>
              <a:rPr lang="ko-KR" altLang="en-US" sz="2100" i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말</a:t>
            </a:r>
            <a:r>
              <a:rPr lang="en-US" altLang="ko-KR" sz="2100" i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.</a:t>
            </a:r>
            <a:r>
              <a:rPr lang="ko-KR" altLang="en-US" sz="2100" i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코</a:t>
            </a:r>
            <a:endParaRPr lang="en-US" altLang="ko-KR" sz="2100" i="1" dirty="0" smtClean="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강성훈</a:t>
            </a:r>
            <a:r>
              <a:rPr lang="en-US" altLang="ko-KR" sz="9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  </a:t>
            </a:r>
            <a:r>
              <a:rPr lang="ko-KR" altLang="en-US" sz="9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강진광 </a:t>
            </a:r>
            <a:r>
              <a:rPr lang="en-US" altLang="ko-KR" sz="9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김진원 </a:t>
            </a:r>
            <a:r>
              <a:rPr lang="en-US" altLang="ko-KR" sz="9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배현준 </a:t>
            </a:r>
            <a:r>
              <a:rPr lang="en-US" altLang="ko-KR" sz="9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전나영 </a:t>
            </a:r>
            <a:r>
              <a:rPr lang="en-US" altLang="ko-KR" sz="9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최재욱</a:t>
            </a:r>
            <a:endParaRPr lang="ko-KR" altLang="en-US" sz="900" dirty="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26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540" y="51101"/>
            <a:ext cx="2894013" cy="2783528"/>
          </a:xfrm>
          <a:prstGeom prst="rect">
            <a:avLst/>
          </a:prstGeom>
          <a:noFill/>
        </p:spPr>
      </p:pic>
      <p:pic>
        <p:nvPicPr>
          <p:cNvPr id="1027" name="Picture 3" descr="C:\Users\Bit\Desktop\corin2-dashboar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046" y="337157"/>
            <a:ext cx="4391567" cy="2494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112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Bit\Desktop\corin2\src\main\webapp\resources\images\leancanvas\4edi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6075" y="1271587"/>
            <a:ext cx="428625" cy="428625"/>
          </a:xfrm>
          <a:prstGeom prst="rect">
            <a:avLst/>
          </a:prstGeom>
          <a:noFill/>
        </p:spPr>
      </p:pic>
      <p:pic>
        <p:nvPicPr>
          <p:cNvPr id="2051" name="Picture 3" descr="C:\Users\Bit\Desktop\corin2\src\main\webapp\resources\images\leancanvas\2ed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885950"/>
            <a:ext cx="428625" cy="428625"/>
          </a:xfrm>
          <a:prstGeom prst="rect">
            <a:avLst/>
          </a:prstGeom>
          <a:noFill/>
        </p:spPr>
      </p:pic>
      <p:pic>
        <p:nvPicPr>
          <p:cNvPr id="2052" name="Picture 4" descr="C:\Users\Bit\Desktop\corin2\src\main\webapp\resources\images\leancanvas\3ed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0550" y="1757363"/>
            <a:ext cx="428625" cy="428625"/>
          </a:xfrm>
          <a:prstGeom prst="rect">
            <a:avLst/>
          </a:prstGeom>
          <a:noFill/>
        </p:spPr>
      </p:pic>
      <p:pic>
        <p:nvPicPr>
          <p:cNvPr id="2054" name="Picture 6" descr="C:\Users\Bit\Desktop\corin2\src\main\webapp\resources\images\leancanvas\5edi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5019" y="1228725"/>
            <a:ext cx="428625" cy="428625"/>
          </a:xfrm>
          <a:prstGeom prst="rect">
            <a:avLst/>
          </a:prstGeom>
          <a:noFill/>
        </p:spPr>
      </p:pic>
      <p:pic>
        <p:nvPicPr>
          <p:cNvPr id="2055" name="Picture 7" descr="C:\Users\Bit\Desktop\corin2\src\main\webapp\resources\images\leancanvas\6edi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7913" y="4236244"/>
            <a:ext cx="428625" cy="428625"/>
          </a:xfrm>
          <a:prstGeom prst="rect">
            <a:avLst/>
          </a:prstGeom>
          <a:noFill/>
        </p:spPr>
      </p:pic>
      <p:pic>
        <p:nvPicPr>
          <p:cNvPr id="2056" name="Picture 8" descr="C:\Users\Bit\Desktop\corin2\src\main\webapp\resources\images\leancanvas\7edi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28875" y="4300538"/>
            <a:ext cx="428625" cy="428625"/>
          </a:xfrm>
          <a:prstGeom prst="rect">
            <a:avLst/>
          </a:prstGeom>
          <a:noFill/>
        </p:spPr>
      </p:pic>
      <p:pic>
        <p:nvPicPr>
          <p:cNvPr id="2057" name="Picture 9" descr="C:\Users\Bit\Desktop\corin2\src\main\webapp\resources\images\leancanvas\8edi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21794" y="2764631"/>
            <a:ext cx="428625" cy="428625"/>
          </a:xfrm>
          <a:prstGeom prst="rect">
            <a:avLst/>
          </a:prstGeom>
          <a:noFill/>
        </p:spPr>
      </p:pic>
      <p:pic>
        <p:nvPicPr>
          <p:cNvPr id="2058" name="Picture 10" descr="C:\Users\Bit\Desktop\corin2\src\main\webapp\resources\images\leancanvas\9edi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86450" y="2836069"/>
            <a:ext cx="428625" cy="428625"/>
          </a:xfrm>
          <a:prstGeom prst="rect">
            <a:avLst/>
          </a:prstGeom>
          <a:noFill/>
        </p:spPr>
      </p:pic>
      <p:pic>
        <p:nvPicPr>
          <p:cNvPr id="2050" name="Picture 2" descr="C:\Users\Bit\Desktop\corin2-0705\src\main\webapp\resources\images\leancanvas\1edit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14463" y="1878806"/>
            <a:ext cx="428625" cy="428625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주제 선정 배경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b="1" i="1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린 캔버스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23924" y="596899"/>
          <a:ext cx="7355682" cy="4382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136"/>
                <a:gridCol w="1471136"/>
                <a:gridCol w="735569"/>
                <a:gridCol w="735569"/>
                <a:gridCol w="1471136"/>
                <a:gridCol w="1471136"/>
              </a:tblGrid>
              <a:tr h="1685614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문제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ko-KR" altLang="en-US" sz="900" b="0" dirty="0" smtClean="0"/>
                        <a:t>프로젝트 관리 툴을 여러 개 </a:t>
                      </a:r>
                      <a:r>
                        <a:rPr lang="ko-KR" altLang="en-US" sz="900" b="0" baseline="0" dirty="0" smtClean="0"/>
                        <a:t>사용하는 것이 불편하다</a:t>
                      </a:r>
                      <a:r>
                        <a:rPr lang="en-US" altLang="ko-KR" sz="900" b="0" baseline="0" dirty="0" smtClean="0"/>
                        <a:t>.</a:t>
                      </a:r>
                    </a:p>
                    <a:p>
                      <a:pPr latinLnBrk="1"/>
                      <a:endParaRPr lang="en-US" altLang="ko-KR" sz="900" b="0" baseline="0" dirty="0" smtClean="0"/>
                    </a:p>
                    <a:p>
                      <a:pPr latinLnBrk="1"/>
                      <a:r>
                        <a:rPr lang="ko-KR" altLang="en-US" sz="900" b="0" baseline="0" dirty="0" smtClean="0"/>
                        <a:t>장기 프로젝트를 위한 툴이 많다</a:t>
                      </a:r>
                      <a:r>
                        <a:rPr lang="en-US" altLang="ko-KR" sz="900" b="0" baseline="0" dirty="0" smtClean="0"/>
                        <a:t>.</a:t>
                      </a:r>
                    </a:p>
                    <a:p>
                      <a:pPr latinLnBrk="1"/>
                      <a:endParaRPr lang="en-US" altLang="ko-KR" sz="900" b="0" baseline="0" dirty="0" smtClean="0"/>
                    </a:p>
                    <a:p>
                      <a:pPr latinLnBrk="1"/>
                      <a:r>
                        <a:rPr lang="ko-KR" altLang="en-US" sz="900" b="0" dirty="0" smtClean="0"/>
                        <a:t>복잡한 사용방법</a:t>
                      </a:r>
                      <a:endParaRPr lang="en-US" altLang="ko-KR" sz="900" b="0" dirty="0" smtClean="0"/>
                    </a:p>
                    <a:p>
                      <a:pPr latinLnBrk="1"/>
                      <a:endParaRPr lang="en-US" altLang="ko-KR" sz="900" b="0" dirty="0" smtClean="0"/>
                    </a:p>
                    <a:p>
                      <a:pPr latinLnBrk="1"/>
                      <a:endParaRPr lang="en-US" altLang="ko-KR" sz="900" b="0" dirty="0" smtClean="0"/>
                    </a:p>
                    <a:p>
                      <a:pPr latinLnBrk="1"/>
                      <a:endParaRPr lang="en-US" altLang="ko-KR" sz="900" b="0" dirty="0" smtClean="0"/>
                    </a:p>
                    <a:p>
                      <a:pPr latinLnBrk="1"/>
                      <a:r>
                        <a:rPr lang="ko-KR" altLang="en-US" sz="1100" b="1" dirty="0" smtClean="0"/>
                        <a:t>기존대안</a:t>
                      </a:r>
                      <a:endParaRPr lang="en-US" altLang="ko-KR" sz="9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err="1" smtClean="0"/>
                        <a:t>카카오톡</a:t>
                      </a:r>
                      <a:r>
                        <a:rPr lang="ko-KR" altLang="en-US" sz="900" b="0" baseline="0" dirty="0" smtClean="0"/>
                        <a:t> 사용</a:t>
                      </a:r>
                      <a:endParaRPr lang="en-US" altLang="ko-KR" sz="9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 smtClean="0"/>
                    </a:p>
                    <a:p>
                      <a:pPr latinLnBrk="1"/>
                      <a:r>
                        <a:rPr lang="ko-KR" altLang="en-US" sz="900" b="0" dirty="0" smtClean="0"/>
                        <a:t>여러 툴을</a:t>
                      </a:r>
                      <a:r>
                        <a:rPr lang="ko-KR" altLang="en-US" sz="900" b="0" baseline="0" dirty="0" smtClean="0"/>
                        <a:t> 병행</a:t>
                      </a:r>
                      <a:endParaRPr lang="en-US" altLang="ko-KR" sz="900" b="0" baseline="0" dirty="0" smtClean="0"/>
                    </a:p>
                    <a:p>
                      <a:pPr latinLnBrk="1"/>
                      <a:endParaRPr lang="en-US" altLang="ko-KR" sz="900" b="0" baseline="0" dirty="0" smtClean="0"/>
                    </a:p>
                    <a:p>
                      <a:pPr latinLnBrk="1"/>
                      <a:r>
                        <a:rPr lang="ko-KR" altLang="en-US" sz="900" b="0" baseline="0" dirty="0" smtClean="0"/>
                        <a:t>일부 기능만 사용</a:t>
                      </a:r>
                      <a:endParaRPr lang="en-US" altLang="ko-KR" sz="900" b="0" baseline="0" dirty="0" smtClean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솔루션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ko-KR" altLang="en-US" sz="1000" b="0" dirty="0" smtClean="0"/>
                        <a:t>협업 툴의 장점</a:t>
                      </a:r>
                      <a:r>
                        <a:rPr lang="ko-KR" altLang="en-US" sz="1000" b="0" baseline="0" dirty="0" smtClean="0"/>
                        <a:t> 중 필요한 것을 통합한다</a:t>
                      </a:r>
                      <a:r>
                        <a:rPr lang="en-US" altLang="ko-KR" sz="1000" b="0" baseline="0" dirty="0" smtClean="0"/>
                        <a:t>.</a:t>
                      </a:r>
                    </a:p>
                    <a:p>
                      <a:pPr latinLnBrk="1"/>
                      <a:endParaRPr lang="en-US" altLang="ko-KR" sz="1100" b="0" baseline="0" dirty="0" smtClean="0"/>
                    </a:p>
                    <a:p>
                      <a:pPr latinLnBrk="1"/>
                      <a:r>
                        <a:rPr lang="ko-KR" altLang="en-US" sz="1000" b="0" baseline="0" dirty="0" smtClean="0"/>
                        <a:t>여러 가지 협업 툴을 가볍게 사용한다</a:t>
                      </a:r>
                      <a:r>
                        <a:rPr lang="en-US" altLang="ko-KR" sz="1000" b="0" baseline="0" dirty="0" smtClean="0"/>
                        <a:t>.</a:t>
                      </a:r>
                      <a:endParaRPr lang="en-US" altLang="ko-KR" sz="1000" b="0" dirty="0" smtClean="0"/>
                    </a:p>
                    <a:p>
                      <a:pPr latinLnBrk="1"/>
                      <a:endParaRPr lang="en-US" altLang="ko-KR" sz="1100" b="0" dirty="0" smtClean="0"/>
                    </a:p>
                    <a:p>
                      <a:pPr latinLnBrk="1"/>
                      <a:r>
                        <a:rPr lang="ko-KR" altLang="en-US" sz="1100" b="0" u="sng" dirty="0" smtClean="0"/>
                        <a:t>사용절차 간소화</a:t>
                      </a:r>
                      <a:endParaRPr lang="en-US" altLang="ko-KR" sz="1100" b="0" u="sng" dirty="0" smtClean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고유의 가치제안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예비개발자를 위한 단기 프로젝트 관리 사이트</a:t>
                      </a:r>
                      <a:endParaRPr lang="en-US" altLang="ko-KR" sz="1100" b="0" dirty="0" smtClean="0"/>
                    </a:p>
                    <a:p>
                      <a:pPr algn="ctr" latinLnBrk="1"/>
                      <a:r>
                        <a:rPr lang="ko-KR" altLang="en-US" sz="1100" b="1" dirty="0" smtClean="0"/>
                        <a:t>▼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ko-KR" altLang="en-US" sz="1100" b="0" u="sng" dirty="0" err="1" smtClean="0"/>
                        <a:t>코린이</a:t>
                      </a:r>
                      <a:r>
                        <a:rPr lang="en-US" altLang="ko-KR" sz="1100" b="0" u="sng" dirty="0" smtClean="0"/>
                        <a:t>! </a:t>
                      </a:r>
                      <a:r>
                        <a:rPr lang="ko-KR" altLang="en-US" sz="1100" b="0" u="sng" dirty="0" err="1" smtClean="0"/>
                        <a:t>코른이</a:t>
                      </a:r>
                      <a:r>
                        <a:rPr lang="ko-KR" altLang="en-US" sz="1100" b="0" u="sng" dirty="0" smtClean="0"/>
                        <a:t> 되라</a:t>
                      </a:r>
                      <a:endParaRPr lang="en-US" altLang="ko-KR" sz="1100" b="0" u="sng" dirty="0" smtClean="0"/>
                    </a:p>
                    <a:p>
                      <a:pPr latinLnBrk="1"/>
                      <a:endParaRPr lang="en-US" altLang="ko-KR" sz="11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endParaRPr lang="en-US" altLang="ko-KR" sz="300" b="1" dirty="0" smtClean="0"/>
                    </a:p>
                    <a:p>
                      <a:pPr latinLnBrk="1"/>
                      <a:endParaRPr lang="en-US" altLang="ko-KR" sz="300" b="1" dirty="0" smtClean="0"/>
                    </a:p>
                    <a:p>
                      <a:pPr latinLnBrk="1"/>
                      <a:r>
                        <a:rPr lang="ko-KR" altLang="en-US" sz="1100" b="1" dirty="0" smtClean="0"/>
                        <a:t>상위 개념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b="0" dirty="0" smtClean="0"/>
                        <a:t>Slack</a:t>
                      </a:r>
                      <a:r>
                        <a:rPr lang="ko-KR" altLang="en-US" sz="1100" b="0" dirty="0" smtClean="0"/>
                        <a:t> </a:t>
                      </a:r>
                      <a:endParaRPr lang="en-US" altLang="ko-KR" sz="1100" b="0" dirty="0" smtClean="0"/>
                    </a:p>
                    <a:p>
                      <a:pPr latinLnBrk="1"/>
                      <a:r>
                        <a:rPr lang="ko-KR" altLang="en-US" sz="900" b="0" dirty="0" smtClean="0"/>
                        <a:t>개발자 협업 툴의 </a:t>
                      </a:r>
                      <a:r>
                        <a:rPr lang="ko-KR" altLang="en-US" sz="900" b="0" dirty="0" err="1" smtClean="0"/>
                        <a:t>메시</a:t>
                      </a:r>
                      <a:endParaRPr lang="en-US" altLang="ko-KR" sz="900" b="0" dirty="0" smtClean="0"/>
                    </a:p>
                    <a:p>
                      <a:pPr latinLnBrk="1"/>
                      <a:endParaRPr lang="en-US" altLang="ko-KR" sz="900" b="0" dirty="0" smtClean="0"/>
                    </a:p>
                    <a:p>
                      <a:pPr latinLnBrk="1"/>
                      <a:r>
                        <a:rPr lang="en-US" altLang="ko-KR" sz="1100" b="0" dirty="0" err="1" smtClean="0"/>
                        <a:t>Trello</a:t>
                      </a:r>
                      <a:r>
                        <a:rPr lang="ko-KR" altLang="en-US" sz="1100" b="0" dirty="0" smtClean="0"/>
                        <a:t> </a:t>
                      </a:r>
                      <a:endParaRPr lang="en-US" altLang="ko-KR" sz="1100" b="0" dirty="0" smtClean="0"/>
                    </a:p>
                    <a:p>
                      <a:pPr latinLnBrk="1"/>
                      <a:r>
                        <a:rPr lang="ko-KR" altLang="en-US" sz="900" b="0" dirty="0" err="1" smtClean="0"/>
                        <a:t>칸반보드의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ko-KR" altLang="en-US" sz="900" b="0" dirty="0" err="1" smtClean="0"/>
                        <a:t>호날두</a:t>
                      </a:r>
                      <a:endParaRPr lang="ko-KR" altLang="en-US" sz="900" b="0" dirty="0" smtClean="0"/>
                    </a:p>
                    <a:p>
                      <a:pPr latinLnBrk="1"/>
                      <a:endParaRPr lang="en-US" altLang="ko-KR" sz="1100" b="0" dirty="0" smtClean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경쟁 우위</a:t>
                      </a:r>
                      <a:endParaRPr lang="en-US" altLang="ko-KR" sz="1100" b="1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직관적이다</a:t>
                      </a:r>
                      <a:endParaRPr lang="en-US" altLang="ko-KR" sz="1100" b="0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가볍다</a:t>
                      </a:r>
                      <a:endParaRPr lang="en-US" altLang="ko-KR" sz="1100" b="0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빠르다</a:t>
                      </a:r>
                      <a:endParaRPr lang="en-US" altLang="ko-KR" sz="1100" b="0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쉽다</a:t>
                      </a:r>
                      <a:endParaRPr lang="en-US" altLang="ko-KR" sz="1100" b="0" dirty="0" smtClean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고객군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학생</a:t>
                      </a:r>
                      <a:endParaRPr lang="en-US" altLang="ko-KR" sz="1100" b="0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예비개발자</a:t>
                      </a:r>
                      <a:endParaRPr lang="en-US" altLang="ko-KR" sz="1100" b="0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학원교육생</a:t>
                      </a:r>
                      <a:endParaRPr lang="en-US" altLang="ko-KR" sz="1100" b="0" dirty="0" smtClean="0"/>
                    </a:p>
                    <a:p>
                      <a:pPr latinLnBrk="1"/>
                      <a:r>
                        <a:rPr lang="en-US" altLang="ko-KR" sz="1100" b="0" dirty="0" smtClean="0"/>
                        <a:t>(= </a:t>
                      </a:r>
                      <a:r>
                        <a:rPr lang="ko-KR" altLang="en-US" sz="1100" b="0" dirty="0" err="1" smtClean="0"/>
                        <a:t>코린이</a:t>
                      </a:r>
                      <a:r>
                        <a:rPr lang="en-US" altLang="ko-KR" sz="1100" b="0" dirty="0" smtClean="0"/>
                        <a:t>)</a:t>
                      </a:r>
                    </a:p>
                    <a:p>
                      <a:pPr latinLnBrk="1"/>
                      <a:endParaRPr lang="en-US" altLang="ko-KR" sz="1100" b="0" dirty="0" smtClean="0"/>
                    </a:p>
                    <a:p>
                      <a:pPr latinLnBrk="1"/>
                      <a:endParaRPr lang="en-US" altLang="ko-KR" sz="1100" b="0" dirty="0" smtClean="0"/>
                    </a:p>
                    <a:p>
                      <a:pPr latinLnBrk="1"/>
                      <a:endParaRPr lang="en-US" altLang="ko-KR" sz="1100" b="0" dirty="0" smtClean="0"/>
                    </a:p>
                    <a:p>
                      <a:pPr latinLnBrk="1"/>
                      <a:endParaRPr lang="en-US" altLang="ko-KR" sz="1100" b="0" dirty="0" smtClean="0"/>
                    </a:p>
                    <a:p>
                      <a:pPr latinLnBrk="1"/>
                      <a:endParaRPr lang="en-US" altLang="ko-KR" sz="1100" b="0" dirty="0" smtClean="0"/>
                    </a:p>
                    <a:p>
                      <a:pPr latinLnBrk="1"/>
                      <a:r>
                        <a:rPr lang="ko-KR" altLang="en-US" sz="1100" b="1" dirty="0" err="1" smtClean="0"/>
                        <a:t>얼리어답터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관리 툴을 많이 접하지 못한 </a:t>
                      </a:r>
                      <a:r>
                        <a:rPr lang="ko-KR" altLang="en-US" sz="1100" b="0" dirty="0" err="1" smtClean="0"/>
                        <a:t>코린이</a:t>
                      </a:r>
                      <a:endParaRPr lang="en-US" altLang="ko-KR" sz="1100" b="0" dirty="0" smtClean="0"/>
                    </a:p>
                    <a:p>
                      <a:pPr latinLnBrk="1"/>
                      <a:endParaRPr lang="en-US" altLang="ko-KR" sz="1100" b="0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필요한 기능만 효율적으로 사용하고 싶은 </a:t>
                      </a:r>
                      <a:r>
                        <a:rPr lang="ko-KR" altLang="en-US" sz="1100" b="0" dirty="0" err="1" smtClean="0"/>
                        <a:t>코린이</a:t>
                      </a:r>
                      <a:endParaRPr lang="en-US" altLang="ko-KR" sz="1100" b="0" dirty="0" smtClean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72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1" dirty="0" smtClean="0"/>
                    </a:p>
                    <a:p>
                      <a:pPr latinLnBrk="1"/>
                      <a:r>
                        <a:rPr lang="ko-KR" altLang="en-US" sz="1100" b="1" dirty="0" smtClean="0"/>
                        <a:t>핵심지표</a:t>
                      </a:r>
                      <a:endParaRPr lang="en-US" altLang="ko-KR" sz="900" b="0" dirty="0" smtClean="0"/>
                    </a:p>
                    <a:p>
                      <a:pPr latinLnBrk="1"/>
                      <a:r>
                        <a:rPr lang="ko-KR" altLang="en-US" sz="900" b="0" dirty="0" smtClean="0"/>
                        <a:t>방문자 수</a:t>
                      </a:r>
                      <a:endParaRPr lang="en-US" altLang="ko-KR" sz="900" b="0" dirty="0" smtClean="0"/>
                    </a:p>
                    <a:p>
                      <a:pPr latinLnBrk="1"/>
                      <a:endParaRPr lang="en-US" altLang="ko-KR" sz="900" b="0" dirty="0" smtClean="0"/>
                    </a:p>
                    <a:p>
                      <a:pPr latinLnBrk="1"/>
                      <a:r>
                        <a:rPr lang="ko-KR" altLang="en-US" sz="900" b="0" dirty="0" smtClean="0"/>
                        <a:t>가입자 수</a:t>
                      </a:r>
                      <a:endParaRPr lang="en-US" altLang="ko-KR" sz="900" b="0" dirty="0" smtClean="0"/>
                    </a:p>
                    <a:p>
                      <a:pPr latinLnBrk="1"/>
                      <a:endParaRPr lang="en-US" altLang="ko-KR" sz="1100" b="0" dirty="0" smtClean="0"/>
                    </a:p>
                    <a:p>
                      <a:pPr latinLnBrk="1"/>
                      <a:r>
                        <a:rPr lang="ko-KR" altLang="en-US" sz="900" b="0" dirty="0" smtClean="0"/>
                        <a:t>진행중인 프로젝트 수</a:t>
                      </a:r>
                      <a:endParaRPr lang="en-US" altLang="ko-KR" sz="900" b="0" dirty="0" smtClean="0"/>
                    </a:p>
                    <a:p>
                      <a:pPr latinLnBrk="1"/>
                      <a:endParaRPr lang="en-US" altLang="ko-KR" sz="9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Google</a:t>
                      </a:r>
                      <a:r>
                        <a:rPr lang="en-US" altLang="ko-KR" sz="800" b="0" baseline="0" dirty="0" smtClean="0"/>
                        <a:t> </a:t>
                      </a:r>
                      <a:r>
                        <a:rPr lang="en-US" altLang="ko-KR" sz="800" b="0" baseline="0" dirty="0" err="1" smtClean="0"/>
                        <a:t>AdSense</a:t>
                      </a:r>
                      <a:r>
                        <a:rPr lang="ko-KR" altLang="en-US" sz="800" b="0" dirty="0" smtClean="0"/>
                        <a:t> 클릭 수</a:t>
                      </a:r>
                      <a:endParaRPr lang="en-US" altLang="ko-KR" sz="800" b="0" dirty="0" smtClean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1" dirty="0" smtClean="0"/>
                    </a:p>
                    <a:p>
                      <a:pPr latinLnBrk="1"/>
                      <a:r>
                        <a:rPr lang="ko-KR" altLang="en-US" sz="1100" b="1" dirty="0" smtClean="0"/>
                        <a:t>채널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웹</a:t>
                      </a:r>
                      <a:r>
                        <a:rPr lang="ko-KR" altLang="en-US" sz="1100" b="0" baseline="0" dirty="0" smtClean="0"/>
                        <a:t> 사이트</a:t>
                      </a:r>
                      <a:endParaRPr lang="en-US" altLang="ko-KR" sz="1100" b="0" baseline="0" dirty="0" smtClean="0"/>
                    </a:p>
                    <a:p>
                      <a:pPr latinLnBrk="1"/>
                      <a:endParaRPr lang="en-US" altLang="ko-KR" sz="1100" b="0" baseline="0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비트캠프 관계자</a:t>
                      </a:r>
                      <a:endParaRPr lang="en-US" altLang="ko-KR" sz="1100" b="0" dirty="0" smtClean="0"/>
                    </a:p>
                    <a:p>
                      <a:pPr latinLnBrk="1"/>
                      <a:r>
                        <a:rPr lang="en-US" altLang="ko-KR" sz="900" b="0" dirty="0" smtClean="0"/>
                        <a:t>(</a:t>
                      </a:r>
                      <a:r>
                        <a:rPr lang="ko-KR" altLang="en-US" sz="900" b="0" dirty="0" smtClean="0"/>
                        <a:t>강사님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매니저님</a:t>
                      </a:r>
                      <a:r>
                        <a:rPr lang="en-US" altLang="ko-KR" sz="900" b="0" dirty="0" smtClean="0"/>
                        <a:t>)</a:t>
                      </a:r>
                    </a:p>
                    <a:p>
                      <a:pPr latinLnBrk="1"/>
                      <a:endParaRPr lang="en-US" altLang="ko-KR" sz="900" b="0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개발자 커뮤니티</a:t>
                      </a:r>
                      <a:endParaRPr lang="en-US" altLang="ko-KR" sz="1100" b="0" dirty="0" smtClean="0"/>
                    </a:p>
                    <a:p>
                      <a:pPr latinLnBrk="1"/>
                      <a:endParaRPr lang="en-US" altLang="ko-KR" sz="1100" b="0" dirty="0" smtClean="0"/>
                    </a:p>
                    <a:p>
                      <a:pPr latinLnBrk="1"/>
                      <a:r>
                        <a:rPr lang="en-US" altLang="ko-KR" sz="1100" b="0" dirty="0" err="1" smtClean="0"/>
                        <a:t>Github</a:t>
                      </a:r>
                      <a:endParaRPr lang="ko-KR" altLang="en-US" sz="1100" b="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9424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비용구조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ko-KR" altLang="en-US" sz="1100" b="0" dirty="0" smtClean="0"/>
                        <a:t>신선한 공기</a:t>
                      </a:r>
                      <a:r>
                        <a:rPr lang="en-US" altLang="ko-KR" sz="1100" b="0" dirty="0" smtClean="0"/>
                        <a:t>, </a:t>
                      </a:r>
                      <a:r>
                        <a:rPr lang="ko-KR" altLang="en-US" sz="1100" b="0" dirty="0" smtClean="0"/>
                        <a:t>인건비</a:t>
                      </a:r>
                      <a:r>
                        <a:rPr lang="en-US" altLang="ko-KR" sz="1100" b="0" dirty="0" smtClean="0"/>
                        <a:t>, </a:t>
                      </a:r>
                      <a:r>
                        <a:rPr lang="ko-KR" altLang="en-US" sz="1100" b="0" dirty="0" smtClean="0"/>
                        <a:t>서버 사용료</a:t>
                      </a:r>
                      <a:endParaRPr lang="ko-KR" altLang="en-US" sz="1100" b="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수익원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b="0" dirty="0" smtClean="0"/>
                        <a:t>Google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en-US" altLang="ko-KR" sz="1100" b="0" baseline="0" dirty="0" err="1" smtClean="0"/>
                        <a:t>AdSense</a:t>
                      </a:r>
                      <a:endParaRPr lang="ko-KR" altLang="en-US" sz="1100" b="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클래스 다이어그램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12" name="그림 11" descr="Us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325" y="856579"/>
            <a:ext cx="8363670" cy="3893809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2069" y="702575"/>
            <a:ext cx="1702487" cy="223623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UTIL CLASS DIAGRAM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클래스 다이어그램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12" name="그림 11" descr="Us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491" y="463468"/>
            <a:ext cx="7705338" cy="468003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2069" y="702575"/>
            <a:ext cx="2045387" cy="223623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KANBAN CLASS DIAGRAM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클래스 다이어그램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12" name="그림 11" descr="Us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325" y="508080"/>
            <a:ext cx="8363670" cy="459080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2069" y="702575"/>
            <a:ext cx="1859650" cy="223623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PAGING CLASS DIAGRAM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클래스 다이어그램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12" name="그림 11" descr="Us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4674" y="463468"/>
            <a:ext cx="5497358" cy="468003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2069" y="702575"/>
            <a:ext cx="1702487" cy="411850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WEBSOCKET CLASS DIAGRAM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클래스 다이어그램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5" name="그림 4" descr="ClassDiagram_3조_코린이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054" y="459140"/>
            <a:ext cx="7943735" cy="46200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시퀀스 다이어그램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5" name="그림 4" descr="memberjoin_v1.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464" y="585788"/>
            <a:ext cx="3839537" cy="4407693"/>
          </a:xfrm>
          <a:prstGeom prst="rect">
            <a:avLst/>
          </a:prstGeom>
        </p:spPr>
      </p:pic>
      <p:pic>
        <p:nvPicPr>
          <p:cNvPr id="6" name="그림 5" descr="calendar_v1.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3423" y="575141"/>
            <a:ext cx="3779108" cy="433261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4514851" y="657225"/>
            <a:ext cx="0" cy="423624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시퀀스 다이어그램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5" name="그림 4" descr="memberjoin_v1.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246" y="585788"/>
            <a:ext cx="3735972" cy="4407693"/>
          </a:xfrm>
          <a:prstGeom prst="rect">
            <a:avLst/>
          </a:prstGeom>
        </p:spPr>
      </p:pic>
      <p:pic>
        <p:nvPicPr>
          <p:cNvPr id="6" name="그림 5" descr="calendar_v1.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3423" y="1332412"/>
            <a:ext cx="3779108" cy="281807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4514851" y="657225"/>
            <a:ext cx="0" cy="423624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ER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논리 다이어그램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10243" name="Picture 3" descr="C:\Users\Bit\Desktop\exerd0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8127" y="568328"/>
            <a:ext cx="8727745" cy="4398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ER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물리 다이어그램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10243" name="Picture 3" descr="C:\Users\Bit\Desktop\exerd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568328"/>
            <a:ext cx="9144001" cy="4398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개발 환경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Rectangle 13"/>
          <p:cNvSpPr/>
          <p:nvPr/>
        </p:nvSpPr>
        <p:spPr>
          <a:xfrm>
            <a:off x="108965" y="567401"/>
            <a:ext cx="3290837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anist Regular" panose="02000503000000020004" pitchFamily="50" charset="0"/>
                <a:cs typeface="Segoe UI" panose="020B0502040204020203" pitchFamily="34" charset="0"/>
              </a:rPr>
              <a:t>Development </a:t>
            </a:r>
            <a:r>
              <a:rPr lang="en-US" sz="2000" dirty="0" smtClean="0">
                <a:solidFill>
                  <a:schemeClr val="accent1"/>
                </a:solidFill>
                <a:latin typeface="Geomanist Regular" panose="02000503000000020004" pitchFamily="50" charset="0"/>
                <a:cs typeface="Segoe UI" panose="020B0502040204020203" pitchFamily="34" charset="0"/>
              </a:rPr>
              <a:t>Environment</a:t>
            </a:r>
            <a:endParaRPr lang="id-ID" sz="2000" dirty="0">
              <a:solidFill>
                <a:schemeClr val="accent1"/>
              </a:solidFill>
              <a:latin typeface="Geomanist Regular" panose="02000503000000020004" pitchFamily="50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39578" y="1102302"/>
            <a:ext cx="1329075" cy="265943"/>
          </a:xfrm>
          <a:prstGeom prst="roundRect">
            <a:avLst>
              <a:gd name="adj" fmla="val 50000"/>
            </a:avLst>
          </a:prstGeom>
          <a:solidFill>
            <a:srgbClr val="79C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/>
              <a:t>DB &amp; SERVER</a:t>
            </a:r>
            <a:endParaRPr lang="ko-KR" altLang="en-US" sz="1200" b="1" dirty="0"/>
          </a:p>
        </p:txBody>
      </p:sp>
      <p:cxnSp>
        <p:nvCxnSpPr>
          <p:cNvPr id="18" name="직선 연결선 17"/>
          <p:cNvCxnSpPr>
            <a:stCxn id="20" idx="3"/>
          </p:cNvCxnSpPr>
          <p:nvPr/>
        </p:nvCxnSpPr>
        <p:spPr>
          <a:xfrm flipV="1">
            <a:off x="2156505" y="1216223"/>
            <a:ext cx="4383073" cy="1905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62000">
                  <a:srgbClr val="2D314F"/>
                </a:gs>
                <a:gs pos="100000">
                  <a:srgbClr val="79CDC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3743342" y="1095908"/>
            <a:ext cx="1329075" cy="265943"/>
          </a:xfrm>
          <a:prstGeom prst="roundRect">
            <a:avLst>
              <a:gd name="adj" fmla="val 50000"/>
            </a:avLst>
          </a:prstGeom>
          <a:solidFill>
            <a:srgbClr val="2D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/>
              <a:t>BACK</a:t>
            </a:r>
            <a:endParaRPr lang="ko-KR" altLang="en-US" sz="110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7430" y="1102302"/>
            <a:ext cx="1329075" cy="26594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/>
              <a:t>FRONT</a:t>
            </a:r>
            <a:endParaRPr lang="ko-KR" altLang="en-US" sz="1100" b="1" dirty="0"/>
          </a:p>
        </p:txBody>
      </p:sp>
      <p:pic>
        <p:nvPicPr>
          <p:cNvPr id="31" name="그림 30" descr="html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6826" y="1496291"/>
            <a:ext cx="1587949" cy="790058"/>
          </a:xfrm>
          <a:prstGeom prst="rect">
            <a:avLst/>
          </a:prstGeom>
        </p:spPr>
      </p:pic>
      <p:pic>
        <p:nvPicPr>
          <p:cNvPr id="32" name="그림 31" descr="bootstrap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962" y="2344996"/>
            <a:ext cx="1576020" cy="727394"/>
          </a:xfrm>
          <a:prstGeom prst="rect">
            <a:avLst/>
          </a:prstGeom>
        </p:spPr>
      </p:pic>
      <p:pic>
        <p:nvPicPr>
          <p:cNvPr id="33" name="그림 32" descr="jquery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860" y="3057725"/>
            <a:ext cx="1534657" cy="837085"/>
          </a:xfrm>
          <a:prstGeom prst="rect">
            <a:avLst/>
          </a:prstGeom>
        </p:spPr>
      </p:pic>
      <p:pic>
        <p:nvPicPr>
          <p:cNvPr id="34" name="그림 33" descr="AJAX_logo_by_gengns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388" y="3862139"/>
            <a:ext cx="1419558" cy="681388"/>
          </a:xfrm>
          <a:prstGeom prst="rect">
            <a:avLst/>
          </a:prstGeom>
        </p:spPr>
      </p:pic>
      <p:pic>
        <p:nvPicPr>
          <p:cNvPr id="35" name="그림 34" descr="java-car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8346" y="1556638"/>
            <a:ext cx="1365206" cy="682603"/>
          </a:xfrm>
          <a:prstGeom prst="rect">
            <a:avLst/>
          </a:prstGeom>
        </p:spPr>
      </p:pic>
      <p:pic>
        <p:nvPicPr>
          <p:cNvPr id="36" name="그림 35" descr="spring-by-pivotal-9066b55828deb3c10e27e609af322c40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3428" y="2471701"/>
            <a:ext cx="1437674" cy="467244"/>
          </a:xfrm>
          <a:prstGeom prst="rect">
            <a:avLst/>
          </a:prstGeom>
        </p:spPr>
      </p:pic>
      <p:pic>
        <p:nvPicPr>
          <p:cNvPr id="37" name="그림 36" descr="mybati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05717" y="2922172"/>
            <a:ext cx="1011582" cy="1011582"/>
          </a:xfrm>
          <a:prstGeom prst="rect">
            <a:avLst/>
          </a:prstGeom>
        </p:spPr>
      </p:pic>
      <p:pic>
        <p:nvPicPr>
          <p:cNvPr id="38" name="그림 37" descr="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04134" y="4086925"/>
            <a:ext cx="1547446" cy="372354"/>
          </a:xfrm>
          <a:prstGeom prst="rect">
            <a:avLst/>
          </a:prstGeom>
        </p:spPr>
      </p:pic>
      <p:pic>
        <p:nvPicPr>
          <p:cNvPr id="39" name="그림 38" descr="mariadb-usa-inc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47011" y="1573021"/>
            <a:ext cx="1120930" cy="576949"/>
          </a:xfrm>
          <a:prstGeom prst="rect">
            <a:avLst/>
          </a:prstGeom>
        </p:spPr>
      </p:pic>
      <p:pic>
        <p:nvPicPr>
          <p:cNvPr id="40" name="그림 39" descr="1_AD9ZSLXKAhZ-_WomszsmPg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45562" y="2433897"/>
            <a:ext cx="1330036" cy="499595"/>
          </a:xfrm>
          <a:prstGeom prst="rect">
            <a:avLst/>
          </a:prstGeom>
        </p:spPr>
      </p:pic>
      <p:pic>
        <p:nvPicPr>
          <p:cNvPr id="41" name="그림 40" descr="1_ipwpqqrhz0lkd_5setxqcq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34551" y="2935034"/>
            <a:ext cx="1791989" cy="918395"/>
          </a:xfrm>
          <a:prstGeom prst="rect">
            <a:avLst/>
          </a:prstGeom>
        </p:spPr>
      </p:pic>
      <p:pic>
        <p:nvPicPr>
          <p:cNvPr id="42" name="그림 41" descr="tomcat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32284" y="3723676"/>
            <a:ext cx="1182965" cy="867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에자일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,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 방법론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3074" name="Picture 2" descr="C:\Users\Bit\Desktop\Agile-software-development-process-548x4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466865"/>
            <a:ext cx="4793456" cy="3498873"/>
          </a:xfrm>
          <a:prstGeom prst="rect">
            <a:avLst/>
          </a:prstGeom>
          <a:noFill/>
        </p:spPr>
      </p:pic>
      <p:pic>
        <p:nvPicPr>
          <p:cNvPr id="1027" name="Picture 3" descr="C:\Users\Bit\Desktop\kanka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83881" y="1438290"/>
            <a:ext cx="4350410" cy="356235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26961" y="552753"/>
            <a:ext cx="8179919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8A6E5B"/>
                </a:solidFill>
              </a:rPr>
              <a:t>채택한 개발 방법론 </a:t>
            </a:r>
            <a:r>
              <a:rPr lang="en-US" altLang="ko-KR" sz="1600" b="1" dirty="0" smtClean="0">
                <a:solidFill>
                  <a:srgbClr val="8A6E5B"/>
                </a:solidFill>
              </a:rPr>
              <a:t>: </a:t>
            </a:r>
            <a:r>
              <a:rPr lang="ko-KR" altLang="en-US" sz="1600" b="1" dirty="0" smtClean="0">
                <a:solidFill>
                  <a:srgbClr val="8A6E5B"/>
                </a:solidFill>
              </a:rPr>
              <a:t>애자일 개발론</a:t>
            </a:r>
            <a:r>
              <a:rPr lang="en-US" altLang="ko-KR" sz="1600" b="1" dirty="0" smtClean="0">
                <a:solidFill>
                  <a:srgbClr val="8A6E5B"/>
                </a:solidFill>
              </a:rPr>
              <a:t>, </a:t>
            </a:r>
            <a:r>
              <a:rPr lang="ko-KR" altLang="en-US" sz="1600" b="1" dirty="0" err="1" smtClean="0">
                <a:solidFill>
                  <a:srgbClr val="8A6E5B"/>
                </a:solidFill>
              </a:rPr>
              <a:t>칸반</a:t>
            </a:r>
            <a:r>
              <a:rPr lang="ko-KR" altLang="en-US" sz="1600" b="1" dirty="0" smtClean="0">
                <a:solidFill>
                  <a:srgbClr val="8A6E5B"/>
                </a:solidFill>
              </a:rPr>
              <a:t> 개발론</a:t>
            </a:r>
            <a:endParaRPr lang="en-US" altLang="ko-KR" sz="1600" b="1" dirty="0" smtClean="0">
              <a:solidFill>
                <a:srgbClr val="8A6E5B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8A6E5B"/>
                </a:solidFill>
              </a:rPr>
              <a:t> </a:t>
            </a:r>
            <a:r>
              <a:rPr lang="en-US" altLang="ko-KR" sz="1600" dirty="0" smtClean="0">
                <a:solidFill>
                  <a:srgbClr val="8A6E5B"/>
                </a:solidFill>
              </a:rPr>
              <a:t>- </a:t>
            </a:r>
            <a:r>
              <a:rPr lang="ko-KR" altLang="en-US" sz="1600" dirty="0" smtClean="0">
                <a:solidFill>
                  <a:srgbClr val="8A6E5B"/>
                </a:solidFill>
              </a:rPr>
              <a:t>상호협력을 중요시하고</a:t>
            </a:r>
            <a:r>
              <a:rPr lang="en-US" altLang="ko-KR" sz="1600" dirty="0" smtClean="0">
                <a:solidFill>
                  <a:srgbClr val="8A6E5B"/>
                </a:solidFill>
              </a:rPr>
              <a:t>, </a:t>
            </a:r>
            <a:r>
              <a:rPr lang="ko-KR" altLang="en-US" sz="1600" dirty="0" smtClean="0">
                <a:solidFill>
                  <a:srgbClr val="8A6E5B"/>
                </a:solidFill>
              </a:rPr>
              <a:t>상황에 유연한 </a:t>
            </a:r>
            <a:r>
              <a:rPr lang="ko-KR" altLang="en-US" sz="1600" dirty="0" err="1" smtClean="0">
                <a:solidFill>
                  <a:srgbClr val="8A6E5B"/>
                </a:solidFill>
              </a:rPr>
              <a:t>두가지</a:t>
            </a:r>
            <a:r>
              <a:rPr lang="ko-KR" altLang="en-US" sz="1600" dirty="0" smtClean="0">
                <a:solidFill>
                  <a:srgbClr val="8A6E5B"/>
                </a:solidFill>
              </a:rPr>
              <a:t> 개발 방법론 채택</a:t>
            </a:r>
            <a:endParaRPr lang="en-US" altLang="ko-KR" dirty="0" smtClean="0">
              <a:solidFill>
                <a:srgbClr val="8A6E5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개발 환경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Rectangle 13"/>
          <p:cNvSpPr/>
          <p:nvPr/>
        </p:nvSpPr>
        <p:spPr>
          <a:xfrm>
            <a:off x="108965" y="567401"/>
            <a:ext cx="3190617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anist Regular" panose="02000503000000020004" pitchFamily="50" charset="0"/>
                <a:cs typeface="Segoe UI" panose="020B0502040204020203" pitchFamily="34" charset="0"/>
              </a:rPr>
              <a:t>Development </a:t>
            </a:r>
            <a:r>
              <a:rPr lang="en-US" sz="2000" dirty="0" smtClean="0">
                <a:solidFill>
                  <a:schemeClr val="accent1"/>
                </a:solidFill>
                <a:latin typeface="Geomanist Regular" panose="02000503000000020004" pitchFamily="50" charset="0"/>
                <a:cs typeface="Segoe UI" panose="020B0502040204020203" pitchFamily="34" charset="0"/>
              </a:rPr>
              <a:t>Tools &amp; API</a:t>
            </a:r>
            <a:endParaRPr lang="id-ID" sz="2000" dirty="0">
              <a:solidFill>
                <a:schemeClr val="accent1"/>
              </a:solidFill>
              <a:latin typeface="Geomanist Regular" panose="02000503000000020004" pitchFamily="50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39578" y="1102302"/>
            <a:ext cx="1329075" cy="265943"/>
          </a:xfrm>
          <a:prstGeom prst="roundRect">
            <a:avLst>
              <a:gd name="adj" fmla="val 50000"/>
            </a:avLst>
          </a:prstGeom>
          <a:solidFill>
            <a:srgbClr val="79C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/>
              <a:t>COOPERATION</a:t>
            </a:r>
            <a:endParaRPr lang="ko-KR" altLang="en-US" sz="1200" b="1" dirty="0"/>
          </a:p>
        </p:txBody>
      </p:sp>
      <p:cxnSp>
        <p:nvCxnSpPr>
          <p:cNvPr id="18" name="직선 연결선 17"/>
          <p:cNvCxnSpPr>
            <a:stCxn id="20" idx="3"/>
          </p:cNvCxnSpPr>
          <p:nvPr/>
        </p:nvCxnSpPr>
        <p:spPr>
          <a:xfrm flipV="1">
            <a:off x="2156505" y="1216223"/>
            <a:ext cx="4383073" cy="1905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62000">
                  <a:srgbClr val="2D314F"/>
                </a:gs>
                <a:gs pos="100000">
                  <a:srgbClr val="79CDC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3743342" y="1095908"/>
            <a:ext cx="1329075" cy="265943"/>
          </a:xfrm>
          <a:prstGeom prst="roundRect">
            <a:avLst>
              <a:gd name="adj" fmla="val 50000"/>
            </a:avLst>
          </a:prstGeom>
          <a:solidFill>
            <a:srgbClr val="2D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/>
              <a:t>API</a:t>
            </a:r>
            <a:endParaRPr lang="ko-KR" altLang="en-US" sz="110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27430" y="1102302"/>
            <a:ext cx="1329075" cy="26594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/>
              <a:t>TOOL KIT</a:t>
            </a:r>
            <a:endParaRPr lang="ko-KR" altLang="en-US" sz="1100" b="1" dirty="0"/>
          </a:p>
        </p:txBody>
      </p:sp>
      <p:pic>
        <p:nvPicPr>
          <p:cNvPr id="21" name="그림 20" descr="spring-tool-suite-project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8329" y="1545348"/>
            <a:ext cx="1140669" cy="1263264"/>
          </a:xfrm>
          <a:prstGeom prst="rect">
            <a:avLst/>
          </a:prstGeom>
        </p:spPr>
      </p:pic>
      <p:pic>
        <p:nvPicPr>
          <p:cNvPr id="24" name="그림 23" descr="header-logo 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139" y="3129794"/>
            <a:ext cx="1304925" cy="495300"/>
          </a:xfrm>
          <a:prstGeom prst="rect">
            <a:avLst/>
          </a:prstGeom>
        </p:spPr>
      </p:pic>
      <p:pic>
        <p:nvPicPr>
          <p:cNvPr id="25" name="그림 24" descr="swal2-logo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36706" y="2446660"/>
            <a:ext cx="1745073" cy="294349"/>
          </a:xfrm>
          <a:prstGeom prst="rect">
            <a:avLst/>
          </a:prstGeom>
        </p:spPr>
      </p:pic>
      <p:pic>
        <p:nvPicPr>
          <p:cNvPr id="26" name="그림 25" descr="fullcalendar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10038" y="1392382"/>
            <a:ext cx="2285067" cy="979314"/>
          </a:xfrm>
          <a:prstGeom prst="rect">
            <a:avLst/>
          </a:prstGeom>
        </p:spPr>
      </p:pic>
      <p:pic>
        <p:nvPicPr>
          <p:cNvPr id="27" name="그림 26" descr="jasper-reports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24650" y="3039570"/>
            <a:ext cx="1910595" cy="793077"/>
          </a:xfrm>
          <a:prstGeom prst="rect">
            <a:avLst/>
          </a:prstGeom>
        </p:spPr>
      </p:pic>
      <p:pic>
        <p:nvPicPr>
          <p:cNvPr id="28" name="그림 27" descr="github-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40940" y="1575902"/>
            <a:ext cx="1720095" cy="571932"/>
          </a:xfrm>
          <a:prstGeom prst="rect">
            <a:avLst/>
          </a:prstGeom>
        </p:spPr>
      </p:pic>
      <p:pic>
        <p:nvPicPr>
          <p:cNvPr id="29" name="그림 28" descr="Sourcetre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0081" y="3786954"/>
            <a:ext cx="1625240" cy="944907"/>
          </a:xfrm>
          <a:prstGeom prst="rect">
            <a:avLst/>
          </a:prstGeom>
        </p:spPr>
      </p:pic>
      <p:pic>
        <p:nvPicPr>
          <p:cNvPr id="30" name="그림 29" descr="logo-blue-lg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88012" y="2362893"/>
            <a:ext cx="1579418" cy="503440"/>
          </a:xfrm>
          <a:prstGeom prst="rect">
            <a:avLst/>
          </a:prstGeom>
        </p:spPr>
      </p:pic>
      <p:pic>
        <p:nvPicPr>
          <p:cNvPr id="43" name="그림 42" descr="slack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553" y="3126864"/>
            <a:ext cx="1593140" cy="454769"/>
          </a:xfrm>
          <a:prstGeom prst="rect">
            <a:avLst/>
          </a:prstGeom>
        </p:spPr>
      </p:pic>
      <p:pic>
        <p:nvPicPr>
          <p:cNvPr id="44" name="그림 43" descr="Using_Summernote_WYSIWYG_editor_with_Laravel-1090x380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16922" y="3983714"/>
            <a:ext cx="1889207" cy="658623"/>
          </a:xfrm>
          <a:prstGeom prst="rect">
            <a:avLst/>
          </a:prstGeom>
        </p:spPr>
      </p:pic>
      <p:pic>
        <p:nvPicPr>
          <p:cNvPr id="45" name="그림 44" descr="1-4-1000x500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47334" y="3732334"/>
            <a:ext cx="1986264" cy="993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개발 환경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Rectangle 13"/>
          <p:cNvSpPr/>
          <p:nvPr/>
        </p:nvSpPr>
        <p:spPr>
          <a:xfrm>
            <a:off x="108965" y="567401"/>
            <a:ext cx="2483372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manist Regular" panose="02000503000000020004" pitchFamily="50" charset="0"/>
                <a:cs typeface="Segoe UI" panose="020B0502040204020203" pitchFamily="34" charset="0"/>
              </a:rPr>
              <a:t>Version </a:t>
            </a:r>
            <a:r>
              <a:rPr lang="en-US" sz="2000" dirty="0" smtClean="0">
                <a:solidFill>
                  <a:schemeClr val="accent1"/>
                </a:solidFill>
                <a:latin typeface="Geomanist Regular" panose="02000503000000020004" pitchFamily="50" charset="0"/>
                <a:cs typeface="Segoe UI" panose="020B0502040204020203" pitchFamily="34" charset="0"/>
              </a:rPr>
              <a:t>Information</a:t>
            </a:r>
            <a:endParaRPr lang="id-ID" sz="2000" dirty="0">
              <a:solidFill>
                <a:schemeClr val="accent1"/>
              </a:solidFill>
              <a:latin typeface="Geomanist Regular" panose="02000503000000020004" pitchFamily="50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7601" y="1296615"/>
            <a:ext cx="3632791" cy="1815882"/>
          </a:xfrm>
          <a:prstGeom prst="rect">
            <a:avLst/>
          </a:prstGeom>
          <a:ln w="25400">
            <a:solidFill>
              <a:srgbClr val="0070C0"/>
            </a:solidFill>
            <a:prstDash val="sysDash"/>
          </a:ln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OS</a:t>
            </a:r>
            <a:r>
              <a:rPr lang="en-US" altLang="ko-KR" dirty="0" smtClean="0"/>
              <a:t>: Window 8.1 K</a:t>
            </a:r>
          </a:p>
          <a:p>
            <a:r>
              <a:rPr lang="en-US" altLang="ko-KR" dirty="0" smtClean="0"/>
              <a:t>      AWS EC2 (</a:t>
            </a:r>
            <a:r>
              <a:rPr lang="en-US" altLang="ko-KR" dirty="0" err="1" smtClean="0"/>
              <a:t>Ubuntu</a:t>
            </a:r>
            <a:r>
              <a:rPr lang="en-US" altLang="ko-KR" dirty="0" smtClean="0"/>
              <a:t> Server 16.04 LTS)</a:t>
            </a:r>
          </a:p>
          <a:p>
            <a:r>
              <a:rPr lang="en-US" altLang="ko-KR" dirty="0" smtClean="0"/>
              <a:t>      AWS S3</a:t>
            </a:r>
          </a:p>
          <a:p>
            <a:r>
              <a:rPr lang="en-US" altLang="ko-KR" dirty="0" smtClean="0"/>
              <a:t>WAS: Apache Server Tomcat 9.0.5</a:t>
            </a:r>
          </a:p>
          <a:p>
            <a:r>
              <a:rPr lang="en-US" altLang="ko-KR" dirty="0" err="1" smtClean="0"/>
              <a:t>DataBase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MariaDB</a:t>
            </a:r>
            <a:r>
              <a:rPr lang="en-US" altLang="ko-KR" dirty="0" smtClean="0"/>
              <a:t> 10.1.31 (AWS RDS)</a:t>
            </a:r>
          </a:p>
          <a:p>
            <a:r>
              <a:rPr lang="en-US" altLang="ko-KR" dirty="0" smtClean="0"/>
              <a:t>              </a:t>
            </a:r>
            <a:r>
              <a:rPr lang="en-US" altLang="ko-KR" dirty="0" err="1" smtClean="0"/>
              <a:t>Realtime</a:t>
            </a:r>
            <a:r>
              <a:rPr lang="en-US" altLang="ko-KR" dirty="0" smtClean="0"/>
              <a:t> Database (Firebase)</a:t>
            </a:r>
          </a:p>
          <a:p>
            <a:r>
              <a:rPr lang="en-US" altLang="ko-KR" dirty="0" smtClean="0"/>
              <a:t>JDK: Java SE 1.8.0_161</a:t>
            </a:r>
            <a:endParaRPr lang="en-US" altLang="ko-KR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03673" y="1130661"/>
            <a:ext cx="1329075" cy="26594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/>
              <a:t>Platform</a:t>
            </a:r>
            <a:endParaRPr lang="ko-KR" altLang="en-US" sz="1100" b="1" dirty="0"/>
          </a:p>
        </p:txBody>
      </p:sp>
      <p:sp>
        <p:nvSpPr>
          <p:cNvPr id="32" name="직사각형 31"/>
          <p:cNvSpPr/>
          <p:nvPr/>
        </p:nvSpPr>
        <p:spPr>
          <a:xfrm>
            <a:off x="453675" y="3660586"/>
            <a:ext cx="3632791" cy="523220"/>
          </a:xfrm>
          <a:prstGeom prst="rect">
            <a:avLst/>
          </a:prstGeom>
          <a:ln w="25400">
            <a:solidFill>
              <a:srgbClr val="0070C0"/>
            </a:solidFill>
            <a:prstDash val="sysDash"/>
          </a:ln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Apache Maven 3.5.3</a:t>
            </a:r>
            <a:endParaRPr lang="en-US" altLang="ko-KR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62951" y="3513041"/>
            <a:ext cx="1329075" cy="265943"/>
          </a:xfrm>
          <a:prstGeom prst="roundRect">
            <a:avLst>
              <a:gd name="adj" fmla="val 50000"/>
            </a:avLst>
          </a:prstGeom>
          <a:solidFill>
            <a:srgbClr val="2D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/>
              <a:t>Build</a:t>
            </a:r>
            <a:endParaRPr lang="ko-KR" altLang="en-US" sz="1100" b="1" dirty="0"/>
          </a:p>
        </p:txBody>
      </p:sp>
      <p:sp>
        <p:nvSpPr>
          <p:cNvPr id="33" name="직사각형 32"/>
          <p:cNvSpPr/>
          <p:nvPr/>
        </p:nvSpPr>
        <p:spPr>
          <a:xfrm>
            <a:off x="4972513" y="1289528"/>
            <a:ext cx="3632791" cy="738664"/>
          </a:xfrm>
          <a:prstGeom prst="rect">
            <a:avLst/>
          </a:prstGeom>
          <a:ln w="25400">
            <a:solidFill>
              <a:srgbClr val="0070C0"/>
            </a:solidFill>
            <a:prstDash val="sysDash"/>
          </a:ln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html5, css3, JavaScript,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(Ajax), </a:t>
            </a:r>
            <a:r>
              <a:rPr lang="en-US" altLang="ko-KR" dirty="0" err="1" smtClean="0"/>
              <a:t>BootStrap</a:t>
            </a:r>
            <a:r>
              <a:rPr lang="en-US" altLang="ko-KR" dirty="0" smtClean="0"/>
              <a:t> 3</a:t>
            </a:r>
            <a:endParaRPr lang="en-US" altLang="ko-KR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32043" y="1151921"/>
            <a:ext cx="1329075" cy="265943"/>
          </a:xfrm>
          <a:prstGeom prst="roundRect">
            <a:avLst>
              <a:gd name="adj" fmla="val 50000"/>
            </a:avLst>
          </a:prstGeom>
          <a:solidFill>
            <a:srgbClr val="79C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/>
              <a:t>Front</a:t>
            </a:r>
            <a:endParaRPr lang="ko-KR" altLang="en-US" sz="1200" b="1" dirty="0"/>
          </a:p>
        </p:txBody>
      </p:sp>
      <p:sp>
        <p:nvSpPr>
          <p:cNvPr id="34" name="직사각형 33"/>
          <p:cNvSpPr/>
          <p:nvPr/>
        </p:nvSpPr>
        <p:spPr>
          <a:xfrm>
            <a:off x="4976057" y="2987193"/>
            <a:ext cx="3632791" cy="1169551"/>
          </a:xfrm>
          <a:prstGeom prst="rect">
            <a:avLst/>
          </a:prstGeom>
          <a:ln w="25400">
            <a:solidFill>
              <a:srgbClr val="0070C0"/>
            </a:solidFill>
            <a:prstDash val="sysDash"/>
          </a:ln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Spring Framework 4.2.5</a:t>
            </a:r>
          </a:p>
          <a:p>
            <a:r>
              <a:rPr lang="en-US" altLang="ko-KR" dirty="0" smtClean="0"/>
              <a:t>Spring Security 4.2.5</a:t>
            </a:r>
          </a:p>
          <a:p>
            <a:r>
              <a:rPr lang="en-US" altLang="ko-KR" dirty="0" smtClean="0"/>
              <a:t>Spring </a:t>
            </a:r>
            <a:r>
              <a:rPr lang="en-US" altLang="ko-KR" dirty="0" err="1" smtClean="0"/>
              <a:t>WebSocket</a:t>
            </a:r>
            <a:r>
              <a:rPr lang="en-US" altLang="ko-KR" dirty="0" smtClean="0"/>
              <a:t> 4.2.5</a:t>
            </a:r>
          </a:p>
          <a:p>
            <a:r>
              <a:rPr lang="en-US" altLang="ko-KR" dirty="0" err="1" smtClean="0"/>
              <a:t>MyBatis</a:t>
            </a:r>
            <a:r>
              <a:rPr lang="en-US" altLang="ko-KR" dirty="0" smtClean="0"/>
              <a:t> 3.1.1, Velocity 1.7, Tiles 2.2.2</a:t>
            </a:r>
            <a:endParaRPr lang="en-US" altLang="ko-KR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728498" y="2807056"/>
            <a:ext cx="1329075" cy="265943"/>
          </a:xfrm>
          <a:prstGeom prst="roundRect">
            <a:avLst>
              <a:gd name="adj" fmla="val 50000"/>
            </a:avLst>
          </a:prstGeom>
          <a:solidFill>
            <a:srgbClr val="C16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/>
              <a:t>Back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구현  프로그램 소개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31" name="그림 30" descr="01_로그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315" y="569067"/>
            <a:ext cx="3957252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2" name="그림 31" descr="02_대시보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832" y="2858313"/>
            <a:ext cx="3957252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3" name="그림 32" descr="05_체크리스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3286" y="2858313"/>
            <a:ext cx="3957252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4" name="그림 33" descr="04_유저프로필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3286" y="569067"/>
            <a:ext cx="3957252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구현  프로그램 소개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31" name="그림 30" descr="01_로그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315" y="569067"/>
            <a:ext cx="3957251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2" name="그림 31" descr="02_대시보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832" y="2858313"/>
            <a:ext cx="3957251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3" name="그림 32" descr="05_체크리스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3286" y="2858313"/>
            <a:ext cx="3957251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4" name="그림 33" descr="04_유저프로필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3286" y="569067"/>
            <a:ext cx="3957251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구현  프로그램 소개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31" name="그림 30" descr="01_로그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315" y="569067"/>
            <a:ext cx="3957251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2" name="그림 31" descr="02_대시보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832" y="2858313"/>
            <a:ext cx="3957251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3" name="그림 32" descr="05_체크리스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3286" y="2858313"/>
            <a:ext cx="3957251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4" name="그림 33" descr="04_유저프로필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3286" y="569067"/>
            <a:ext cx="3957251" cy="21600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구현  프로그램 소개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31" name="그림 30" descr="01_로그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315" y="569067"/>
            <a:ext cx="3957251" cy="215999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2" name="그림 31" descr="02_대시보드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832" y="2858313"/>
            <a:ext cx="3957251" cy="215999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3" name="그림 32" descr="05_체크리스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3286" y="2858313"/>
            <a:ext cx="3957251" cy="215999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4" name="그림 33" descr="04_유저프로필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3286" y="569067"/>
            <a:ext cx="3957251" cy="215999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회원가입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270439" y="454004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6" idx="4"/>
            <a:endCxn id="25" idx="4"/>
          </p:cNvCxnSpPr>
          <p:nvPr/>
        </p:nvCxnSpPr>
        <p:spPr>
          <a:xfrm>
            <a:off x="7518004" y="943769"/>
            <a:ext cx="13300" cy="3437154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420160" y="74808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710625" y="2764544"/>
            <a:ext cx="1433375" cy="12695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회원가입하기 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SOURCE</a:t>
            </a: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먼저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Mail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발송관련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라이브러리들과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Velocity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관련 라이브러리들을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POM.XML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에 등록한다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이후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velocity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파일과 회원가입 받은 아이디의 내용을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merge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시켜 템플릿을 통한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이메일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인증을 할 수 있다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 </a:t>
            </a:r>
            <a:endParaRPr lang="en-US" altLang="ko-KR" sz="800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20160" y="1756290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420160" y="2810753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6659" y="2763254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UserService.java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pic>
        <p:nvPicPr>
          <p:cNvPr id="13" name="Picture 3" descr="C:\Users\bitcamp\Desktop\회원가입화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883" y="590900"/>
            <a:ext cx="3596421" cy="2140086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1263633" y="857009"/>
            <a:ext cx="1470775" cy="461837"/>
          </a:xfrm>
          <a:prstGeom prst="rect">
            <a:avLst/>
          </a:prstGeom>
          <a:noFill/>
          <a:ln>
            <a:solidFill>
              <a:srgbClr val="C16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5" name="Picture 2" descr="C:\Users\bitcamp\Desktop\Email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1807" y="578155"/>
            <a:ext cx="3356378" cy="2151592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4942705" y="920578"/>
            <a:ext cx="1414847" cy="1858919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00708" y="702194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773175" y="76162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19" name="그림 18" descr="회원가입 메일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872" y="3083011"/>
            <a:ext cx="3567511" cy="1947410"/>
          </a:xfrm>
          <a:prstGeom prst="rect">
            <a:avLst/>
          </a:prstGeom>
        </p:spPr>
      </p:pic>
      <p:pic>
        <p:nvPicPr>
          <p:cNvPr id="20" name="그림 19" descr="이메일 인증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55521" y="3113902"/>
            <a:ext cx="3442290" cy="1919233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72221" y="2991728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513147" y="2988688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433460" y="4185235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6" name="TextBox 17"/>
          <p:cNvSpPr txBox="1"/>
          <p:nvPr/>
        </p:nvSpPr>
        <p:spPr>
          <a:xfrm>
            <a:off x="7710625" y="4120143"/>
            <a:ext cx="1433375" cy="102335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이메일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인증 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SOURCE</a:t>
            </a: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이메일의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버튼에 링크되어있는 경로로 </a:t>
            </a:r>
            <a:r>
              <a:rPr lang="en-US" altLang="ko-KR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controller,service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를 태운 뒤에 </a:t>
            </a:r>
            <a:r>
              <a:rPr lang="en-US" altLang="ko-KR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mapper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를 통해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Database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의 값은 변경시켜 인증이 되었다는 것을 알 수 있게 한다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 </a:t>
            </a:r>
            <a:endParaRPr lang="en-US" altLang="ko-KR" sz="800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8" name="TextBox 14"/>
          <p:cNvSpPr txBox="1"/>
          <p:nvPr/>
        </p:nvSpPr>
        <p:spPr>
          <a:xfrm>
            <a:off x="7726367" y="741429"/>
            <a:ext cx="1299091" cy="102335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유효성 검증하기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입력하는 즉시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비동기로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Database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의 값과 비교하여 존재하는지 여부를 확인한다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  4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칸이 초록색이 되었을 시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sign up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버튼이 활성화 된다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49" name="TextBox 14"/>
          <p:cNvSpPr txBox="1"/>
          <p:nvPr/>
        </p:nvSpPr>
        <p:spPr>
          <a:xfrm>
            <a:off x="7706563" y="1753275"/>
            <a:ext cx="140886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이메일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인증 메일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회원가입을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하게되면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아이디로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이메일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인증하기 링크를 가진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email template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가 발송 된다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회원가입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270439" y="454004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6" idx="4"/>
            <a:endCxn id="13" idx="4"/>
          </p:cNvCxnSpPr>
          <p:nvPr/>
        </p:nvCxnSpPr>
        <p:spPr>
          <a:xfrm>
            <a:off x="7518004" y="943769"/>
            <a:ext cx="18063" cy="3170454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420160" y="74808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691443" y="748081"/>
            <a:ext cx="1299091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비밀번호 틀렸을 때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아이디와 비밀 번호가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Database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의 값과 다를 때 나오는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alert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710625" y="2602619"/>
            <a:ext cx="1433375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Security-context.xml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SOURCE</a:t>
            </a:r>
          </a:p>
          <a:p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spring security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를 설정하는 페이지이다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 </a:t>
            </a:r>
            <a:r>
              <a:rPr lang="en-US" altLang="ko-KR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Loginfailurehandler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와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login page , login 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후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이동하는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default 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페이지를 설정할 수 있다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20160" y="1706282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420160" y="2663116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6659" y="2763254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security-context.xml</a:t>
            </a:r>
          </a:p>
        </p:txBody>
      </p:sp>
      <p:sp>
        <p:nvSpPr>
          <p:cNvPr id="12" name="TextBox 14"/>
          <p:cNvSpPr txBox="1"/>
          <p:nvPr/>
        </p:nvSpPr>
        <p:spPr>
          <a:xfrm>
            <a:off x="7715957" y="1709127"/>
            <a:ext cx="1408861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인증이 안되었을 때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아이디와 비밀번호는 맞지만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이메일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인증이 안되었을 때 나오는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alert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438223" y="3918535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7710625" y="3889340"/>
            <a:ext cx="1433375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LoginFailureHandler.java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SOURCE</a:t>
            </a:r>
          </a:p>
          <a:p>
            <a:pPr lvl="0"/>
            <a:endParaRPr lang="en-US" altLang="ko-KR" sz="800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pPr lvl="0"/>
            <a:r>
              <a:rPr lang="ko-KR" altLang="en-US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로그인이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실패했을 시 다른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error 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페이지로 보내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alert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을 다르게 띄워준다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 Error code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는 상수로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const.java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에 선언 되어 있다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pic>
        <p:nvPicPr>
          <p:cNvPr id="15" name="그림 14" descr="로그인 실패 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028" y="599301"/>
            <a:ext cx="2934730" cy="1705233"/>
          </a:xfrm>
          <a:prstGeom prst="rect">
            <a:avLst/>
          </a:prstGeom>
        </p:spPr>
      </p:pic>
      <p:pic>
        <p:nvPicPr>
          <p:cNvPr id="16" name="그림 15" descr="로그인 실패 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9451" y="599302"/>
            <a:ext cx="3064474" cy="169905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14207" y="1309817"/>
            <a:ext cx="1071794" cy="441516"/>
          </a:xfrm>
          <a:prstGeom prst="rect">
            <a:avLst/>
          </a:prstGeom>
          <a:noFill/>
          <a:ln>
            <a:solidFill>
              <a:srgbClr val="C16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236632" y="1313854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59672" y="1305325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31495" y="1278925"/>
            <a:ext cx="1241852" cy="493497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88379" y="2742659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LoginFailureHandler.java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pic>
        <p:nvPicPr>
          <p:cNvPr id="24" name="그림 23" descr="실패 경로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3868" y="3120081"/>
            <a:ext cx="3030056" cy="1652716"/>
          </a:xfrm>
          <a:prstGeom prst="rect">
            <a:avLst/>
          </a:prstGeom>
        </p:spPr>
      </p:pic>
      <p:pic>
        <p:nvPicPr>
          <p:cNvPr id="25" name="그림 24" descr="security.xm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5668" y="3158924"/>
            <a:ext cx="2998187" cy="1604605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53487" y="2794021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91422" y="2778623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프로젝트 페이지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270571" y="455610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6" idx="4"/>
            <a:endCxn id="10" idx="0"/>
          </p:cNvCxnSpPr>
          <p:nvPr/>
        </p:nvCxnSpPr>
        <p:spPr>
          <a:xfrm rot="5400000">
            <a:off x="6748956" y="1714555"/>
            <a:ext cx="1538360" cy="1588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420292" y="749687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691575" y="749687"/>
            <a:ext cx="129909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프로젝트페이지</a:t>
            </a:r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설정한 언어에 맞게 프로젝트를 생성한다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710757" y="2468418"/>
            <a:ext cx="1285094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파라미터로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배열을 입력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pPr lvl="0"/>
            <a:r>
              <a:rPr lang="ko-KR" altLang="en-US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파라미터를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배열로 받아 같은 </a:t>
            </a:r>
            <a:r>
              <a:rPr lang="ko-KR" altLang="en-US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비동기이지만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순차적으로 실행될 수 있게 하였다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9" name="타원 8"/>
          <p:cNvSpPr/>
          <p:nvPr/>
        </p:nvSpPr>
        <p:spPr>
          <a:xfrm>
            <a:off x="7420292" y="1557864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420292" y="2483735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28476" y="699149"/>
            <a:ext cx="6745231" cy="4254488"/>
            <a:chOff x="444501" y="822960"/>
            <a:chExt cx="9734252" cy="5672651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직사각형 28"/>
            <p:cNvSpPr/>
            <p:nvPr/>
          </p:nvSpPr>
          <p:spPr>
            <a:xfrm>
              <a:off x="444501" y="822960"/>
              <a:ext cx="9544668" cy="567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5400000">
              <a:off x="9974155" y="1053761"/>
              <a:ext cx="219753" cy="189442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518079" y="715871"/>
            <a:ext cx="1483501" cy="1204057"/>
          </a:xfrm>
          <a:prstGeom prst="round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u="sng" dirty="0" smtClean="0">
                <a:solidFill>
                  <a:schemeClr val="bg1"/>
                </a:solidFill>
              </a:rPr>
              <a:t>프로젝트 페이지</a:t>
            </a:r>
            <a:endParaRPr lang="en-US" altLang="ko-KR" sz="900" b="1" u="sng" dirty="0" smtClean="0">
              <a:solidFill>
                <a:schemeClr val="bg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◎ 프로젝트를 관리하는 페이지 이다</a:t>
            </a:r>
            <a:r>
              <a:rPr lang="en-US" altLang="ko-KR" sz="900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◎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추가</a:t>
            </a:r>
            <a:r>
              <a:rPr lang="en-US" altLang="ko-KR" sz="9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수정</a:t>
            </a:r>
            <a:r>
              <a:rPr lang="en-US" altLang="ko-KR" sz="9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삭제</a:t>
            </a:r>
            <a:r>
              <a:rPr lang="en-US" altLang="ko-KR" sz="900" b="1" dirty="0" smtClean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즐겨 찾기</a:t>
            </a:r>
            <a:r>
              <a:rPr lang="en-US" altLang="ko-KR" sz="9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검색 기능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 수행</a:t>
            </a:r>
            <a:endParaRPr lang="en-US" altLang="ko-KR" sz="900" b="1" dirty="0" smtClean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2060" y="2998674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Project.js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16089" y="1560709"/>
            <a:ext cx="1408861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Json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값을 배열에 저장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AJAX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를 동시에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두개를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사용하게 되면 순서보장이 되지 않는다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순서처리를 하기 위해 배열에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JSON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값을 담았다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5" name="TextBox 118"/>
          <p:cNvSpPr txBox="1"/>
          <p:nvPr/>
        </p:nvSpPr>
        <p:spPr>
          <a:xfrm>
            <a:off x="1225912" y="3458949"/>
            <a:ext cx="1010317" cy="338554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>
                <a:ea typeface="맑은 고딕" pitchFamily="50" charset="-127"/>
              </a:rPr>
              <a:t>JSON</a:t>
            </a:r>
            <a:r>
              <a:rPr lang="ko-KR" altLang="en-US" sz="800" dirty="0" smtClean="0">
                <a:ea typeface="맑은 고딕" pitchFamily="50" charset="-127"/>
              </a:rPr>
              <a:t>값을 배열에 저장</a:t>
            </a:r>
            <a:endParaRPr lang="ko-KR" altLang="en-US" sz="800" dirty="0">
              <a:ea typeface="맑은 고딕" pitchFamily="50" charset="-127"/>
            </a:endParaRPr>
          </a:p>
        </p:txBody>
      </p:sp>
      <p:pic>
        <p:nvPicPr>
          <p:cNvPr id="16" name="그림 15" descr="projec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6812" y="784950"/>
            <a:ext cx="3707252" cy="1904251"/>
          </a:xfrm>
          <a:prstGeom prst="rect">
            <a:avLst/>
          </a:prstGeom>
        </p:spPr>
      </p:pic>
      <p:pic>
        <p:nvPicPr>
          <p:cNvPr id="17" name="그림 16" descr="langu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2185" y="3289644"/>
            <a:ext cx="1833640" cy="1290141"/>
          </a:xfrm>
          <a:prstGeom prst="rect">
            <a:avLst/>
          </a:prstGeom>
        </p:spPr>
      </p:pic>
      <p:pic>
        <p:nvPicPr>
          <p:cNvPr id="18" name="그림 17" descr="projectvie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76717" y="2911622"/>
            <a:ext cx="2575847" cy="1878227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277822" y="1686742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57981" y="1756265"/>
            <a:ext cx="3002692" cy="858795"/>
          </a:xfrm>
          <a:prstGeom prst="rect">
            <a:avLst/>
          </a:prstGeom>
          <a:noFill/>
          <a:ln>
            <a:solidFill>
              <a:srgbClr val="C16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TextBox 44"/>
          <p:cNvSpPr txBox="1"/>
          <p:nvPr/>
        </p:nvSpPr>
        <p:spPr>
          <a:xfrm>
            <a:off x="1267099" y="1974079"/>
            <a:ext cx="994316" cy="215444"/>
          </a:xfrm>
          <a:prstGeom prst="rect">
            <a:avLst/>
          </a:prstGeom>
          <a:noFill/>
          <a:ln>
            <a:solidFill>
              <a:srgbClr val="C169D9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 smtClean="0">
                <a:ea typeface="맑은 고딕" pitchFamily="50" charset="-127"/>
              </a:rPr>
              <a:t>프로젝트페이지</a:t>
            </a:r>
            <a:endParaRPr lang="en-US" altLang="ko-KR" sz="800" dirty="0" smtClean="0"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067756" y="3205432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84403" y="2710271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6" name="TextBox 49"/>
          <p:cNvSpPr txBox="1"/>
          <p:nvPr/>
        </p:nvSpPr>
        <p:spPr>
          <a:xfrm>
            <a:off x="5727891" y="2709305"/>
            <a:ext cx="1010317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 err="1" smtClean="0">
                <a:ea typeface="맑은 고딕" pitchFamily="50" charset="-127"/>
              </a:rPr>
              <a:t>파라미터로</a:t>
            </a:r>
            <a:r>
              <a:rPr lang="ko-KR" altLang="en-US" sz="800" dirty="0" smtClean="0">
                <a:ea typeface="맑은 고딕" pitchFamily="50" charset="-127"/>
              </a:rPr>
              <a:t> 배열을 입력</a:t>
            </a:r>
            <a:endParaRPr lang="ko-KR" altLang="en-US" sz="800" dirty="0"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9955" y="3276147"/>
            <a:ext cx="1853512" cy="871151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023154" y="2942514"/>
            <a:ext cx="586946" cy="13591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채팅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268063" y="455610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6" idx="4"/>
          </p:cNvCxnSpPr>
          <p:nvPr/>
        </p:nvCxnSpPr>
        <p:spPr>
          <a:xfrm>
            <a:off x="7515628" y="945375"/>
            <a:ext cx="0" cy="2233771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417784" y="749687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689067" y="749687"/>
            <a:ext cx="129909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현재 사용자 정보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현재 로그인한 사용자의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프로필과 닉네임을 표시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708249" y="2468418"/>
            <a:ext cx="1209571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이모티콘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버튼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pPr lvl="0"/>
            <a:r>
              <a:rPr lang="ko-KR" altLang="en-US" sz="800" i="1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해당 버튼을 클릭하여 원하는 </a:t>
            </a:r>
            <a:r>
              <a:rPr lang="ko-KR" altLang="en-US" sz="800" i="1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이모티콘을</a:t>
            </a:r>
            <a:r>
              <a:rPr lang="ko-KR" altLang="en-US" sz="800" i="1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800" i="1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대화창에</a:t>
            </a:r>
            <a:r>
              <a:rPr lang="ko-KR" altLang="en-US" sz="800" i="1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추가 가능</a:t>
            </a:r>
            <a:endParaRPr lang="en-US" altLang="ko-KR" sz="800" i="1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17784" y="1557864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417784" y="2483735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31000" y="618826"/>
            <a:ext cx="6745231" cy="4254488"/>
            <a:chOff x="444501" y="822960"/>
            <a:chExt cx="9734252" cy="5672651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직사각형 24"/>
            <p:cNvSpPr/>
            <p:nvPr/>
          </p:nvSpPr>
          <p:spPr>
            <a:xfrm>
              <a:off x="444501" y="822960"/>
              <a:ext cx="9544668" cy="567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이등변 삼각형 25"/>
            <p:cNvSpPr/>
            <p:nvPr/>
          </p:nvSpPr>
          <p:spPr>
            <a:xfrm rot="5400000">
              <a:off x="9974155" y="1053761"/>
              <a:ext cx="219753" cy="189442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585421" y="785721"/>
            <a:ext cx="2193503" cy="657335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u="sng" dirty="0" smtClean="0">
                <a:solidFill>
                  <a:schemeClr val="bg1"/>
                </a:solidFill>
              </a:rPr>
              <a:t>채팅 주요기능</a:t>
            </a:r>
            <a:endParaRPr lang="en-US" altLang="ko-KR" sz="900" b="1" u="sng" dirty="0" smtClean="0">
              <a:solidFill>
                <a:schemeClr val="bg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◎ 프로젝트 팀간 전체 대화 </a:t>
            </a:r>
            <a:r>
              <a:rPr lang="en-US" altLang="ko-KR" sz="900" b="1" dirty="0" smtClean="0">
                <a:solidFill>
                  <a:schemeClr val="bg1"/>
                </a:solidFill>
              </a:rPr>
              <a:t>/ 1:1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대화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◎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</a:t>
            </a:r>
            <a:r>
              <a:rPr lang="ko-KR" altLang="en-US" sz="900" b="1" dirty="0" err="1" smtClean="0">
                <a:solidFill>
                  <a:schemeClr val="bg1"/>
                </a:solidFill>
              </a:rPr>
              <a:t>이모티콘</a:t>
            </a:r>
            <a:r>
              <a:rPr lang="ko-KR" altLang="en-US" sz="900" b="1" dirty="0" smtClean="0">
                <a:solidFill>
                  <a:schemeClr val="bg1"/>
                </a:solidFill>
              </a:rPr>
              <a:t> 추가 기능</a:t>
            </a:r>
            <a:endParaRPr lang="en-US" altLang="ko-KR" sz="9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7713581" y="1560709"/>
            <a:ext cx="140886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프로젝트 팀원 리스트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프로젝트 팀 내의 모든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팀원 목록을 표시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프로필 사진을 클릭 시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해당 팀원과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1:1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대화 시작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1512" y="776305"/>
            <a:ext cx="3046412" cy="1757671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56749" y="3322657"/>
            <a:ext cx="3044825" cy="1001481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16" name="모서리가 둥근 직사각형 15"/>
          <p:cNvSpPr/>
          <p:nvPr/>
        </p:nvSpPr>
        <p:spPr>
          <a:xfrm>
            <a:off x="5843702" y="706324"/>
            <a:ext cx="738872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chatting.js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17" name="TextBox 39"/>
          <p:cNvSpPr txBox="1"/>
          <p:nvPr/>
        </p:nvSpPr>
        <p:spPr>
          <a:xfrm>
            <a:off x="3148999" y="2563942"/>
            <a:ext cx="3065275" cy="63094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eriod"/>
            </a:pPr>
            <a:r>
              <a:rPr lang="en-US" altLang="ko-KR" sz="700" dirty="0" smtClean="0">
                <a:ea typeface="맑은 고딕" pitchFamily="50" charset="-127"/>
              </a:rPr>
              <a:t>1:1</a:t>
            </a:r>
            <a:r>
              <a:rPr lang="ko-KR" altLang="en-US" sz="700" dirty="0" smtClean="0">
                <a:ea typeface="맑은 고딕" pitchFamily="50" charset="-127"/>
              </a:rPr>
              <a:t>대화 시</a:t>
            </a:r>
            <a:r>
              <a:rPr lang="en-US" altLang="ko-KR" sz="700" dirty="0" smtClean="0">
                <a:ea typeface="맑은 고딕" pitchFamily="50" charset="-127"/>
              </a:rPr>
              <a:t>, </a:t>
            </a:r>
            <a:r>
              <a:rPr lang="ko-KR" altLang="en-US" sz="700" dirty="0" smtClean="0">
                <a:ea typeface="맑은 고딕" pitchFamily="50" charset="-127"/>
              </a:rPr>
              <a:t>사용자의 아이디를 </a:t>
            </a:r>
            <a:r>
              <a:rPr lang="en-US" altLang="ko-KR" sz="700" dirty="0" smtClean="0">
                <a:ea typeface="맑은 고딕" pitchFamily="50" charset="-127"/>
              </a:rPr>
              <a:t>md5 </a:t>
            </a:r>
            <a:r>
              <a:rPr lang="ko-KR" altLang="en-US" sz="700" dirty="0" smtClean="0">
                <a:ea typeface="맑은 고딕" pitchFamily="50" charset="-127"/>
              </a:rPr>
              <a:t>암호화</a:t>
            </a:r>
            <a:r>
              <a:rPr lang="en-US" altLang="ko-KR" sz="700" dirty="0" smtClean="0">
                <a:ea typeface="맑은 고딕" pitchFamily="50" charset="-127"/>
              </a:rPr>
              <a:t>(</a:t>
            </a:r>
            <a:r>
              <a:rPr lang="ko-KR" altLang="en-US" sz="700" dirty="0" smtClean="0">
                <a:ea typeface="맑은 고딕" pitchFamily="50" charset="-127"/>
              </a:rPr>
              <a:t>중복아이디를 막고</a:t>
            </a:r>
            <a:r>
              <a:rPr lang="en-US" altLang="ko-KR" sz="700" dirty="0" smtClean="0">
                <a:ea typeface="맑은 고딕" pitchFamily="50" charset="-127"/>
              </a:rPr>
              <a:t>, </a:t>
            </a:r>
            <a:r>
              <a:rPr lang="ko-KR" altLang="en-US" sz="700" dirty="0" smtClean="0">
                <a:ea typeface="맑은 고딕" pitchFamily="50" charset="-127"/>
              </a:rPr>
              <a:t>프로필태그에서 </a:t>
            </a:r>
            <a:r>
              <a:rPr lang="en-US" altLang="ko-KR" sz="700" dirty="0" smtClean="0">
                <a:ea typeface="맑은 고딕" pitchFamily="50" charset="-127"/>
              </a:rPr>
              <a:t>ID</a:t>
            </a:r>
            <a:r>
              <a:rPr lang="ko-KR" altLang="en-US" sz="700" dirty="0" smtClean="0">
                <a:ea typeface="맑은 고딕" pitchFamily="50" charset="-127"/>
              </a:rPr>
              <a:t>로 사용하기 위함</a:t>
            </a:r>
            <a:r>
              <a:rPr lang="en-US" altLang="ko-KR" sz="700" dirty="0" smtClean="0">
                <a:ea typeface="맑은 고딕" pitchFamily="50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700" dirty="0" smtClean="0">
                <a:ea typeface="맑은 고딕" pitchFamily="50" charset="-127"/>
              </a:rPr>
              <a:t>암호화된 두 개의 아이디를 정렬하여 </a:t>
            </a:r>
            <a:r>
              <a:rPr lang="en-US" altLang="ko-KR" sz="700" dirty="0" smtClean="0">
                <a:ea typeface="맑은 고딕" pitchFamily="50" charset="-127"/>
              </a:rPr>
              <a:t>A</a:t>
            </a:r>
            <a:r>
              <a:rPr lang="ko-KR" altLang="en-US" sz="700" dirty="0" smtClean="0">
                <a:ea typeface="맑은 고딕" pitchFamily="50" charset="-127"/>
              </a:rPr>
              <a:t>가 </a:t>
            </a:r>
            <a:r>
              <a:rPr lang="en-US" altLang="ko-KR" sz="700" dirty="0" smtClean="0">
                <a:ea typeface="맑은 고딕" pitchFamily="50" charset="-127"/>
              </a:rPr>
              <a:t>B</a:t>
            </a:r>
            <a:r>
              <a:rPr lang="ko-KR" altLang="en-US" sz="700" dirty="0" smtClean="0">
                <a:ea typeface="맑은 고딕" pitchFamily="50" charset="-127"/>
              </a:rPr>
              <a:t>에게 대화를 걸 경우</a:t>
            </a:r>
            <a:r>
              <a:rPr lang="en-US" altLang="ko-KR" sz="700" dirty="0" smtClean="0">
                <a:ea typeface="맑은 고딕" pitchFamily="50" charset="-127"/>
              </a:rPr>
              <a:t>, B</a:t>
            </a:r>
            <a:r>
              <a:rPr lang="ko-KR" altLang="en-US" sz="700" dirty="0" smtClean="0">
                <a:ea typeface="맑은 고딕" pitchFamily="50" charset="-127"/>
              </a:rPr>
              <a:t>가 </a:t>
            </a:r>
            <a:r>
              <a:rPr lang="en-US" altLang="ko-KR" sz="700" dirty="0" smtClean="0">
                <a:ea typeface="맑은 고딕" pitchFamily="50" charset="-127"/>
              </a:rPr>
              <a:t>A</a:t>
            </a:r>
            <a:r>
              <a:rPr lang="ko-KR" altLang="en-US" sz="700" dirty="0" smtClean="0">
                <a:ea typeface="맑은 고딕" pitchFamily="50" charset="-127"/>
              </a:rPr>
              <a:t>에게 대화를 걸 경우</a:t>
            </a:r>
            <a:r>
              <a:rPr lang="en-US" altLang="ko-KR" sz="700" dirty="0" smtClean="0">
                <a:ea typeface="맑은 고딕" pitchFamily="50" charset="-127"/>
              </a:rPr>
              <a:t>, </a:t>
            </a:r>
            <a:r>
              <a:rPr lang="ko-KR" altLang="en-US" sz="700" dirty="0" err="1" smtClean="0">
                <a:ea typeface="맑은 고딕" pitchFamily="50" charset="-127"/>
              </a:rPr>
              <a:t>예를들어</a:t>
            </a:r>
            <a:r>
              <a:rPr lang="ko-KR" altLang="en-US" sz="700" dirty="0" smtClean="0">
                <a:ea typeface="맑은 고딕" pitchFamily="50" charset="-127"/>
              </a:rPr>
              <a:t> 생성되는 </a:t>
            </a:r>
            <a:r>
              <a:rPr lang="en-US" altLang="ko-KR" sz="700" dirty="0" smtClean="0">
                <a:ea typeface="맑은 고딕" pitchFamily="50" charset="-127"/>
              </a:rPr>
              <a:t>1:1</a:t>
            </a:r>
            <a:r>
              <a:rPr lang="ko-KR" altLang="en-US" sz="700" dirty="0" smtClean="0">
                <a:ea typeface="맑은 고딕" pitchFamily="50" charset="-127"/>
              </a:rPr>
              <a:t>대화방은 </a:t>
            </a:r>
            <a:r>
              <a:rPr lang="en-US" altLang="ko-KR" sz="700" dirty="0" smtClean="0">
                <a:ea typeface="맑은 고딕" pitchFamily="50" charset="-127"/>
              </a:rPr>
              <a:t>‘AB’</a:t>
            </a:r>
            <a:r>
              <a:rPr lang="ko-KR" altLang="en-US" sz="700" dirty="0" smtClean="0">
                <a:ea typeface="맑은 고딕" pitchFamily="50" charset="-127"/>
              </a:rPr>
              <a:t>로 정렬된 값이 생성되므로 같은 </a:t>
            </a:r>
            <a:r>
              <a:rPr lang="en-US" altLang="ko-KR" sz="700" dirty="0" smtClean="0">
                <a:ea typeface="맑은 고딕" pitchFamily="50" charset="-127"/>
              </a:rPr>
              <a:t>1:1</a:t>
            </a:r>
            <a:r>
              <a:rPr lang="ko-KR" altLang="en-US" sz="700" dirty="0" smtClean="0">
                <a:ea typeface="맑은 고딕" pitchFamily="50" charset="-127"/>
              </a:rPr>
              <a:t>대화방을 갖도록 함</a:t>
            </a:r>
            <a:endParaRPr lang="en-US" altLang="ko-KR" sz="700" dirty="0" smtClean="0">
              <a:ea typeface="맑은 고딕" pitchFamily="50" charset="-127"/>
            </a:endParaRPr>
          </a:p>
        </p:txBody>
      </p:sp>
      <p:sp>
        <p:nvSpPr>
          <p:cNvPr id="18" name="TextBox 41"/>
          <p:cNvSpPr txBox="1"/>
          <p:nvPr/>
        </p:nvSpPr>
        <p:spPr>
          <a:xfrm>
            <a:off x="3153887" y="4370406"/>
            <a:ext cx="3047687" cy="30777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 smtClean="0">
                <a:ea typeface="맑은 고딕" pitchFamily="50" charset="-127"/>
              </a:rPr>
              <a:t>Firebase</a:t>
            </a:r>
            <a:r>
              <a:rPr lang="ko-KR" altLang="en-US" sz="700" dirty="0" smtClean="0">
                <a:ea typeface="맑은 고딕" pitchFamily="50" charset="-127"/>
              </a:rPr>
              <a:t>의 </a:t>
            </a:r>
            <a:r>
              <a:rPr lang="en-US" altLang="ko-KR" sz="700" dirty="0" smtClean="0">
                <a:ea typeface="맑은 고딕" pitchFamily="50" charset="-127"/>
              </a:rPr>
              <a:t>‘</a:t>
            </a:r>
            <a:r>
              <a:rPr lang="en-US" altLang="ko-KR" sz="700" dirty="0" err="1" smtClean="0">
                <a:ea typeface="맑은 고딕" pitchFamily="50" charset="-127"/>
              </a:rPr>
              <a:t>child_added</a:t>
            </a:r>
            <a:r>
              <a:rPr lang="en-US" altLang="ko-KR" sz="700" dirty="0" smtClean="0">
                <a:ea typeface="맑은 고딕" pitchFamily="50" charset="-127"/>
              </a:rPr>
              <a:t>’</a:t>
            </a:r>
            <a:r>
              <a:rPr lang="ko-KR" altLang="en-US" sz="700" dirty="0" smtClean="0">
                <a:ea typeface="맑은 고딕" pitchFamily="50" charset="-127"/>
              </a:rPr>
              <a:t>함수는 최초에 해당 주소아래 있는 모든 </a:t>
            </a:r>
            <a:r>
              <a:rPr lang="en-US" altLang="ko-KR" sz="700" dirty="0" smtClean="0">
                <a:ea typeface="맑은 고딕" pitchFamily="50" charset="-127"/>
              </a:rPr>
              <a:t>DB </a:t>
            </a:r>
            <a:r>
              <a:rPr lang="ko-KR" altLang="en-US" sz="700" dirty="0" smtClean="0">
                <a:ea typeface="맑은 고딕" pitchFamily="50" charset="-127"/>
              </a:rPr>
              <a:t>값을 </a:t>
            </a:r>
            <a:r>
              <a:rPr lang="ko-KR" altLang="en-US" sz="700" dirty="0" err="1" smtClean="0">
                <a:ea typeface="맑은 고딕" pitchFamily="50" charset="-127"/>
              </a:rPr>
              <a:t>읽은후</a:t>
            </a:r>
            <a:r>
              <a:rPr lang="en-US" altLang="ko-KR" sz="700" dirty="0" smtClean="0">
                <a:ea typeface="맑은 고딕" pitchFamily="50" charset="-127"/>
              </a:rPr>
              <a:t> </a:t>
            </a:r>
            <a:r>
              <a:rPr lang="ko-KR" altLang="en-US" sz="700" dirty="0" smtClean="0">
                <a:ea typeface="맑은 고딕" pitchFamily="50" charset="-127"/>
              </a:rPr>
              <a:t>데이터가 생성될 때마다 </a:t>
            </a:r>
            <a:r>
              <a:rPr lang="en-US" altLang="ko-KR" sz="700" dirty="0" err="1" smtClean="0">
                <a:ea typeface="맑은 고딕" pitchFamily="50" charset="-127"/>
              </a:rPr>
              <a:t>makeMessage</a:t>
            </a:r>
            <a:r>
              <a:rPr lang="en-US" altLang="ko-KR" sz="700" dirty="0" smtClean="0">
                <a:ea typeface="맑은 고딕" pitchFamily="50" charset="-127"/>
              </a:rPr>
              <a:t> </a:t>
            </a:r>
            <a:r>
              <a:rPr lang="ko-KR" altLang="en-US" sz="700" dirty="0" smtClean="0">
                <a:ea typeface="맑은 고딕" pitchFamily="50" charset="-127"/>
              </a:rPr>
              <a:t>함수를 호출</a:t>
            </a:r>
            <a:endParaRPr lang="en-US" altLang="ko-KR" sz="700" dirty="0" smtClean="0">
              <a:ea typeface="맑은 고딕" pitchFamily="50" charset="-127"/>
            </a:endParaRPr>
          </a:p>
        </p:txBody>
      </p:sp>
      <p:pic>
        <p:nvPicPr>
          <p:cNvPr id="19" name="Picture 4" descr="C:\Users\Bit\Desktop\발표자료참고\채팅.PNG"/>
          <p:cNvPicPr>
            <a:picLocks noChangeAspect="1" noChangeArrowheads="1"/>
          </p:cNvPicPr>
          <p:nvPr/>
        </p:nvPicPr>
        <p:blipFill>
          <a:blip r:embed="rId5" cstate="print"/>
          <a:srcRect l="74950" t="13940" r="1716" b="25023"/>
          <a:stretch>
            <a:fillRect/>
          </a:stretch>
        </p:blipFill>
        <p:spPr bwMode="auto">
          <a:xfrm>
            <a:off x="590170" y="1611513"/>
            <a:ext cx="2181134" cy="31142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</p:pic>
      <p:sp>
        <p:nvSpPr>
          <p:cNvPr id="20" name="타원 19"/>
          <p:cNvSpPr/>
          <p:nvPr/>
        </p:nvSpPr>
        <p:spPr>
          <a:xfrm>
            <a:off x="876074" y="1537930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3736" y="1763954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157041" y="4367873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업무분장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57266" y="668387"/>
          <a:ext cx="7222336" cy="4171095"/>
        </p:xfrm>
        <a:graphic>
          <a:graphicData uri="http://schemas.openxmlformats.org/drawingml/2006/table">
            <a:tbl>
              <a:tblPr/>
              <a:tblGrid>
                <a:gridCol w="2346382"/>
                <a:gridCol w="812659"/>
                <a:gridCol w="812659"/>
                <a:gridCol w="812659"/>
                <a:gridCol w="812659"/>
                <a:gridCol w="812659"/>
                <a:gridCol w="812659"/>
              </a:tblGrid>
              <a:tr h="17260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/>
                        <a:t>업무</a:t>
                      </a:r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/>
                        <a:t>강성훈</a:t>
                      </a:r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/>
                        <a:t>강진광</a:t>
                      </a:r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/>
                        <a:t>김진원</a:t>
                      </a:r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/>
                        <a:t>배현준</a:t>
                      </a:r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/>
                        <a:t>전나영</a:t>
                      </a:r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/>
                        <a:t>최재욱</a:t>
                      </a:r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/>
                        <a:t>UI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회원가입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로그인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회원정보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프로젝트페이지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공지사항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대시보드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 dirty="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린캔버스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체크리스트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캘린더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칸반보드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트러블슈팅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파일함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차트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검색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관리자페이지 </a:t>
                      </a:r>
                      <a:r>
                        <a:rPr lang="en-US" altLang="ko-KR" sz="1000"/>
                        <a:t>- </a:t>
                      </a:r>
                      <a:r>
                        <a:rPr lang="ko-KR" altLang="en-US" sz="1000"/>
                        <a:t>통계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05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dirty="0"/>
                        <a:t>관리자페이지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회원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메뉴 관리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05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관리자페이지 </a:t>
                      </a:r>
                      <a:r>
                        <a:rPr lang="en-US" altLang="ko-KR" sz="1000"/>
                        <a:t>- </a:t>
                      </a:r>
                      <a:r>
                        <a:rPr lang="ko-KR" altLang="en-US" sz="1000"/>
                        <a:t>메일 관리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05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관리자페이지 </a:t>
                      </a:r>
                      <a:r>
                        <a:rPr lang="en-US" altLang="ko-KR" sz="1000"/>
                        <a:t>- </a:t>
                      </a:r>
                      <a:r>
                        <a:rPr lang="ko-KR" altLang="en-US" sz="1000"/>
                        <a:t>만든사람들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초대메시지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6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/>
                        <a:t>채팅</a:t>
                      </a:r>
                    </a:p>
                  </a:txBody>
                  <a:tcPr marL="19614" marR="19614" marT="13076" marB="1307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1000" dirty="0"/>
                    </a:p>
                  </a:txBody>
                  <a:tcPr marL="19614" marR="19614" marT="13076" marB="1307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린 캔버스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270439" y="454004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6" idx="4"/>
            <a:endCxn id="10" idx="4"/>
          </p:cNvCxnSpPr>
          <p:nvPr/>
        </p:nvCxnSpPr>
        <p:spPr>
          <a:xfrm rot="5400000">
            <a:off x="6486668" y="1975105"/>
            <a:ext cx="2062672" cy="1588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420160" y="74808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691443" y="748081"/>
            <a:ext cx="1299091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Leancanvas</a:t>
            </a:r>
            <a:r>
              <a:rPr lang="ko-KR" altLang="en-US" sz="800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작성화면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Leancanvas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작성시 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enter &amp; spacebar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처리가 가능하다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710625" y="2795436"/>
            <a:ext cx="1433375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DB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에 저장을 할때 태그와 함께 저장 시킨다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.</a:t>
            </a:r>
          </a:p>
          <a:p>
            <a:pPr lvl="0"/>
            <a:endParaRPr lang="en-US" altLang="ko-KR" sz="600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r>
              <a:rPr lang="ko-KR" altLang="en-US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비동기로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Controller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로 값을 보낼때 태그를 포함하여 보내는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html()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을 사용하여 태그와 함께 보내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DB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에 저장한다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9" name="타원 8"/>
          <p:cNvSpPr/>
          <p:nvPr/>
        </p:nvSpPr>
        <p:spPr>
          <a:xfrm>
            <a:off x="7420160" y="1706282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420160" y="2810753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9016" y="3004211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Leancavas.js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7715957" y="1709127"/>
            <a:ext cx="140886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DB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의 저장된 태그를 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치환한다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.</a:t>
            </a: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DB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에 태그들을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enter &amp; spacebar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처리로 바꾸어 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준다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3486" y="3770215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14" name="그림 13" descr="canvas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52" y="4111654"/>
            <a:ext cx="3450970" cy="800212"/>
          </a:xfrm>
          <a:prstGeom prst="rect">
            <a:avLst/>
          </a:prstGeom>
        </p:spPr>
      </p:pic>
      <p:pic>
        <p:nvPicPr>
          <p:cNvPr id="15" name="그림 14" descr="canvas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2308" y="3039763"/>
            <a:ext cx="4448432" cy="957648"/>
          </a:xfrm>
          <a:prstGeom prst="rect">
            <a:avLst/>
          </a:prstGeom>
        </p:spPr>
      </p:pic>
      <p:pic>
        <p:nvPicPr>
          <p:cNvPr id="16" name="그림 15" descr="canva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23070" y="543698"/>
            <a:ext cx="4522574" cy="23724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872946" y="1229497"/>
            <a:ext cx="623924" cy="457200"/>
          </a:xfrm>
          <a:prstGeom prst="rect">
            <a:avLst/>
          </a:prstGeom>
          <a:noFill/>
          <a:ln>
            <a:solidFill>
              <a:srgbClr val="C16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98861" y="1153788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549538" y="2933720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94827" y="763570"/>
            <a:ext cx="1010317" cy="338554"/>
          </a:xfrm>
          <a:prstGeom prst="rect">
            <a:avLst/>
          </a:prstGeom>
          <a:noFill/>
          <a:ln>
            <a:solidFill>
              <a:srgbClr val="C169D9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err="1" smtClean="0">
                <a:ea typeface="맑은 고딕" pitchFamily="50" charset="-127"/>
              </a:rPr>
              <a:t>Leancanvas</a:t>
            </a:r>
            <a:r>
              <a:rPr lang="ko-KR" altLang="en-US" sz="800" dirty="0" smtClean="0">
                <a:ea typeface="맑은 고딕" pitchFamily="50" charset="-127"/>
              </a:rPr>
              <a:t>작성화면</a:t>
            </a:r>
            <a:endParaRPr lang="ko-KR" altLang="en-US" sz="800" dirty="0"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10015" y="3237470"/>
            <a:ext cx="3107725" cy="172996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72281" y="3164899"/>
            <a:ext cx="1010317" cy="338554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>
                <a:ea typeface="맑은 고딕" pitchFamily="50" charset="-127"/>
              </a:rPr>
              <a:t>DB</a:t>
            </a:r>
            <a:r>
              <a:rPr lang="ko-KR" altLang="en-US" sz="800" dirty="0" smtClean="0">
                <a:ea typeface="맑은 고딕" pitchFamily="50" charset="-127"/>
              </a:rPr>
              <a:t>의 저장된 태그를 치환한다</a:t>
            </a:r>
            <a:r>
              <a:rPr lang="en-US" altLang="ko-KR" sz="800" dirty="0" smtClean="0">
                <a:ea typeface="맑은 고딕" pitchFamily="50" charset="-127"/>
              </a:rPr>
              <a:t>.</a:t>
            </a:r>
            <a:endParaRPr lang="ko-KR" altLang="en-US" sz="800" dirty="0"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9280" y="4267200"/>
            <a:ext cx="3107725" cy="17299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TextBox 31"/>
          <p:cNvSpPr txBox="1"/>
          <p:nvPr/>
        </p:nvSpPr>
        <p:spPr>
          <a:xfrm>
            <a:off x="372762" y="3768320"/>
            <a:ext cx="1573427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>
                <a:ea typeface="맑은 고딕" pitchFamily="50" charset="-127"/>
              </a:rPr>
              <a:t>DB</a:t>
            </a:r>
            <a:r>
              <a:rPr lang="ko-KR" altLang="en-US" sz="800" dirty="0" smtClean="0">
                <a:ea typeface="맑은 고딕" pitchFamily="50" charset="-127"/>
              </a:rPr>
              <a:t>에 저장을 할때 태그와 함께 저장 시킨다</a:t>
            </a:r>
            <a:r>
              <a:rPr lang="en-US" altLang="ko-KR" sz="800" dirty="0" smtClean="0">
                <a:ea typeface="맑은 고딕" pitchFamily="50" charset="-127"/>
              </a:rPr>
              <a:t>.</a:t>
            </a:r>
            <a:endParaRPr lang="ko-KR" altLang="en-US" sz="800" dirty="0">
              <a:ea typeface="맑은 고딕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7947" y="714265"/>
            <a:ext cx="1483501" cy="1682946"/>
          </a:xfrm>
          <a:prstGeom prst="round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u="sng" dirty="0" err="1" smtClean="0">
                <a:solidFill>
                  <a:schemeClr val="bg1"/>
                </a:solidFill>
              </a:rPr>
              <a:t>Leancanvas</a:t>
            </a:r>
            <a:r>
              <a:rPr lang="en-US" altLang="ko-KR" sz="900" b="1" u="sng" dirty="0" smtClean="0">
                <a:solidFill>
                  <a:schemeClr val="bg1"/>
                </a:solidFill>
              </a:rPr>
              <a:t> </a:t>
            </a:r>
            <a:r>
              <a:rPr lang="ko-KR" altLang="en-US" sz="900" b="1" u="sng" dirty="0" smtClean="0">
                <a:solidFill>
                  <a:schemeClr val="bg1"/>
                </a:solidFill>
              </a:rPr>
              <a:t>주요기능</a:t>
            </a:r>
            <a:endParaRPr lang="en-US" altLang="ko-KR" sz="900" b="1" u="sng" dirty="0" smtClean="0">
              <a:solidFill>
                <a:schemeClr val="bg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◎ 예시에 따른    </a:t>
            </a:r>
            <a:r>
              <a:rPr lang="en-US" altLang="ko-KR" sz="900" b="1" dirty="0" err="1" smtClean="0">
                <a:solidFill>
                  <a:schemeClr val="bg1"/>
                </a:solidFill>
              </a:rPr>
              <a:t>Leancavas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작성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◎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추가</a:t>
            </a:r>
            <a:r>
              <a:rPr lang="en-US" altLang="ko-KR" sz="9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수정 프린트      가능</a:t>
            </a:r>
            <a:endParaRPr lang="en-US" altLang="ko-KR" sz="9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Calendar 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캘린더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pSp>
        <p:nvGrpSpPr>
          <p:cNvPr id="18" name="그룹 17"/>
          <p:cNvGrpSpPr/>
          <p:nvPr/>
        </p:nvGrpSpPr>
        <p:grpSpPr>
          <a:xfrm>
            <a:off x="333376" y="617220"/>
            <a:ext cx="6745231" cy="4254488"/>
            <a:chOff x="444501" y="822960"/>
            <a:chExt cx="9734252" cy="5672651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직사각형 42"/>
            <p:cNvSpPr/>
            <p:nvPr/>
          </p:nvSpPr>
          <p:spPr>
            <a:xfrm>
              <a:off x="444501" y="822960"/>
              <a:ext cx="9544668" cy="567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 rot="5400000">
              <a:off x="9974155" y="1053761"/>
              <a:ext cx="219753" cy="189442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270439" y="454004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0" name="직선 연결선 19"/>
          <p:cNvCxnSpPr>
            <a:stCxn id="21" idx="4"/>
            <a:endCxn id="28" idx="0"/>
          </p:cNvCxnSpPr>
          <p:nvPr/>
        </p:nvCxnSpPr>
        <p:spPr>
          <a:xfrm flipH="1">
            <a:off x="7514828" y="943769"/>
            <a:ext cx="3176" cy="2415622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7420160" y="74808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7691443" y="748081"/>
            <a:ext cx="1299091" cy="102335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Card Calendar 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일정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칸반에서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생성된 카드들을 캘린더에서 일정으로 사용 할 수 있다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 (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최대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4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개만 보여주고 아래 화살표를 클릭하면 전체를 볼 수 있다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7710625" y="2625562"/>
            <a:ext cx="1209571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FullCalendar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API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r>
              <a:rPr lang="ko-KR" altLang="en-US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풀캘린더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API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를 사용하여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View 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를 구성하고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DB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와 연동 하였다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26" name="타원 25"/>
          <p:cNvSpPr/>
          <p:nvPr/>
        </p:nvSpPr>
        <p:spPr>
          <a:xfrm>
            <a:off x="7420160" y="181025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420160" y="264087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416984" y="3359391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20145" y="2836429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calendar.js</a:t>
            </a:r>
          </a:p>
        </p:txBody>
      </p:sp>
      <p:sp>
        <p:nvSpPr>
          <p:cNvPr id="30" name="TextBox 14"/>
          <p:cNvSpPr txBox="1"/>
          <p:nvPr/>
        </p:nvSpPr>
        <p:spPr>
          <a:xfrm>
            <a:off x="7715957" y="1806753"/>
            <a:ext cx="121373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Calendar 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일정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캘린더 안에서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칸반과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연동되지 않은 일반 일정을 클릭하거나 드래그하여 생성 할 수 있다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14"/>
          <p:cNvSpPr txBox="1"/>
          <p:nvPr/>
        </p:nvSpPr>
        <p:spPr>
          <a:xfrm>
            <a:off x="7731964" y="3359505"/>
            <a:ext cx="119931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Date 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변환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캘린더에서 날짜 계산이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비교적 많이 사용되어 함수를 만들어 호출하며 사용하였다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450" y="3246844"/>
            <a:ext cx="1778000" cy="131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977" y="660400"/>
            <a:ext cx="3537346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>
            <a:off x="1164455" y="2050879"/>
            <a:ext cx="1623195" cy="381172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994925" y="189192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3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08355" y="679450"/>
            <a:ext cx="3581390" cy="211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>
          <a:xfrm>
            <a:off x="3346433" y="888759"/>
            <a:ext cx="571517" cy="749541"/>
          </a:xfrm>
          <a:prstGeom prst="rect">
            <a:avLst/>
          </a:prstGeom>
          <a:noFill/>
          <a:ln>
            <a:solidFill>
              <a:srgbClr val="C16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183508" y="733944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3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76500" y="3141064"/>
            <a:ext cx="2908300" cy="639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67980" y="3797302"/>
            <a:ext cx="4335042" cy="82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타원 40"/>
          <p:cNvSpPr/>
          <p:nvPr/>
        </p:nvSpPr>
        <p:spPr>
          <a:xfrm>
            <a:off x="409760" y="311077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336984" y="2991091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Kanban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333376" y="617220"/>
            <a:ext cx="6745231" cy="4254488"/>
            <a:chOff x="444501" y="822960"/>
            <a:chExt cx="9734252" cy="5672651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직사각형 32"/>
            <p:cNvSpPr/>
            <p:nvPr/>
          </p:nvSpPr>
          <p:spPr>
            <a:xfrm>
              <a:off x="444501" y="822960"/>
              <a:ext cx="9544668" cy="567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5400000">
              <a:off x="9974155" y="1053761"/>
              <a:ext cx="219753" cy="189442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520145" y="2836429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calendar.js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13" y="673100"/>
            <a:ext cx="4118200" cy="211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9576" y="666750"/>
            <a:ext cx="2208950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358" y="3168650"/>
            <a:ext cx="301008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58144" y="3213100"/>
            <a:ext cx="3031012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35293" y="3981451"/>
            <a:ext cx="3241814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2133583" y="1390409"/>
            <a:ext cx="812817" cy="546341"/>
          </a:xfrm>
          <a:prstGeom prst="rect">
            <a:avLst/>
          </a:prstGeom>
          <a:noFill/>
          <a:ln>
            <a:solidFill>
              <a:srgbClr val="C16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970658" y="1235594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63305" y="863428"/>
            <a:ext cx="1572395" cy="1320971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493775" y="70447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63305" y="2215979"/>
            <a:ext cx="1572395" cy="49547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493775" y="2057028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9434" y="2991091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270439" y="454004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20" idx="4"/>
            <a:endCxn id="29" idx="4"/>
          </p:cNvCxnSpPr>
          <p:nvPr/>
        </p:nvCxnSpPr>
        <p:spPr>
          <a:xfrm>
            <a:off x="7518004" y="943769"/>
            <a:ext cx="0" cy="3480444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7420160" y="74808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7691443" y="748081"/>
            <a:ext cx="129909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TODO, INPROGRESS</a:t>
            </a: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자신이 맡고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하고 있는 일들이 많으면 일의 능률이 떨어지기 때문에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3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개의 제한을 두었다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4" name="TextBox 17"/>
          <p:cNvSpPr txBox="1"/>
          <p:nvPr/>
        </p:nvSpPr>
        <p:spPr>
          <a:xfrm>
            <a:off x="7710625" y="2333462"/>
            <a:ext cx="120957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Card Check List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카드에 대해 어떠한 일을 </a:t>
            </a:r>
            <a:r>
              <a:rPr lang="ko-KR" altLang="en-US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해야할지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또는 어떤 일을 했는지 체크하며 확인 할 수 있다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25" name="TextBox 26"/>
          <p:cNvSpPr txBox="1"/>
          <p:nvPr/>
        </p:nvSpPr>
        <p:spPr>
          <a:xfrm>
            <a:off x="7691442" y="4193217"/>
            <a:ext cx="1198558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focusOut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Onkeypress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를 통해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엔터키로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생성 수정 등 가능하지만 확인 버튼을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눌러주기위해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hover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를 사용하였다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ko-KR" altLang="en-US" sz="800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420160" y="152450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420160" y="234877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416984" y="3162541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420160" y="4228525"/>
            <a:ext cx="195688" cy="1956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0" name="TextBox 14"/>
          <p:cNvSpPr txBox="1"/>
          <p:nvPr/>
        </p:nvSpPr>
        <p:spPr>
          <a:xfrm>
            <a:off x="7715957" y="1527353"/>
            <a:ext cx="121373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Card Content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카드에 대한 상세한 내용 즉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어떠한 일을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해야하는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지에 대한 기술을 할 수 있다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1" name="TextBox 14"/>
          <p:cNvSpPr txBox="1"/>
          <p:nvPr/>
        </p:nvSpPr>
        <p:spPr>
          <a:xfrm>
            <a:off x="7731964" y="3162655"/>
            <a:ext cx="1199311" cy="102335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Sortable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API</a:t>
            </a: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Sortable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을 통해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View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를 일정하게 정리 할 수 있었고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en-US" altLang="ko-KR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drag&amp;drop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으로 순서의 변경이나 리스트의 변경이 가능하다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64110" y="3015675"/>
            <a:ext cx="195688" cy="1956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0" y="-2946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6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7704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7270439" y="456950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9" idx="4"/>
          </p:cNvCxnSpPr>
          <p:nvPr/>
        </p:nvCxnSpPr>
        <p:spPr>
          <a:xfrm flipH="1">
            <a:off x="7518003" y="946715"/>
            <a:ext cx="1" cy="3646585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7420160" y="751027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7691443" y="751027"/>
            <a:ext cx="129909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트러블슈팅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프로젝트 수행 간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발생 문제와 그에 대한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해결책을 기록하는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기능의 게시판 이다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1" name="TextBox 17"/>
          <p:cNvSpPr txBox="1"/>
          <p:nvPr/>
        </p:nvSpPr>
        <p:spPr>
          <a:xfrm>
            <a:off x="7710625" y="2469758"/>
            <a:ext cx="1209571" cy="10387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검색 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(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키워드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태그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)</a:t>
            </a: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pPr lvl="0"/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키워드 검색과 태그검색의 </a:t>
            </a:r>
            <a:r>
              <a:rPr lang="ko-KR" altLang="en-US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두가지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검색을 지원하며 </a:t>
            </a:r>
            <a:r>
              <a:rPr lang="en-US" altLang="ko-KR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Mybatis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의 동적</a:t>
            </a:r>
            <a:endParaRPr lang="en-US" altLang="ko-KR" sz="800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pPr lvl="0"/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쿼리를 활용하여 코드의 </a:t>
            </a:r>
            <a:r>
              <a:rPr lang="ko-KR" altLang="en-US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재사용성을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 활용</a:t>
            </a:r>
            <a:endParaRPr lang="en-US" altLang="ko-KR" sz="800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pPr lvl="0"/>
            <a:r>
              <a:rPr lang="ko-KR" altLang="en-US" sz="800" i="1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하였다</a:t>
            </a:r>
            <a:r>
              <a:rPr lang="en-US" altLang="ko-KR" sz="900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i="1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420160" y="1559204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420160" y="2485075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420159" y="3638562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3376" y="620166"/>
            <a:ext cx="6745231" cy="4254488"/>
            <a:chOff x="444501" y="822960"/>
            <a:chExt cx="9734252" cy="5672651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직사각형 38"/>
            <p:cNvSpPr/>
            <p:nvPr/>
          </p:nvSpPr>
          <p:spPr>
            <a:xfrm>
              <a:off x="444501" y="822960"/>
              <a:ext cx="9544668" cy="567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9974155" y="1053761"/>
              <a:ext cx="219753" cy="189442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20" name="Picture 2" descr="C:\Users\Bit\Desktop\skill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7977" y="659301"/>
            <a:ext cx="4146790" cy="22403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</p:pic>
      <p:pic>
        <p:nvPicPr>
          <p:cNvPr id="21" name="Picture 3" descr="C:\Users\Bit\Desktop\skill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5543" y="2953486"/>
            <a:ext cx="3781646" cy="187723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4" name="모서리가 둥근 직사각형 23"/>
          <p:cNvSpPr/>
          <p:nvPr/>
        </p:nvSpPr>
        <p:spPr>
          <a:xfrm>
            <a:off x="517947" y="717211"/>
            <a:ext cx="1483501" cy="1204057"/>
          </a:xfrm>
          <a:prstGeom prst="round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u="sng" dirty="0" smtClean="0">
                <a:solidFill>
                  <a:schemeClr val="bg1"/>
                </a:solidFill>
              </a:rPr>
              <a:t>트러블 슈팅 주요기능</a:t>
            </a:r>
            <a:endParaRPr lang="en-US" altLang="ko-KR" sz="900" b="1" u="sng" dirty="0" smtClean="0">
              <a:solidFill>
                <a:schemeClr val="bg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◎ 프로젝트간 문제와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   해결방안을 기록한다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◎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추가</a:t>
            </a:r>
            <a:r>
              <a:rPr lang="en-US" altLang="ko-KR" sz="9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조회</a:t>
            </a:r>
            <a:r>
              <a:rPr lang="en-US" altLang="ko-KR" sz="9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삭제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   수정</a:t>
            </a:r>
            <a:r>
              <a:rPr lang="en-US" altLang="ko-KR" sz="9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검색</a:t>
            </a:r>
            <a:r>
              <a:rPr lang="en-US" altLang="ko-KR" sz="9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900" b="1" dirty="0" err="1" smtClean="0">
                <a:solidFill>
                  <a:schemeClr val="bg1"/>
                </a:solidFill>
              </a:rPr>
              <a:t>페이징</a:t>
            </a:r>
            <a:r>
              <a:rPr lang="en-US" altLang="ko-KR" sz="900" b="1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   출력</a:t>
            </a:r>
            <a:endParaRPr lang="en-US" altLang="ko-KR" sz="900" b="1" dirty="0" smtClean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81928" y="3000014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troubleshootingDAO.xml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35950" y="1024920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629712" y="1212844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572167" y="1460913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749661" y="1659095"/>
            <a:ext cx="594680" cy="20462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2807211" y="1480054"/>
            <a:ext cx="741751" cy="14707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330489" y="1798709"/>
            <a:ext cx="1100903" cy="12255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742344" y="2576024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95592" y="4107089"/>
            <a:ext cx="2589770" cy="54459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TextBox 14"/>
          <p:cNvSpPr txBox="1"/>
          <p:nvPr/>
        </p:nvSpPr>
        <p:spPr>
          <a:xfrm>
            <a:off x="7715957" y="1562049"/>
            <a:ext cx="140886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팀 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/ 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전체 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TAP MANU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팀 내에서 작성된 트러블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슈팅과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코린이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사이트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전체의 트러블 슈팅을 선택해서 조회가 가능하다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5" name="TextBox 14"/>
          <p:cNvSpPr txBox="1"/>
          <p:nvPr/>
        </p:nvSpPr>
        <p:spPr>
          <a:xfrm>
            <a:off x="7735139" y="3568826"/>
            <a:ext cx="1408861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JSTL PAGE UTIL</a:t>
            </a: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Jstl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을 활용하여 공통 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페이징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유틸을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만들어 활용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하였다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 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57301" y="1293550"/>
            <a:ext cx="832271" cy="160926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TextBox 118"/>
          <p:cNvSpPr txBox="1"/>
          <p:nvPr/>
        </p:nvSpPr>
        <p:spPr>
          <a:xfrm>
            <a:off x="1170175" y="4133732"/>
            <a:ext cx="1010317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err="1" smtClean="0">
                <a:ea typeface="맑은 고딕" pitchFamily="50" charset="-127"/>
              </a:rPr>
              <a:t>Mybatis</a:t>
            </a:r>
            <a:r>
              <a:rPr lang="en-US" altLang="ko-KR" sz="800" dirty="0" smtClean="0">
                <a:ea typeface="맑은 고딕" pitchFamily="50" charset="-127"/>
              </a:rPr>
              <a:t> </a:t>
            </a:r>
            <a:r>
              <a:rPr lang="en-US" altLang="ko-KR" sz="800" dirty="0" err="1" smtClean="0">
                <a:ea typeface="맑은 고딕" pitchFamily="50" charset="-127"/>
              </a:rPr>
              <a:t>mapper</a:t>
            </a:r>
            <a:endParaRPr lang="en-US" altLang="ko-KR" sz="800" dirty="0" smtClean="0">
              <a:ea typeface="맑은 고딕" pitchFamily="50" charset="-127"/>
            </a:endParaRPr>
          </a:p>
          <a:p>
            <a:r>
              <a:rPr lang="ko-KR" altLang="en-US" sz="800" dirty="0" err="1" smtClean="0">
                <a:ea typeface="맑은 고딕" pitchFamily="50" charset="-127"/>
              </a:rPr>
              <a:t>동적쿼리</a:t>
            </a:r>
            <a:r>
              <a:rPr lang="ko-KR" altLang="en-US" sz="800" dirty="0" smtClean="0">
                <a:ea typeface="맑은 고딕" pitchFamily="50" charset="-127"/>
              </a:rPr>
              <a:t> </a:t>
            </a:r>
            <a:r>
              <a:rPr lang="en-US" altLang="ko-KR" sz="800" dirty="0" smtClean="0">
                <a:ea typeface="맑은 고딕" pitchFamily="50" charset="-127"/>
              </a:rPr>
              <a:t>if </a:t>
            </a:r>
            <a:r>
              <a:rPr lang="ko-KR" altLang="en-US" sz="800" dirty="0" smtClean="0">
                <a:ea typeface="맑은 고딕" pitchFamily="50" charset="-127"/>
              </a:rPr>
              <a:t>사용</a:t>
            </a:r>
            <a:endParaRPr lang="ko-KR" altLang="en-US" sz="800" dirty="0"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08393" y="391529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946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5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7704"/>
            <a:ext cx="470395" cy="452437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7270439" y="456950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8" idx="4"/>
          </p:cNvCxnSpPr>
          <p:nvPr/>
        </p:nvCxnSpPr>
        <p:spPr>
          <a:xfrm flipH="1">
            <a:off x="7518003" y="946715"/>
            <a:ext cx="1" cy="3646585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420160" y="751027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691443" y="751027"/>
            <a:ext cx="1299091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트러블슈팅 출력화면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트러블 슈팅에서 </a:t>
            </a:r>
            <a:r>
              <a:rPr lang="en-US" altLang="ko-KR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pdf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버튼을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누를시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출력화면으로 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이동 된다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 </a:t>
            </a: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리포트 출력 및 </a:t>
            </a:r>
            <a:r>
              <a:rPr lang="en-US" altLang="ko-KR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pdf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저장이 가능하다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0" name="TextBox 17"/>
          <p:cNvSpPr txBox="1"/>
          <p:nvPr/>
        </p:nvSpPr>
        <p:spPr>
          <a:xfrm>
            <a:off x="7710625" y="2798382"/>
            <a:ext cx="1433375" cy="12695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JASPER REPORT SOURCE</a:t>
            </a: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먼저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JASPER REPORTS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관련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라이브러리들을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POM.XML</a:t>
            </a: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에 등록한다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이후 </a:t>
            </a:r>
            <a:r>
              <a:rPr lang="en-US" altLang="ko-KR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jrxml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의 경로에 파일을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지정하여 디자인 파일을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.jasper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파일로 컴파일 한다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</a:p>
          <a:p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컴파일된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파일을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View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를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통하여 보여준다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420160" y="170922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420160" y="281369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9016" y="3007157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JasperReport.java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15957" y="1712073"/>
            <a:ext cx="1408861" cy="102335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JASPRER STUDIO</a:t>
            </a: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리포트의 출력 형식과 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데이터 값을 지정해주는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디자인 파일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( .</a:t>
            </a:r>
            <a:r>
              <a:rPr lang="en-US" altLang="ko-KR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jrxml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)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을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만들수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있는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이클립스의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플러그인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JASPER STUDIO</a:t>
            </a:r>
          </a:p>
          <a:p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6.6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15" name="Picture 2" descr="C:\Users\Bit\Desktop\print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542" y="726960"/>
            <a:ext cx="3478169" cy="20691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Picture 4" descr="C:\Users\Bit\Desktop\print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50470" y="718909"/>
            <a:ext cx="3404831" cy="20772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7" name="Picture 7" descr="C:\Users\Bit\Desktop\소스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948" y="3332728"/>
            <a:ext cx="6997848" cy="13065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타원 17"/>
          <p:cNvSpPr/>
          <p:nvPr/>
        </p:nvSpPr>
        <p:spPr>
          <a:xfrm>
            <a:off x="3343460" y="85342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379554" y="2018785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29400" y="700619"/>
            <a:ext cx="582041" cy="2131252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731419" y="2246050"/>
            <a:ext cx="2847975" cy="571534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85972" y="3223274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파일함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270439" y="454004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6" idx="4"/>
          </p:cNvCxnSpPr>
          <p:nvPr/>
        </p:nvCxnSpPr>
        <p:spPr>
          <a:xfrm flipH="1">
            <a:off x="7518003" y="943769"/>
            <a:ext cx="1" cy="3646585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420160" y="74808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691443" y="748081"/>
            <a:ext cx="1299091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파일 업로드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i="1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팀 내에서  공유할 파일들을  </a:t>
            </a:r>
            <a:r>
              <a:rPr lang="en-US" altLang="ko-KR" sz="800" i="1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Drag &amp; Drop </a:t>
            </a:r>
            <a:r>
              <a:rPr lang="ko-KR" altLang="en-US" sz="800" i="1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으로 업로드 할 수 있다</a:t>
            </a:r>
            <a:r>
              <a:rPr lang="en-US" altLang="ko-KR" sz="800" i="1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</a:t>
            </a:r>
            <a:endParaRPr lang="en-US" altLang="ko-KR" sz="9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3376" y="617220"/>
            <a:ext cx="6745231" cy="4254488"/>
            <a:chOff x="444501" y="822960"/>
            <a:chExt cx="9734252" cy="5672651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직사각형 16"/>
            <p:cNvSpPr/>
            <p:nvPr/>
          </p:nvSpPr>
          <p:spPr>
            <a:xfrm>
              <a:off x="444501" y="822960"/>
              <a:ext cx="9544668" cy="567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 rot="5400000">
              <a:off x="9974155" y="1053761"/>
              <a:ext cx="219753" cy="189442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517947" y="714265"/>
            <a:ext cx="1393403" cy="1089135"/>
          </a:xfrm>
          <a:prstGeom prst="round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900" b="1" u="sng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900" b="1" u="sng" dirty="0" err="1" smtClean="0">
                <a:solidFill>
                  <a:schemeClr val="bg1"/>
                </a:solidFill>
              </a:rPr>
              <a:t>파일함</a:t>
            </a:r>
            <a:r>
              <a:rPr lang="ko-KR" altLang="en-US" sz="900" b="1" u="sng" dirty="0" smtClean="0">
                <a:solidFill>
                  <a:schemeClr val="bg1"/>
                </a:solidFill>
              </a:rPr>
              <a:t> 주요기능</a:t>
            </a:r>
            <a:endParaRPr lang="en-US" altLang="ko-KR" sz="900" b="1" u="sng" dirty="0" smtClean="0">
              <a:solidFill>
                <a:schemeClr val="bg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   ◎ </a:t>
            </a:r>
            <a:r>
              <a:rPr lang="en-US" altLang="ko-KR" sz="900" b="1" dirty="0" smtClean="0">
                <a:solidFill>
                  <a:schemeClr val="bg1"/>
                </a:solidFill>
              </a:rPr>
              <a:t>File Upload</a:t>
            </a:r>
          </a:p>
          <a:p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en-US" altLang="ko-KR" sz="900" b="1" dirty="0" smtClean="0">
                <a:solidFill>
                  <a:schemeClr val="bg1"/>
                </a:solidFill>
              </a:rPr>
              <a:t>   </a:t>
            </a:r>
          </a:p>
          <a:p>
            <a:endParaRPr lang="en-US" altLang="ko-KR" sz="900" b="1" dirty="0" smtClean="0">
              <a:solidFill>
                <a:schemeClr val="bg1"/>
              </a:solidFill>
            </a:endParaRPr>
          </a:p>
          <a:p>
            <a:endParaRPr lang="en-US" altLang="ko-KR" sz="900" b="1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28316" y="2572411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UploadController.java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7100" y="704850"/>
            <a:ext cx="4489450" cy="1784349"/>
          </a:xfrm>
          <a:prstGeom prst="rect">
            <a:avLst/>
          </a:prstGeom>
          <a:noFill/>
          <a:ln w="9525">
            <a:solidFill>
              <a:srgbClr val="01C3AE"/>
            </a:solidFill>
            <a:miter lim="800000"/>
            <a:headEnd/>
            <a:tailEnd/>
          </a:ln>
          <a:effectLst/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651" y="2882900"/>
            <a:ext cx="3409949" cy="196215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3" name="타원 12"/>
          <p:cNvSpPr/>
          <p:nvPr/>
        </p:nvSpPr>
        <p:spPr>
          <a:xfrm>
            <a:off x="3762560" y="88778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2887663"/>
            <a:ext cx="2724150" cy="1055687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5" name="모서리가 둥근 직사각형 14"/>
          <p:cNvSpPr/>
          <p:nvPr/>
        </p:nvSpPr>
        <p:spPr>
          <a:xfrm>
            <a:off x="373966" y="2591461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fileUpload.jsp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3098800" y="2914650"/>
            <a:ext cx="342900" cy="8890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파일함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7270439" y="454004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7518003" y="943769"/>
            <a:ext cx="1" cy="3646585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7420160" y="74980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>
                <a:solidFill>
                  <a:schemeClr val="bg1"/>
                </a:solidFill>
              </a:rPr>
              <a:t>2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33376" y="617220"/>
            <a:ext cx="6745231" cy="4254488"/>
            <a:chOff x="444501" y="822960"/>
            <a:chExt cx="9734252" cy="5672651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직사각형 38"/>
            <p:cNvSpPr/>
            <p:nvPr/>
          </p:nvSpPr>
          <p:spPr>
            <a:xfrm>
              <a:off x="444501" y="822960"/>
              <a:ext cx="9544668" cy="567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9974155" y="1053761"/>
              <a:ext cx="219753" cy="1894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17947" y="714265"/>
            <a:ext cx="1393403" cy="1089135"/>
          </a:xfrm>
          <a:prstGeom prst="roundRect">
            <a:avLst>
              <a:gd name="adj" fmla="val 16667"/>
            </a:avLst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900" b="1" u="sng">
              <a:solidFill>
                <a:schemeClr val="bg1"/>
              </a:solidFill>
            </a:endParaRPr>
          </a:p>
          <a:p>
            <a:pPr algn="ctr"/>
            <a:r>
              <a:rPr lang="ko-KR" altLang="en-US" sz="900" b="1" u="sng">
                <a:solidFill>
                  <a:schemeClr val="bg1"/>
                </a:solidFill>
              </a:rPr>
              <a:t>파일함 주요기능</a:t>
            </a:r>
          </a:p>
          <a:p>
            <a:pPr algn="ctr"/>
            <a:endParaRPr lang="en-US" altLang="ko-KR" sz="900" b="1">
              <a:solidFill>
                <a:schemeClr val="bg1"/>
              </a:solidFill>
            </a:endParaRPr>
          </a:p>
          <a:p>
            <a:pPr lvl="0"/>
            <a:r>
              <a:rPr lang="ko-KR" altLang="en-US" sz="900" b="1">
                <a:solidFill>
                  <a:schemeClr val="bg1"/>
                </a:solidFill>
              </a:rPr>
              <a:t> ◎ </a:t>
            </a:r>
            <a:r>
              <a:rPr lang="en-US" altLang="ko-KR" sz="900" b="1">
                <a:solidFill>
                  <a:schemeClr val="bg1"/>
                </a:solidFill>
              </a:rPr>
              <a:t>jstree</a:t>
            </a:r>
            <a:r>
              <a:rPr lang="ko-KR" altLang="en-US" sz="900" b="1">
                <a:solidFill>
                  <a:schemeClr val="bg1"/>
                </a:solidFill>
              </a:rPr>
              <a:t> 폴더구조</a:t>
            </a:r>
          </a:p>
          <a:p>
            <a:pPr lvl="0"/>
            <a:endParaRPr lang="en-US" altLang="ko-KR" sz="900" b="1">
              <a:solidFill>
                <a:schemeClr val="bg1"/>
              </a:solidFill>
            </a:endParaRPr>
          </a:p>
          <a:p>
            <a:pPr lvl="0"/>
            <a:r>
              <a:rPr lang="en-US" altLang="ko-KR" sz="900" b="1">
                <a:solidFill>
                  <a:schemeClr val="bg1"/>
                </a:solidFill>
              </a:rPr>
              <a:t>   </a:t>
            </a:r>
          </a:p>
          <a:p>
            <a:pPr lvl="0"/>
            <a:endParaRPr lang="en-US" altLang="ko-KR" sz="900" b="1">
              <a:solidFill>
                <a:schemeClr val="bg1"/>
              </a:solidFill>
            </a:endParaRPr>
          </a:p>
          <a:p>
            <a:pPr lvl="0"/>
            <a:endParaRPr lang="en-US" altLang="ko-KR" sz="900" b="1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93016" y="2566061"/>
            <a:ext cx="1509080" cy="264079"/>
          </a:xfrm>
          <a:prstGeom prst="roundRect">
            <a:avLst>
              <a:gd name="adj" fmla="val 16667"/>
            </a:avLst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rgbClr val="616A87"/>
                </a:solidFill>
              </a:rPr>
              <a:t>myuploadfunction.js</a:t>
            </a:r>
            <a:endParaRPr lang="ko-KR" altLang="en-US" sz="900">
              <a:solidFill>
                <a:srgbClr val="616A87"/>
              </a:solidFill>
            </a:endParaRPr>
          </a:p>
        </p:txBody>
      </p:sp>
      <p:pic>
        <p:nvPicPr>
          <p:cNvPr id="29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2197100" y="711200"/>
            <a:ext cx="4489450" cy="1873249"/>
          </a:xfrm>
          <a:prstGeom prst="rect">
            <a:avLst/>
          </a:prstGeom>
          <a:noFill/>
          <a:ln w="9525">
            <a:solidFill>
              <a:srgbClr val="01C3AE"/>
            </a:solidFill>
            <a:miter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2560438" y="1073150"/>
            <a:ext cx="793949" cy="590550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441760" y="952141"/>
            <a:ext cx="195688" cy="19156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>
                <a:solidFill>
                  <a:schemeClr val="bg1"/>
                </a:solidFill>
              </a:rPr>
              <a:t>2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7691443" y="748081"/>
            <a:ext cx="1299091" cy="93102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800" b="1" i="1">
                <a:solidFill>
                  <a:schemeClr val="bg1"/>
                </a:solidFill>
                <a:latin typeface="+mn-ea"/>
                <a:cs typeface="Aharoni"/>
              </a:rPr>
              <a:t>폴더구조 </a:t>
            </a:r>
            <a:r>
              <a:rPr lang="en-US" altLang="ko-KR" sz="800" b="1" i="1">
                <a:solidFill>
                  <a:schemeClr val="bg1"/>
                </a:solidFill>
                <a:latin typeface="+mn-ea"/>
                <a:cs typeface="Aharoni"/>
              </a:rPr>
              <a:t>(jstree)</a:t>
            </a:r>
          </a:p>
          <a:p>
            <a:pPr lvl="0"/>
            <a:r>
              <a:rPr lang="ko-KR" altLang="en-US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파일업로드 될 시</a:t>
            </a:r>
            <a:r>
              <a:rPr lang="en-US" altLang="ko-KR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,</a:t>
            </a:r>
          </a:p>
          <a:p>
            <a:pPr lvl="0"/>
            <a:r>
              <a:rPr lang="ko-KR" altLang="en-US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확장자 폴더가 생성된다</a:t>
            </a:r>
            <a:r>
              <a:rPr lang="en-US" altLang="ko-KR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.</a:t>
            </a:r>
          </a:p>
          <a:p>
            <a:pPr lvl="0"/>
            <a:endParaRPr lang="en-US" altLang="ko-KR" sz="800" b="1" i="1">
              <a:solidFill>
                <a:prstClr val="white">
                  <a:lumMod val="85000"/>
                </a:prstClr>
              </a:solidFill>
              <a:latin typeface="맑은 고딕"/>
              <a:cs typeface="Aharoni"/>
            </a:endParaRPr>
          </a:p>
          <a:p>
            <a:pPr lvl="0"/>
            <a:r>
              <a:rPr lang="ko-KR" altLang="en-US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확장자 폴더 클릭시</a:t>
            </a:r>
            <a:r>
              <a:rPr lang="en-US" altLang="ko-KR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, </a:t>
            </a:r>
          </a:p>
          <a:p>
            <a:pPr lvl="0"/>
            <a:r>
              <a:rPr lang="ko-KR" altLang="en-US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확장자 별로 파일이 검색된다</a:t>
            </a:r>
            <a:r>
              <a:rPr lang="en-US" altLang="ko-KR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.</a:t>
            </a:r>
            <a:endParaRPr lang="en-US" altLang="ko-KR" sz="800" b="1" i="1">
              <a:solidFill>
                <a:schemeClr val="bg1"/>
              </a:solidFill>
              <a:latin typeface="+mn-ea"/>
              <a:cs typeface="Aharoni"/>
            </a:endParaRP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400051" y="2873021"/>
            <a:ext cx="4794250" cy="189900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4" name="직사각형 33"/>
          <p:cNvSpPr/>
          <p:nvPr/>
        </p:nvSpPr>
        <p:spPr>
          <a:xfrm>
            <a:off x="673611" y="3308350"/>
            <a:ext cx="4558789" cy="10350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420160" y="170742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>
                <a:solidFill>
                  <a:schemeClr val="bg1"/>
                </a:solidFill>
              </a:rPr>
              <a:t>3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467410" y="320602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>
                <a:solidFill>
                  <a:schemeClr val="bg1"/>
                </a:solidFill>
              </a:rPr>
              <a:t>3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37" name="TextBox 14"/>
          <p:cNvSpPr txBox="1"/>
          <p:nvPr/>
        </p:nvSpPr>
        <p:spPr>
          <a:xfrm>
            <a:off x="7715957" y="1709127"/>
            <a:ext cx="1408861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800" b="1" i="1">
                <a:solidFill>
                  <a:schemeClr val="bg1"/>
                </a:solidFill>
                <a:latin typeface="+mn-ea"/>
                <a:cs typeface="Aharoni"/>
              </a:rPr>
              <a:t>폴더 구조 순서</a:t>
            </a:r>
          </a:p>
          <a:p>
            <a:pPr lvl="0"/>
            <a:r>
              <a:rPr lang="ko-KR" altLang="en-US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확장자 폴더의 </a:t>
            </a:r>
            <a:r>
              <a:rPr lang="en-US" altLang="ko-KR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 </a:t>
            </a:r>
            <a:r>
              <a:rPr lang="ko-KR" altLang="en-US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순서대로 정렬 할 수 있다</a:t>
            </a:r>
            <a:r>
              <a:rPr lang="en-US" altLang="ko-KR" sz="800" b="1" i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.</a:t>
            </a:r>
          </a:p>
          <a:p>
            <a:pPr lvl="0"/>
            <a:endParaRPr lang="en-US" altLang="ko-KR" sz="800" b="1" i="1">
              <a:solidFill>
                <a:schemeClr val="bg1"/>
              </a:solidFill>
              <a:latin typeface="+mn-ea"/>
              <a:cs typeface="Aharoni"/>
            </a:endParaRPr>
          </a:p>
          <a:p>
            <a:pPr lvl="0"/>
            <a:endParaRPr lang="en-US" altLang="ko-KR" sz="800" b="1" i="1">
              <a:solidFill>
                <a:schemeClr val="bg1"/>
              </a:solidFill>
              <a:latin typeface="+mn-ea"/>
              <a:cs typeface="Aharoni"/>
            </a:endParaRPr>
          </a:p>
        </p:txBody>
      </p:sp>
      <p:sp>
        <p:nvSpPr>
          <p:cNvPr id="38" name="TextBox 43"/>
          <p:cNvSpPr txBox="1"/>
          <p:nvPr/>
        </p:nvSpPr>
        <p:spPr>
          <a:xfrm>
            <a:off x="4675375" y="2981436"/>
            <a:ext cx="1153925" cy="21544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800">
                <a:ea typeface="맑은 고딕"/>
              </a:rPr>
              <a:t>폴더 구조 순서 정렬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Chart (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차트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333376" y="617220"/>
            <a:ext cx="6745231" cy="4254488"/>
            <a:chOff x="444501" y="822960"/>
            <a:chExt cx="9734252" cy="5672651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직사각형 25"/>
            <p:cNvSpPr/>
            <p:nvPr/>
          </p:nvSpPr>
          <p:spPr>
            <a:xfrm>
              <a:off x="444501" y="822960"/>
              <a:ext cx="9544668" cy="567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이등변 삼각형 26"/>
            <p:cNvSpPr/>
            <p:nvPr/>
          </p:nvSpPr>
          <p:spPr>
            <a:xfrm rot="5400000">
              <a:off x="9974155" y="1053761"/>
              <a:ext cx="219753" cy="189442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520145" y="2836429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chart.js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270439" y="454004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8" idx="4"/>
            <a:endCxn id="12" idx="0"/>
          </p:cNvCxnSpPr>
          <p:nvPr/>
        </p:nvCxnSpPr>
        <p:spPr>
          <a:xfrm>
            <a:off x="7518004" y="943769"/>
            <a:ext cx="0" cy="1836810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420160" y="74808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691443" y="748081"/>
            <a:ext cx="1299091" cy="102335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Random Color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팀원이 고정된 인원수가 아닌지라 팀원의 수만큼 랜덤색상이 정해지도록 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Codepen.io -&gt; aWapBe.js 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를 사용하여 처리하였다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0" name="TextBox 17"/>
          <p:cNvSpPr txBox="1"/>
          <p:nvPr/>
        </p:nvSpPr>
        <p:spPr>
          <a:xfrm>
            <a:off x="7710625" y="2765262"/>
            <a:ext cx="120957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Chart.js API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Chart.js 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를 사용하여 차트를 생성 하였다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1" name="타원 10"/>
          <p:cNvSpPr/>
          <p:nvPr/>
        </p:nvSpPr>
        <p:spPr>
          <a:xfrm>
            <a:off x="7420160" y="174675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420160" y="278057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7715957" y="1749603"/>
            <a:ext cx="1213731" cy="102335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Check List 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개수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주 언어의 설정되어있는 체크리스트 개수와 팀장이 생성한 체크리스트의 개수를 합하여 체크리스트의 최대의 개수를 지정하였다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066" y="641350"/>
            <a:ext cx="4531168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051" y="3118414"/>
            <a:ext cx="2019300" cy="168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66975" y="3134608"/>
            <a:ext cx="4302126" cy="151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3981433" y="1136409"/>
            <a:ext cx="781067" cy="95491"/>
          </a:xfrm>
          <a:prstGeom prst="rect">
            <a:avLst/>
          </a:prstGeom>
          <a:noFill/>
          <a:ln>
            <a:solidFill>
              <a:srgbClr val="C16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818508" y="981594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17833" y="3822459"/>
            <a:ext cx="3460767" cy="355841"/>
          </a:xfrm>
          <a:prstGeom prst="rect">
            <a:avLst/>
          </a:prstGeom>
          <a:noFill/>
          <a:ln>
            <a:solidFill>
              <a:srgbClr val="C16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54908" y="3667644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82305" y="1244428"/>
            <a:ext cx="143645" cy="45719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081025" y="121247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39910" y="309172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관리자 페이지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267587" y="455610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6" idx="4"/>
          </p:cNvCxnSpPr>
          <p:nvPr/>
        </p:nvCxnSpPr>
        <p:spPr>
          <a:xfrm>
            <a:off x="7515152" y="945375"/>
            <a:ext cx="0" cy="3338671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417308" y="749687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688591" y="749687"/>
            <a:ext cx="1452557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방문자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회원</a:t>
            </a:r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프로젝트 수</a:t>
            </a:r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사이트 총 방문자 수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,</a:t>
            </a: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총 회원 수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프로젝트 수의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통계 결과를 아라비아 숫자로 표시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" name="TextBox 17"/>
          <p:cNvSpPr txBox="1"/>
          <p:nvPr/>
        </p:nvSpPr>
        <p:spPr>
          <a:xfrm>
            <a:off x="7707773" y="2797042"/>
            <a:ext cx="1433375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프로젝트별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언어 순위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생성된 프로젝트의 언어 순위를 </a:t>
            </a:r>
            <a:r>
              <a:rPr lang="en-US" altLang="ko-KR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WordCloud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차트를 사용해 표시</a:t>
            </a:r>
            <a:endParaRPr lang="en-US" altLang="ko-KR" sz="800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17308" y="170788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417308" y="281235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7713105" y="1710733"/>
            <a:ext cx="1408861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날짜별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통계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날짜별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회원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프로젝트 수를 현재 날짜로부터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1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주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, 2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주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, 1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달 전 기간으로 통계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표시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꺾은 선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막대 그래프로 나타낸다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12" name="Picture 2" descr="C:\Users\Bit\Desktop\발표자료참고\관리자페이지.PNG"/>
          <p:cNvPicPr>
            <a:picLocks noChangeAspect="1" noChangeArrowheads="1"/>
          </p:cNvPicPr>
          <p:nvPr/>
        </p:nvPicPr>
        <p:blipFill>
          <a:blip r:embed="rId3" cstate="print"/>
          <a:srcRect t="12814" r="7723" b="4307"/>
          <a:stretch>
            <a:fillRect/>
          </a:stretch>
        </p:blipFill>
        <p:spPr bwMode="auto">
          <a:xfrm>
            <a:off x="1278217" y="528476"/>
            <a:ext cx="4632051" cy="2270834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189" y="2990551"/>
            <a:ext cx="4937759" cy="2023985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3930606" y="2847544"/>
            <a:ext cx="1278622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AdminMainDAO.xml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0068" y="3278206"/>
            <a:ext cx="476250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26"/>
          <p:cNvSpPr txBox="1"/>
          <p:nvPr/>
        </p:nvSpPr>
        <p:spPr>
          <a:xfrm>
            <a:off x="5293048" y="3278206"/>
            <a:ext cx="1757212" cy="33855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/>
              <a:t>#{</a:t>
            </a:r>
            <a:r>
              <a:rPr lang="en-US" altLang="ko-KR" sz="800" dirty="0" err="1" smtClean="0"/>
              <a:t>startdate</a:t>
            </a:r>
            <a:r>
              <a:rPr lang="en-US" altLang="ko-KR" sz="800" dirty="0" smtClean="0"/>
              <a:t>} ~ #{</a:t>
            </a:r>
            <a:r>
              <a:rPr lang="en-US" altLang="ko-KR" sz="800" dirty="0" err="1" smtClean="0"/>
              <a:t>enddate</a:t>
            </a:r>
            <a:r>
              <a:rPr lang="en-US" altLang="ko-KR" sz="800" dirty="0" smtClean="0"/>
              <a:t>} </a:t>
            </a:r>
            <a:r>
              <a:rPr lang="ko-KR" altLang="en-US" sz="800" dirty="0" smtClean="0"/>
              <a:t>까지의</a:t>
            </a:r>
            <a:endParaRPr lang="en-US" altLang="ko-KR" sz="800" dirty="0" smtClean="0"/>
          </a:p>
          <a:p>
            <a:r>
              <a:rPr lang="ko-KR" altLang="en-US" sz="800" dirty="0" smtClean="0"/>
              <a:t>날짜 </a:t>
            </a:r>
            <a:r>
              <a:rPr lang="ko-KR" altLang="en-US" sz="800" dirty="0" err="1" smtClean="0"/>
              <a:t>컬럼을</a:t>
            </a:r>
            <a:r>
              <a:rPr lang="ko-KR" altLang="en-US" sz="800" dirty="0" smtClean="0"/>
              <a:t> 생성</a:t>
            </a:r>
            <a:endParaRPr lang="ko-KR" altLang="en-US" sz="800" dirty="0"/>
          </a:p>
        </p:txBody>
      </p:sp>
      <p:sp>
        <p:nvSpPr>
          <p:cNvPr id="17" name="직사각형 16"/>
          <p:cNvSpPr/>
          <p:nvPr/>
        </p:nvSpPr>
        <p:spPr>
          <a:xfrm>
            <a:off x="1178248" y="4825066"/>
            <a:ext cx="1645920" cy="12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28"/>
          <p:cNvSpPr txBox="1"/>
          <p:nvPr/>
        </p:nvSpPr>
        <p:spPr>
          <a:xfrm>
            <a:off x="5285428" y="4337386"/>
            <a:ext cx="1665841" cy="338554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 err="1" smtClean="0"/>
              <a:t>날짜별</a:t>
            </a:r>
            <a:r>
              <a:rPr lang="ko-KR" altLang="en-US" sz="800" dirty="0" smtClean="0"/>
              <a:t> 회원 수를 </a:t>
            </a:r>
            <a:r>
              <a:rPr lang="en-US" altLang="ko-KR" sz="800" dirty="0" smtClean="0"/>
              <a:t>left join</a:t>
            </a:r>
            <a:r>
              <a:rPr lang="ko-KR" altLang="en-US" sz="800" dirty="0" smtClean="0"/>
              <a:t>하여</a:t>
            </a:r>
            <a:endParaRPr lang="en-US" altLang="ko-KR" sz="800" dirty="0" smtClean="0"/>
          </a:p>
          <a:p>
            <a:r>
              <a:rPr lang="ko-KR" altLang="en-US" sz="800" dirty="0" smtClean="0"/>
              <a:t>원하는 기간 동안의 통계를 도출</a:t>
            </a:r>
            <a:endParaRPr lang="ko-KR" altLang="en-US" sz="800" dirty="0"/>
          </a:p>
        </p:txBody>
      </p:sp>
      <p:sp>
        <p:nvSpPr>
          <p:cNvPr id="19" name="직사각형 18"/>
          <p:cNvSpPr/>
          <p:nvPr/>
        </p:nvSpPr>
        <p:spPr>
          <a:xfrm>
            <a:off x="500068" y="4284046"/>
            <a:ext cx="3177540" cy="1981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612588" y="672166"/>
            <a:ext cx="2674620" cy="510540"/>
          </a:xfrm>
          <a:prstGeom prst="rect">
            <a:avLst/>
          </a:prstGeom>
          <a:noFill/>
          <a:ln>
            <a:solidFill>
              <a:srgbClr val="CC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519428" y="582047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74488" y="1281766"/>
            <a:ext cx="2819400" cy="1402080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450848" y="118210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417307" y="3637222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431988" y="618826"/>
            <a:ext cx="1409700" cy="9829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338828" y="51873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7707773" y="3642862"/>
            <a:ext cx="1433375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회원 </a:t>
            </a:r>
            <a:r>
              <a:rPr lang="ko-KR" altLang="en-US" sz="800" b="1" i="1" dirty="0" err="1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이메일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순위</a:t>
            </a:r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가입된 회원의 </a:t>
            </a:r>
            <a:r>
              <a:rPr lang="ko-KR" altLang="en-US" sz="800" dirty="0" err="1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이메일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도메인의 순위를 막대 그래프로 표시</a:t>
            </a:r>
            <a:endParaRPr lang="en-US" altLang="ko-KR" sz="800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31988" y="1685626"/>
            <a:ext cx="1409700" cy="98298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331207" y="1610302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관리자 공지사항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7270439" y="454004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6" idx="4"/>
          </p:cNvCxnSpPr>
          <p:nvPr/>
        </p:nvCxnSpPr>
        <p:spPr>
          <a:xfrm flipH="1">
            <a:off x="7518003" y="943769"/>
            <a:ext cx="1" cy="3646585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420160" y="74808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>
                <a:solidFill>
                  <a:schemeClr val="bg1"/>
                </a:solidFill>
              </a:rPr>
              <a:t>1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7691443" y="748081"/>
            <a:ext cx="1299091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800" b="1" i="1" dirty="0">
                <a:solidFill>
                  <a:schemeClr val="bg1"/>
                </a:solidFill>
                <a:latin typeface="+mn-ea"/>
                <a:cs typeface="Aharoni"/>
              </a:rPr>
              <a:t>공지사항</a:t>
            </a:r>
            <a:r>
              <a:rPr lang="en-US" altLang="ko-KR" sz="800" b="1" i="1" dirty="0">
                <a:solidFill>
                  <a:schemeClr val="bg1"/>
                </a:solidFill>
                <a:latin typeface="+mn-ea"/>
                <a:cs typeface="Aharoni"/>
              </a:rPr>
              <a:t>(</a:t>
            </a:r>
            <a:r>
              <a:rPr lang="en-US" altLang="ko-KR" sz="800" b="1" i="1" dirty="0" err="1">
                <a:solidFill>
                  <a:schemeClr val="bg1"/>
                </a:solidFill>
                <a:latin typeface="+mn-ea"/>
                <a:cs typeface="Aharoni"/>
              </a:rPr>
              <a:t>Ckeditor</a:t>
            </a:r>
            <a:r>
              <a:rPr lang="en-US" altLang="ko-KR" sz="800" b="1" i="1" dirty="0">
                <a:solidFill>
                  <a:schemeClr val="bg1"/>
                </a:solidFill>
                <a:latin typeface="+mn-ea"/>
                <a:cs typeface="Aharoni"/>
              </a:rPr>
              <a:t>)</a:t>
            </a:r>
          </a:p>
          <a:p>
            <a:pPr lvl="0"/>
            <a:r>
              <a:rPr lang="ko-KR" altLang="en-US" sz="800" i="1" dirty="0" err="1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관리자일때</a:t>
            </a:r>
            <a:r>
              <a:rPr lang="ko-KR" altLang="en-US" sz="800" i="1" dirty="0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 공지사항 글쓰기가 가능하다</a:t>
            </a:r>
            <a:r>
              <a:rPr lang="en-US" altLang="ko-KR" sz="800" i="1" dirty="0">
                <a:solidFill>
                  <a:prstClr val="white">
                    <a:lumMod val="85000"/>
                  </a:prstClr>
                </a:solidFill>
                <a:latin typeface="맑은 고딕"/>
                <a:cs typeface="Aharoni"/>
              </a:rPr>
              <a:t>.</a:t>
            </a:r>
            <a:endParaRPr lang="en-US" altLang="ko-KR" sz="900" i="1" dirty="0">
              <a:solidFill>
                <a:schemeClr val="bg1"/>
              </a:solidFill>
              <a:latin typeface="+mn-ea"/>
              <a:cs typeface="Aharoni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3376" y="617220"/>
            <a:ext cx="6745231" cy="4254488"/>
            <a:chOff x="444501" y="822960"/>
            <a:chExt cx="9734252" cy="5672651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직사각형 15"/>
            <p:cNvSpPr/>
            <p:nvPr/>
          </p:nvSpPr>
          <p:spPr>
            <a:xfrm>
              <a:off x="444501" y="822960"/>
              <a:ext cx="9544668" cy="567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 rot="5400000">
              <a:off x="9974155" y="1053761"/>
              <a:ext cx="219753" cy="18944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517947" y="714265"/>
            <a:ext cx="1393403" cy="1089135"/>
          </a:xfrm>
          <a:prstGeom prst="roundRect">
            <a:avLst>
              <a:gd name="adj" fmla="val 16667"/>
            </a:avLst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900" b="1" u="sng">
              <a:solidFill>
                <a:schemeClr val="bg1"/>
              </a:solidFill>
            </a:endParaRPr>
          </a:p>
          <a:p>
            <a:pPr algn="ctr"/>
            <a:r>
              <a:rPr lang="ko-KR" altLang="en-US" sz="900" b="1" u="sng">
                <a:solidFill>
                  <a:schemeClr val="bg1"/>
                </a:solidFill>
              </a:rPr>
              <a:t>공지사항 주요기능</a:t>
            </a:r>
          </a:p>
          <a:p>
            <a:pPr algn="ctr"/>
            <a:endParaRPr lang="en-US" altLang="ko-KR" sz="900" b="1">
              <a:solidFill>
                <a:schemeClr val="bg1"/>
              </a:solidFill>
            </a:endParaRPr>
          </a:p>
          <a:p>
            <a:pPr lvl="0"/>
            <a:r>
              <a:rPr lang="ko-KR" altLang="en-US" sz="900" b="1">
                <a:solidFill>
                  <a:schemeClr val="bg1"/>
                </a:solidFill>
              </a:rPr>
              <a:t>   ◎ </a:t>
            </a:r>
            <a:r>
              <a:rPr lang="en-US" altLang="ko-KR" sz="900" b="1">
                <a:solidFill>
                  <a:schemeClr val="bg1"/>
                </a:solidFill>
              </a:rPr>
              <a:t>ckeditor</a:t>
            </a:r>
          </a:p>
          <a:p>
            <a:pPr lvl="0"/>
            <a:endParaRPr lang="en-US" altLang="ko-KR" sz="900" b="1">
              <a:solidFill>
                <a:schemeClr val="bg1"/>
              </a:solidFill>
            </a:endParaRPr>
          </a:p>
          <a:p>
            <a:pPr lvl="0"/>
            <a:r>
              <a:rPr lang="en-US" altLang="ko-KR" sz="900" b="1">
                <a:solidFill>
                  <a:schemeClr val="bg1"/>
                </a:solidFill>
              </a:rPr>
              <a:t>   </a:t>
            </a:r>
          </a:p>
          <a:p>
            <a:pPr lvl="0"/>
            <a:endParaRPr lang="en-US" altLang="ko-KR" sz="900" b="1">
              <a:solidFill>
                <a:schemeClr val="bg1"/>
              </a:solidFill>
            </a:endParaRPr>
          </a:p>
          <a:p>
            <a:pPr lvl="0"/>
            <a:endParaRPr lang="en-US" altLang="ko-KR" sz="900" b="1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406960" y="3548728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>
                <a:solidFill>
                  <a:schemeClr val="bg1"/>
                </a:solidFill>
              </a:rPr>
              <a:t>1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452439" y="2790378"/>
            <a:ext cx="2925761" cy="1962149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3632200" y="2789262"/>
            <a:ext cx="3200400" cy="1963135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/>
          </a:ln>
          <a:effectLst/>
        </p:spPr>
      </p:pic>
      <p:sp>
        <p:nvSpPr>
          <p:cNvPr id="13" name="모서리가 둥근 직사각형 12"/>
          <p:cNvSpPr/>
          <p:nvPr/>
        </p:nvSpPr>
        <p:spPr>
          <a:xfrm>
            <a:off x="437465" y="2461980"/>
            <a:ext cx="1509080" cy="264079"/>
          </a:xfrm>
          <a:prstGeom prst="roundRect">
            <a:avLst>
              <a:gd name="adj" fmla="val 16667"/>
            </a:avLst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rgbClr val="616A87"/>
                </a:solidFill>
              </a:rPr>
              <a:t>js</a:t>
            </a:r>
            <a:endParaRPr lang="ko-KR" altLang="en-US" sz="900">
              <a:solidFill>
                <a:srgbClr val="616A87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31516" y="2487529"/>
            <a:ext cx="1509080" cy="264079"/>
          </a:xfrm>
          <a:prstGeom prst="roundRect">
            <a:avLst>
              <a:gd name="adj" fmla="val 16667"/>
            </a:avLst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>
                <a:solidFill>
                  <a:srgbClr val="616A87"/>
                </a:solidFill>
              </a:rPr>
              <a:t>boardInsert.jsp</a:t>
            </a:r>
            <a:endParaRPr lang="ko-KR" altLang="en-US" sz="900">
              <a:solidFill>
                <a:srgbClr val="616A87"/>
              </a:solidFill>
            </a:endParaRPr>
          </a:p>
        </p:txBody>
      </p:sp>
      <p:pic>
        <p:nvPicPr>
          <p:cNvPr id="15" name="그림 14"/>
          <p:cNvPicPr/>
          <p:nvPr/>
        </p:nvPicPr>
        <p:blipFill rotWithShape="1">
          <a:blip r:embed="rId5" cstate="print">
            <a:alphaModFix/>
            <a:lum/>
          </a:blip>
          <a:stretch>
            <a:fillRect/>
          </a:stretch>
        </p:blipFill>
        <p:spPr>
          <a:xfrm>
            <a:off x="2160240" y="720080"/>
            <a:ext cx="4483099" cy="16450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코딩규칙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893234" y="539750"/>
          <a:ext cx="5279231" cy="4525323"/>
        </p:xfrm>
        <a:graphic>
          <a:graphicData uri="http://schemas.openxmlformats.org/drawingml/2006/table">
            <a:tbl>
              <a:tblPr/>
              <a:tblGrid>
                <a:gridCol w="589199"/>
                <a:gridCol w="830773"/>
                <a:gridCol w="1632084"/>
                <a:gridCol w="2227175"/>
              </a:tblGrid>
              <a:tr h="123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500" dirty="0"/>
                        <a:t>순번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500"/>
                        <a:t>분류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500" dirty="0"/>
                        <a:t>예시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500"/>
                        <a:t>설명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</a:tr>
              <a:tr h="123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/>
                        <a:t>1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/>
                        <a:t>패키지 명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site.corin2.kanban.dto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/>
                        <a:t>도메인명</a:t>
                      </a:r>
                      <a:r>
                        <a:rPr lang="en-US" altLang="ko-KR" sz="700"/>
                        <a:t>.</a:t>
                      </a:r>
                      <a:r>
                        <a:rPr lang="ko-KR" altLang="en-US" sz="700"/>
                        <a:t>프로젝트명</a:t>
                      </a:r>
                      <a:r>
                        <a:rPr lang="en-US" altLang="ko-KR" sz="700"/>
                        <a:t>.</a:t>
                      </a:r>
                      <a:r>
                        <a:rPr lang="ko-KR" altLang="en-US" sz="700"/>
                        <a:t>상세기능명</a:t>
                      </a:r>
                      <a:r>
                        <a:rPr lang="en-US" altLang="ko-KR" sz="700"/>
                        <a:t>.</a:t>
                      </a:r>
                      <a:r>
                        <a:rPr lang="ko-KR" altLang="en-US" sz="700"/>
                        <a:t>구분명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/>
                        <a:t>2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/>
                        <a:t>폴더 명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images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/>
                        <a:t>첫글자 소문자 사용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/>
                        <a:t>3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/>
                        <a:t>클래스 명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ProjectWriteAction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UpperCamelCase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dirty="0"/>
                        <a:t>4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/>
                        <a:t>인터페이스 명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ActionForward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UpperCamelCase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/>
                        <a:t>5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dirty="0"/>
                        <a:t>JSP </a:t>
                      </a:r>
                      <a:r>
                        <a:rPr lang="ko-KR" altLang="en-US" sz="700" dirty="0"/>
                        <a:t>명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insertContents.jsp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lowerCamelCase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/>
                        <a:t>6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/>
                        <a:t>함수 명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printResults()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lowerCamelCase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/>
                        <a:t>7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/>
                        <a:t>변수 명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localVariable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lowerCamelCase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/>
                        <a:t>8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 dirty="0"/>
                        <a:t>상수 명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MAX_WIDTH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700"/>
                        <a:t>모두 대문자</a:t>
                      </a:r>
                      <a:r>
                        <a:rPr lang="en-US" altLang="ko-KR" sz="700"/>
                        <a:t>, </a:t>
                      </a:r>
                      <a:r>
                        <a:rPr lang="ko-KR" altLang="en-US" sz="700"/>
                        <a:t>각각의 단어는 언더바</a:t>
                      </a:r>
                      <a:r>
                        <a:rPr lang="en-US" altLang="ko-KR" sz="700"/>
                        <a:t>("_")</a:t>
                      </a:r>
                      <a:r>
                        <a:rPr lang="ko-KR" altLang="en-US" sz="700"/>
                        <a:t>로 분리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/>
                        <a:t>9</a:t>
                      </a:r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/>
                        <a:t>JSP </a:t>
                      </a:r>
                      <a:r>
                        <a:rPr lang="ko-KR" altLang="en-US" sz="700" dirty="0" err="1"/>
                        <a:t>클래스명</a:t>
                      </a:r>
                      <a:endParaRPr lang="ko-KR" altLang="en-US" sz="700" dirty="0"/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/>
                        <a:t>projectNum</a:t>
                      </a:r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lowerCamelCase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/>
                        <a:t>10</a:t>
                      </a:r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dirty="0"/>
                        <a:t>JSP ID </a:t>
                      </a:r>
                      <a:r>
                        <a:rPr lang="ko-KR" altLang="en-US" sz="700" dirty="0"/>
                        <a:t>명</a:t>
                      </a:r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/>
                        <a:t>navigationBars</a:t>
                      </a:r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lowerCamelCase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85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700"/>
                        <a:t>11</a:t>
                      </a:r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/>
                        <a:t>JSP </a:t>
                      </a:r>
                      <a:r>
                        <a:rPr lang="ko-KR" altLang="en-US" sz="700"/>
                        <a:t>함수 명</a:t>
                      </a:r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/>
                        <a:t>sideShow</a:t>
                      </a:r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lowerCamelCase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2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/>
                        <a:t>12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dirty="0"/>
                        <a:t>java - </a:t>
                      </a:r>
                      <a:r>
                        <a:rPr lang="ko-KR" altLang="en-US" sz="700" dirty="0"/>
                        <a:t>상단 주석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700" dirty="0"/>
                        <a:t>/**</a:t>
                      </a:r>
                      <a:br>
                        <a:rPr lang="en-US" altLang="ko-KR" sz="700" dirty="0"/>
                      </a:br>
                      <a:r>
                        <a:rPr lang="ko-KR" altLang="en-US" sz="700" dirty="0"/>
                        <a:t>파일명</a:t>
                      </a:r>
                      <a:r>
                        <a:rPr lang="en-US" altLang="ko-KR" sz="700" dirty="0"/>
                        <a:t>: ${</a:t>
                      </a:r>
                      <a:r>
                        <a:rPr lang="en-US" altLang="ko-KR" sz="700" dirty="0" err="1"/>
                        <a:t>file_name</a:t>
                      </a:r>
                      <a:r>
                        <a:rPr lang="en-US" altLang="ko-KR" sz="700" dirty="0"/>
                        <a:t>}</a:t>
                      </a:r>
                      <a:br>
                        <a:rPr lang="en-US" altLang="ko-KR" sz="700" dirty="0"/>
                      </a:br>
                      <a:r>
                        <a:rPr lang="ko-KR" altLang="en-US" sz="700" dirty="0"/>
                        <a:t>설 명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설명내용</a:t>
                      </a:r>
                      <a:br>
                        <a:rPr lang="ko-KR" altLang="en-US" sz="700" dirty="0"/>
                      </a:br>
                      <a:r>
                        <a:rPr lang="ko-KR" altLang="en-US" sz="700" dirty="0"/>
                        <a:t>작성일</a:t>
                      </a:r>
                      <a:r>
                        <a:rPr lang="en-US" altLang="ko-KR" sz="700" dirty="0"/>
                        <a:t>: ${date}</a:t>
                      </a:r>
                      <a:br>
                        <a:rPr lang="en-US" altLang="ko-KR" sz="700" dirty="0"/>
                      </a:br>
                      <a:r>
                        <a:rPr lang="ko-KR" altLang="en-US" sz="700" dirty="0"/>
                        <a:t>작성자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김 진 원</a:t>
                      </a:r>
                      <a:br>
                        <a:rPr lang="ko-KR" altLang="en-US" sz="700" dirty="0"/>
                      </a:br>
                      <a:r>
                        <a:rPr lang="ko-KR" altLang="en-US" sz="700" dirty="0"/>
                        <a:t>*</a:t>
                      </a:r>
                      <a:r>
                        <a:rPr lang="en-US" altLang="ko-KR" sz="700" dirty="0"/>
                        <a:t>/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dirty="0" err="1"/>
                        <a:t>javascript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파일</a:t>
                      </a:r>
                      <a:r>
                        <a:rPr lang="en-US" altLang="ko-KR" sz="700" dirty="0"/>
                        <a:t>(.</a:t>
                      </a:r>
                      <a:r>
                        <a:rPr lang="en-US" sz="700" dirty="0" err="1"/>
                        <a:t>js</a:t>
                      </a:r>
                      <a:r>
                        <a:rPr lang="en-US" sz="700" dirty="0"/>
                        <a:t>)</a:t>
                      </a:r>
                      <a:r>
                        <a:rPr lang="ko-KR" altLang="en-US" sz="700" dirty="0"/>
                        <a:t>과 </a:t>
                      </a:r>
                      <a:r>
                        <a:rPr lang="en-US" altLang="ko-KR" sz="700" dirty="0"/>
                        <a:t>&lt;</a:t>
                      </a:r>
                      <a:r>
                        <a:rPr lang="en-US" sz="700" dirty="0"/>
                        <a:t>script&gt;&lt;/script&gt; </a:t>
                      </a:r>
                      <a:r>
                        <a:rPr lang="ko-KR" altLang="en-US" sz="700" dirty="0"/>
                        <a:t>내 동일 적용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2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/>
                        <a:t>13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jsp - </a:t>
                      </a:r>
                      <a:r>
                        <a:rPr lang="ko-KR" altLang="en-US" sz="700"/>
                        <a:t>상단 주석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700" dirty="0"/>
                        <a:t>&lt;%-- </a:t>
                      </a:r>
                      <a:br>
                        <a:rPr lang="en-US" altLang="ko-KR" sz="700" dirty="0"/>
                      </a:br>
                      <a:r>
                        <a:rPr lang="ko-KR" altLang="en-US" sz="700" dirty="0"/>
                        <a:t>파일명</a:t>
                      </a:r>
                      <a:r>
                        <a:rPr lang="en-US" altLang="ko-KR" sz="700" dirty="0"/>
                        <a:t>: insertContents.jsp</a:t>
                      </a:r>
                      <a:br>
                        <a:rPr lang="en-US" altLang="ko-KR" sz="700" dirty="0"/>
                      </a:br>
                      <a:r>
                        <a:rPr lang="ko-KR" altLang="en-US" sz="700" dirty="0"/>
                        <a:t>설명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프로젝트 내용 삽입부</a:t>
                      </a:r>
                      <a:br>
                        <a:rPr lang="ko-KR" altLang="en-US" sz="700" dirty="0"/>
                      </a:br>
                      <a:r>
                        <a:rPr lang="ko-KR" altLang="en-US" sz="700" dirty="0"/>
                        <a:t>작성일</a:t>
                      </a:r>
                      <a:r>
                        <a:rPr lang="en-US" altLang="ko-KR" sz="700" dirty="0"/>
                        <a:t>: 2018. 06. 04.</a:t>
                      </a:r>
                      <a:br>
                        <a:rPr lang="en-US" altLang="ko-KR" sz="700" dirty="0"/>
                      </a:br>
                      <a:r>
                        <a:rPr lang="ko-KR" altLang="en-US" sz="700" dirty="0"/>
                        <a:t>작성자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김 진 원</a:t>
                      </a:r>
                      <a:br>
                        <a:rPr lang="ko-KR" altLang="en-US" sz="700" dirty="0"/>
                      </a:br>
                      <a:r>
                        <a:rPr lang="en-US" altLang="ko-KR" sz="700" dirty="0"/>
                        <a:t>--%&gt;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700"/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2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/>
                        <a:t>14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700"/>
                        <a:t>java </a:t>
                      </a:r>
                      <a:r>
                        <a:rPr lang="ko-KR" altLang="en-US" sz="700"/>
                        <a:t>클래스 </a:t>
                      </a:r>
                      <a:r>
                        <a:rPr lang="en-US" altLang="ko-KR" sz="700"/>
                        <a:t>- </a:t>
                      </a:r>
                      <a:r>
                        <a:rPr lang="ko-KR" altLang="en-US" sz="700"/>
                        <a:t>상단주석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/>
                        <a:t>/**</a:t>
                      </a:r>
                      <a:br>
                        <a:rPr lang="en-US" altLang="ko-KR" sz="700" dirty="0"/>
                      </a:br>
                      <a:r>
                        <a:rPr lang="ko-KR" altLang="en-US" sz="700" dirty="0" err="1"/>
                        <a:t>클래스명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${</a:t>
                      </a:r>
                      <a:r>
                        <a:rPr lang="en-US" altLang="ko-KR" sz="700" dirty="0" err="1"/>
                        <a:t>type_name</a:t>
                      </a:r>
                      <a:r>
                        <a:rPr lang="en-US" altLang="ko-KR" sz="700" dirty="0"/>
                        <a:t>}</a:t>
                      </a:r>
                      <a:br>
                        <a:rPr lang="en-US" altLang="ko-KR" sz="700" dirty="0"/>
                      </a:br>
                      <a:r>
                        <a:rPr lang="ko-KR" altLang="en-US" sz="700" dirty="0"/>
                        <a:t>날 짜 </a:t>
                      </a:r>
                      <a:r>
                        <a:rPr lang="en-US" altLang="ko-KR" sz="700" dirty="0"/>
                        <a:t>: ${date}</a:t>
                      </a:r>
                      <a:br>
                        <a:rPr lang="en-US" altLang="ko-KR" sz="700" dirty="0"/>
                      </a:br>
                      <a:r>
                        <a:rPr lang="ko-KR" altLang="en-US" sz="700" dirty="0"/>
                        <a:t>작성자명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김 진 원</a:t>
                      </a:r>
                      <a:br>
                        <a:rPr lang="ko-KR" altLang="en-US" sz="700" dirty="0"/>
                      </a:br>
                      <a:r>
                        <a:rPr lang="ko-KR" altLang="en-US" sz="700" dirty="0"/>
                        <a:t>*</a:t>
                      </a:r>
                      <a:r>
                        <a:rPr lang="en-US" altLang="ko-KR" sz="700" dirty="0"/>
                        <a:t>/</a:t>
                      </a:r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/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96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/>
                        <a:t>15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/>
                        <a:t>java method - </a:t>
                      </a:r>
                      <a:r>
                        <a:rPr lang="ko-KR" altLang="en-US" sz="700"/>
                        <a:t>상단주석</a:t>
                      </a:r>
                    </a:p>
                  </a:txBody>
                  <a:tcPr marL="12700" marR="12700" marT="8467" marB="846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700" dirty="0"/>
                        <a:t>/**</a:t>
                      </a:r>
                      <a:br>
                        <a:rPr lang="en-US" altLang="ko-KR" sz="700" dirty="0"/>
                      </a:br>
                      <a:r>
                        <a:rPr lang="en-US" altLang="ko-KR" sz="700" dirty="0"/>
                        <a:t>* @</a:t>
                      </a:r>
                      <a:r>
                        <a:rPr lang="ko-KR" altLang="en-US" sz="700" dirty="0" err="1"/>
                        <a:t>함수명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: </a:t>
                      </a:r>
                      <a:r>
                        <a:rPr lang="en-US" sz="700" dirty="0" err="1"/>
                        <a:t>cardInsert</a:t>
                      </a:r>
                      <a:r>
                        <a:rPr lang="en-US" sz="700" dirty="0"/>
                        <a:t>(</a:t>
                      </a:r>
                      <a:r>
                        <a:rPr lang="en-US" sz="700" dirty="0" err="1"/>
                        <a:t>CardDTO</a:t>
                      </a:r>
                      <a:r>
                        <a:rPr lang="en-US" sz="700" dirty="0"/>
                        <a:t> card)</a:t>
                      </a:r>
                      <a:br>
                        <a:rPr lang="en-US" sz="700" dirty="0"/>
                      </a:br>
                      <a:r>
                        <a:rPr lang="en-US" sz="700" dirty="0"/>
                        <a:t>* @</a:t>
                      </a:r>
                      <a:r>
                        <a:rPr lang="ko-KR" altLang="en-US" sz="700" dirty="0"/>
                        <a:t>작성일 </a:t>
                      </a:r>
                      <a:r>
                        <a:rPr lang="en-US" altLang="ko-KR" sz="700" dirty="0"/>
                        <a:t>: 2018. 06. 05.</a:t>
                      </a:r>
                      <a:br>
                        <a:rPr lang="en-US" altLang="ko-KR" sz="700" dirty="0"/>
                      </a:br>
                      <a:r>
                        <a:rPr lang="en-US" altLang="ko-KR" sz="700" dirty="0"/>
                        <a:t>* @</a:t>
                      </a:r>
                      <a:r>
                        <a:rPr lang="ko-KR" altLang="en-US" sz="700" dirty="0"/>
                        <a:t>작성자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김 진 원</a:t>
                      </a:r>
                      <a:br>
                        <a:rPr lang="ko-KR" altLang="en-US" sz="700" dirty="0"/>
                      </a:br>
                      <a:r>
                        <a:rPr lang="ko-KR" altLang="en-US" sz="700" dirty="0"/>
                        <a:t>* </a:t>
                      </a:r>
                      <a:r>
                        <a:rPr lang="en-US" altLang="ko-KR" sz="700" dirty="0"/>
                        <a:t>@</a:t>
                      </a:r>
                      <a:r>
                        <a:rPr lang="ko-KR" altLang="en-US" sz="700" dirty="0"/>
                        <a:t>설명 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카드를 생성한다</a:t>
                      </a:r>
                      <a:r>
                        <a:rPr lang="en-US" altLang="ko-KR" sz="700" dirty="0"/>
                        <a:t>.</a:t>
                      </a:r>
                      <a:br>
                        <a:rPr lang="en-US" altLang="ko-KR" sz="700" dirty="0"/>
                      </a:br>
                      <a:r>
                        <a:rPr lang="en-US" altLang="ko-KR" sz="700" dirty="0"/>
                        <a:t>* @</a:t>
                      </a:r>
                      <a:r>
                        <a:rPr lang="en-US" sz="700" dirty="0" err="1"/>
                        <a:t>param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CardDTO</a:t>
                      </a:r>
                      <a:r>
                        <a:rPr lang="en-US" sz="700" dirty="0"/>
                        <a:t> - </a:t>
                      </a:r>
                      <a:r>
                        <a:rPr lang="en-US" sz="700" dirty="0" err="1"/>
                        <a:t>projectNum</a:t>
                      </a:r>
                      <a:r>
                        <a:rPr lang="en-US" sz="700" dirty="0"/>
                        <a:t>, </a:t>
                      </a:r>
                      <a:r>
                        <a:rPr lang="en-US" sz="700" dirty="0" err="1"/>
                        <a:t>cardName</a:t>
                      </a:r>
                      <a:r>
                        <a:rPr lang="en-US" sz="700" dirty="0"/>
                        <a:t/>
                      </a:r>
                      <a:br>
                        <a:rPr lang="en-US" sz="700" dirty="0"/>
                      </a:br>
                      <a:r>
                        <a:rPr lang="en-US" sz="700" dirty="0"/>
                        <a:t>* @return </a:t>
                      </a:r>
                      <a:r>
                        <a:rPr lang="en-US" sz="700" dirty="0" err="1"/>
                        <a:t>int</a:t>
                      </a:r>
                      <a:r>
                        <a:rPr lang="en-US" sz="700" dirty="0"/>
                        <a:t> </a:t>
                      </a:r>
                      <a:r>
                        <a:rPr lang="ko-KR" altLang="en-US" sz="700" dirty="0"/>
                        <a:t>성공한 </a:t>
                      </a:r>
                      <a:r>
                        <a:rPr lang="ko-KR" altLang="en-US" sz="700" dirty="0" err="1"/>
                        <a:t>갯수</a:t>
                      </a:r>
                      <a:r>
                        <a:rPr lang="ko-KR" altLang="en-US" sz="700" dirty="0"/>
                        <a:t/>
                      </a:r>
                      <a:br>
                        <a:rPr lang="ko-KR" altLang="en-US" sz="700" dirty="0"/>
                      </a:br>
                      <a:r>
                        <a:rPr lang="ko-KR" altLang="en-US" sz="700" dirty="0"/>
                        <a:t>**</a:t>
                      </a:r>
                      <a:r>
                        <a:rPr lang="en-US" altLang="ko-KR" sz="700" dirty="0"/>
                        <a:t>/</a:t>
                      </a:r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700" dirty="0"/>
                    </a:p>
                  </a:txBody>
                  <a:tcPr marL="12700" marR="12700" marT="8467" marB="846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1135179" y="2234690"/>
            <a:ext cx="937549" cy="937549"/>
          </a:xfrm>
          <a:prstGeom prst="ellipse">
            <a:avLst/>
          </a:prstGeom>
          <a:solidFill>
            <a:srgbClr val="E9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43315" y="3426224"/>
            <a:ext cx="937549" cy="937549"/>
          </a:xfrm>
          <a:prstGeom prst="ellipse">
            <a:avLst/>
          </a:prstGeom>
          <a:solidFill>
            <a:srgbClr val="E9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137009" y="936892"/>
            <a:ext cx="937549" cy="937549"/>
          </a:xfrm>
          <a:prstGeom prst="ellipse">
            <a:avLst/>
          </a:prstGeom>
          <a:solidFill>
            <a:srgbClr val="E94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1" name="꺾인 연결선 153"/>
          <p:cNvCxnSpPr>
            <a:endCxn id="10" idx="4"/>
          </p:cNvCxnSpPr>
          <p:nvPr/>
        </p:nvCxnSpPr>
        <p:spPr>
          <a:xfrm rot="10800000">
            <a:off x="1605785" y="1874442"/>
            <a:ext cx="1281087" cy="829025"/>
          </a:xfrm>
          <a:prstGeom prst="bentConnector2">
            <a:avLst/>
          </a:prstGeom>
          <a:ln>
            <a:solidFill>
              <a:srgbClr val="E94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56"/>
          <p:cNvCxnSpPr>
            <a:endCxn id="7" idx="4"/>
          </p:cNvCxnSpPr>
          <p:nvPr/>
        </p:nvCxnSpPr>
        <p:spPr>
          <a:xfrm rot="10800000">
            <a:off x="1603955" y="3172240"/>
            <a:ext cx="1252437" cy="717947"/>
          </a:xfrm>
          <a:prstGeom prst="bentConnector2">
            <a:avLst/>
          </a:prstGeom>
          <a:ln>
            <a:solidFill>
              <a:srgbClr val="E94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8" idx="2"/>
            <a:endCxn id="7" idx="2"/>
          </p:cNvCxnSpPr>
          <p:nvPr/>
        </p:nvCxnSpPr>
        <p:spPr>
          <a:xfrm rot="10800000">
            <a:off x="1135179" y="2703465"/>
            <a:ext cx="8136" cy="1191534"/>
          </a:xfrm>
          <a:prstGeom prst="bentConnector3">
            <a:avLst>
              <a:gd name="adj1" fmla="val 7943842"/>
            </a:avLst>
          </a:prstGeom>
          <a:ln>
            <a:solidFill>
              <a:srgbClr val="E94B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449266" y="1213747"/>
            <a:ext cx="301341" cy="334000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31405" y="3109583"/>
            <a:ext cx="379298" cy="379298"/>
            <a:chOff x="3375430" y="832800"/>
            <a:chExt cx="865635" cy="865635"/>
          </a:xfrm>
        </p:grpSpPr>
        <p:sp>
          <p:nvSpPr>
            <p:cNvPr id="20" name="타원 19"/>
            <p:cNvSpPr/>
            <p:nvPr/>
          </p:nvSpPr>
          <p:spPr>
            <a:xfrm>
              <a:off x="3375430" y="832800"/>
              <a:ext cx="865635" cy="86563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3591747" y="1059173"/>
              <a:ext cx="433002" cy="38389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6" name="Group 14"/>
          <p:cNvGrpSpPr>
            <a:grpSpLocks noChangeAspect="1"/>
          </p:cNvGrpSpPr>
          <p:nvPr/>
        </p:nvGrpSpPr>
        <p:grpSpPr bwMode="auto">
          <a:xfrm>
            <a:off x="1464303" y="2601545"/>
            <a:ext cx="279301" cy="236916"/>
            <a:chOff x="3669" y="3943"/>
            <a:chExt cx="626" cy="531"/>
          </a:xfrm>
          <a:solidFill>
            <a:schemeClr val="bg1"/>
          </a:solidFill>
        </p:grpSpPr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7" name="Freeform 36"/>
          <p:cNvSpPr>
            <a:spLocks noEditPoints="1"/>
          </p:cNvSpPr>
          <p:nvPr/>
        </p:nvSpPr>
        <p:spPr bwMode="auto">
          <a:xfrm>
            <a:off x="1514565" y="3751604"/>
            <a:ext cx="164789" cy="27716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관리자 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Mail Manage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333376" y="616457"/>
            <a:ext cx="6745231" cy="4254488"/>
            <a:chOff x="444501" y="822960"/>
            <a:chExt cx="9734252" cy="5672651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직사각형 34"/>
            <p:cNvSpPr/>
            <p:nvPr/>
          </p:nvSpPr>
          <p:spPr>
            <a:xfrm>
              <a:off x="444501" y="822960"/>
              <a:ext cx="9544668" cy="567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이등변 삼각형 35"/>
            <p:cNvSpPr/>
            <p:nvPr/>
          </p:nvSpPr>
          <p:spPr>
            <a:xfrm rot="5400000">
              <a:off x="9974155" y="1053761"/>
              <a:ext cx="219753" cy="189442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5" name="Picture 2" descr="C:\Users\bitcamp\Desktop\Em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4485" y="641786"/>
            <a:ext cx="4153029" cy="2267467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7270439" y="453241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8" idx="4"/>
            <a:endCxn id="15" idx="4"/>
          </p:cNvCxnSpPr>
          <p:nvPr/>
        </p:nvCxnSpPr>
        <p:spPr>
          <a:xfrm>
            <a:off x="7518004" y="943006"/>
            <a:ext cx="0" cy="3531244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420160" y="747318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691443" y="747318"/>
            <a:ext cx="1299091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Mail Manage</a:t>
            </a: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회원들의 회원가입 </a:t>
            </a:r>
            <a:r>
              <a:rPr lang="ko-KR" altLang="en-US" sz="800" dirty="0" err="1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이메일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 인증 템플릿을 수정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,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변경하는 페이지이다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0" name="TextBox 17"/>
          <p:cNvSpPr txBox="1"/>
          <p:nvPr/>
        </p:nvSpPr>
        <p:spPr>
          <a:xfrm>
            <a:off x="7710625" y="2466049"/>
            <a:ext cx="120957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Sign up template2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pPr lvl="0"/>
            <a:endParaRPr lang="en-US" altLang="ko-KR" sz="600" dirty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회원가입 인증 두 번째 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템플릿을 불러와 수정할 수 있도록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note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에 써준다</a:t>
            </a:r>
            <a:endParaRPr lang="en-US" altLang="ko-KR" sz="800" i="1" dirty="0" smtClean="0">
              <a:solidFill>
                <a:prstClr val="white">
                  <a:lumMod val="85000"/>
                </a:prst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7691442" y="4243254"/>
            <a:ext cx="1198558" cy="90024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use this template</a:t>
            </a: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회원가입을 하는 회원에게 보여질 템플릿은 결정하는 버튼이다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  </a:t>
            </a:r>
          </a:p>
          <a:p>
            <a:endParaRPr lang="en-US" altLang="ko-KR" sz="800" b="1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ko-KR" altLang="en-US" sz="800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420160" y="1555495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420160" y="2481366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416984" y="3358628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420160" y="4278562"/>
            <a:ext cx="195688" cy="1956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7947" y="713502"/>
            <a:ext cx="1483501" cy="1204057"/>
          </a:xfrm>
          <a:prstGeom prst="round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b="1" u="sng" dirty="0" smtClean="0">
                <a:solidFill>
                  <a:schemeClr val="bg1"/>
                </a:solidFill>
              </a:rPr>
              <a:t>Mail Manage</a:t>
            </a:r>
            <a:r>
              <a:rPr lang="ko-KR" altLang="en-US" sz="900" b="1" u="sng" dirty="0" smtClean="0">
                <a:solidFill>
                  <a:schemeClr val="bg1"/>
                </a:solidFill>
              </a:rPr>
              <a:t> 주요기능</a:t>
            </a:r>
            <a:endParaRPr lang="en-US" altLang="ko-KR" sz="900" b="1" u="sng" dirty="0" smtClean="0">
              <a:solidFill>
                <a:schemeClr val="bg1"/>
              </a:solidFill>
            </a:endParaRPr>
          </a:p>
          <a:p>
            <a:pPr algn="ctr"/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◎</a:t>
            </a:r>
            <a:r>
              <a:rPr lang="en-US" altLang="ko-KR" sz="900" b="1" dirty="0" smtClean="0">
                <a:solidFill>
                  <a:schemeClr val="bg1"/>
                </a:solidFill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회원가입 후 </a:t>
            </a:r>
            <a:r>
              <a:rPr lang="ko-KR" altLang="en-US" sz="900" b="1" dirty="0" err="1" smtClean="0">
                <a:solidFill>
                  <a:schemeClr val="bg1"/>
                </a:solidFill>
              </a:rPr>
              <a:t>이메일</a:t>
            </a:r>
            <a:r>
              <a:rPr lang="ko-KR" altLang="en-US" sz="900" b="1" dirty="0" smtClean="0">
                <a:solidFill>
                  <a:schemeClr val="bg1"/>
                </a:solidFill>
              </a:rPr>
              <a:t>   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en-US" altLang="ko-KR" sz="9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인증메일의 템플릿을                          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en-US" altLang="ko-KR" sz="9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수정 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ko-KR" altLang="en-US" sz="900" b="1" dirty="0" smtClean="0">
                <a:solidFill>
                  <a:schemeClr val="bg1"/>
                </a:solidFill>
              </a:rPr>
              <a:t>◎ </a:t>
            </a:r>
            <a:r>
              <a:rPr lang="ko-KR" altLang="en-US" sz="900" b="1" dirty="0" err="1" smtClean="0">
                <a:solidFill>
                  <a:schemeClr val="bg1"/>
                </a:solidFill>
              </a:rPr>
              <a:t>회원가입시</a:t>
            </a:r>
            <a:r>
              <a:rPr lang="ko-KR" altLang="en-US" sz="900" b="1" dirty="0" smtClean="0">
                <a:solidFill>
                  <a:schemeClr val="bg1"/>
                </a:solidFill>
              </a:rPr>
              <a:t> 사용하는 </a:t>
            </a:r>
            <a:endParaRPr lang="en-US" altLang="ko-KR" sz="900" b="1" dirty="0" smtClean="0">
              <a:solidFill>
                <a:schemeClr val="bg1"/>
              </a:solidFill>
            </a:endParaRPr>
          </a:p>
          <a:p>
            <a:r>
              <a:rPr lang="en-US" altLang="ko-KR" sz="9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템플릿을 변경</a:t>
            </a:r>
            <a:endParaRPr lang="en-US" altLang="ko-KR" sz="900" b="1" dirty="0" smtClean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0145" y="2835666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Adminservice.java</a:t>
            </a:r>
          </a:p>
        </p:txBody>
      </p:sp>
      <p:sp>
        <p:nvSpPr>
          <p:cNvPr id="18" name="TextBox 14"/>
          <p:cNvSpPr txBox="1"/>
          <p:nvPr/>
        </p:nvSpPr>
        <p:spPr>
          <a:xfrm>
            <a:off x="7715957" y="1558340"/>
            <a:ext cx="1213731" cy="7771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Sign up template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회원가입 인증 첫 번째 </a:t>
            </a:r>
            <a:endParaRPr lang="en-US" altLang="ko-KR" sz="8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템플릿을 불러와 수정할 수 있도록 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note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에 써준다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7731964" y="3358742"/>
            <a:ext cx="1199311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Save Form</a:t>
            </a: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Note</a:t>
            </a:r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에서 변경한 템플릿을 파일로서 저장하는 버튼이다</a:t>
            </a:r>
            <a:r>
              <a:rPr lang="en-US" altLang="ko-KR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. 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308582" y="677297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630755" y="2554333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70747" y="2558209"/>
            <a:ext cx="195688" cy="19568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081775" y="2559687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292356" y="2558463"/>
            <a:ext cx="195688" cy="19568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7" name="그림 26" descr="템플릿 불러오기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102" y="3253289"/>
            <a:ext cx="3126163" cy="1519420"/>
          </a:xfrm>
          <a:prstGeom prst="rect">
            <a:avLst/>
          </a:prstGeom>
        </p:spPr>
      </p:pic>
      <p:pic>
        <p:nvPicPr>
          <p:cNvPr id="28" name="그림 27" descr="템플릿 저장하기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4102" y="3261419"/>
            <a:ext cx="3035346" cy="1418125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89213" y="3800640"/>
            <a:ext cx="2589770" cy="544590"/>
          </a:xfrm>
          <a:prstGeom prst="rect">
            <a:avLst/>
          </a:prstGeom>
          <a:noFill/>
          <a:ln>
            <a:solidFill>
              <a:srgbClr val="01C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118"/>
          <p:cNvSpPr txBox="1"/>
          <p:nvPr/>
        </p:nvSpPr>
        <p:spPr>
          <a:xfrm>
            <a:off x="2121645" y="3978113"/>
            <a:ext cx="1134360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>
                <a:ea typeface="맑은 고딕" pitchFamily="50" charset="-127"/>
              </a:rPr>
              <a:t>File Reader</a:t>
            </a:r>
            <a:r>
              <a:rPr lang="ko-KR" altLang="en-US" sz="800" dirty="0" smtClean="0">
                <a:ea typeface="맑은 고딕" pitchFamily="50" charset="-127"/>
              </a:rPr>
              <a:t>사용하여 파일 불러오기</a:t>
            </a:r>
            <a:endParaRPr lang="ko-KR" altLang="en-US" sz="800" dirty="0"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10673" y="3666441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998764" y="3730618"/>
            <a:ext cx="2589770" cy="544590"/>
          </a:xfrm>
          <a:prstGeom prst="rect">
            <a:avLst/>
          </a:prstGeom>
          <a:noFill/>
          <a:ln>
            <a:solidFill>
              <a:srgbClr val="FB67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TextBox 48"/>
          <p:cNvSpPr txBox="1"/>
          <p:nvPr/>
        </p:nvSpPr>
        <p:spPr>
          <a:xfrm>
            <a:off x="5431196" y="3908091"/>
            <a:ext cx="1134360" cy="3385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>
                <a:ea typeface="맑은 고딕" pitchFamily="50" charset="-127"/>
              </a:rPr>
              <a:t>File Writer</a:t>
            </a:r>
            <a:r>
              <a:rPr lang="ko-KR" altLang="en-US" sz="800" dirty="0" smtClean="0">
                <a:ea typeface="맑은 고딕" pitchFamily="50" charset="-127"/>
              </a:rPr>
              <a:t>사용하여 파일 작성하기</a:t>
            </a:r>
            <a:endParaRPr lang="ko-KR" altLang="en-US" sz="800" dirty="0"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782038" y="3659309"/>
            <a:ext cx="195688" cy="19568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구현화면 및 기술소개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공통함수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en-US" altLang="ko-KR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KeyUp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pSp>
        <p:nvGrpSpPr>
          <p:cNvPr id="4" name="그룹 3"/>
          <p:cNvGrpSpPr/>
          <p:nvPr/>
        </p:nvGrpSpPr>
        <p:grpSpPr>
          <a:xfrm>
            <a:off x="333376" y="617220"/>
            <a:ext cx="6745231" cy="4254488"/>
            <a:chOff x="444501" y="822960"/>
            <a:chExt cx="9734252" cy="5672651"/>
          </a:xfrm>
          <a:effectLst>
            <a:outerShdw blurRad="1651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직사각형 18"/>
            <p:cNvSpPr/>
            <p:nvPr/>
          </p:nvSpPr>
          <p:spPr>
            <a:xfrm>
              <a:off x="444501" y="822960"/>
              <a:ext cx="9544668" cy="567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rot="5400000">
              <a:off x="9974155" y="1053761"/>
              <a:ext cx="219753" cy="189442"/>
            </a:xfrm>
            <a:prstGeom prst="triangle">
              <a:avLst/>
            </a:prstGeom>
            <a:solidFill>
              <a:schemeClr val="bg1"/>
            </a:solidFill>
            <a:ln w="1206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1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520145" y="2836429"/>
            <a:ext cx="1509080" cy="264079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keyUp.js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270439" y="454004"/>
            <a:ext cx="1873561" cy="4689496"/>
          </a:xfrm>
          <a:prstGeom prst="rect">
            <a:avLst/>
          </a:prstGeom>
          <a:solidFill>
            <a:srgbClr val="889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8" idx="4"/>
            <a:endCxn id="10" idx="0"/>
          </p:cNvCxnSpPr>
          <p:nvPr/>
        </p:nvCxnSpPr>
        <p:spPr>
          <a:xfrm>
            <a:off x="7518004" y="943769"/>
            <a:ext cx="0" cy="415639"/>
          </a:xfrm>
          <a:prstGeom prst="line">
            <a:avLst/>
          </a:prstGeom>
          <a:ln w="12700">
            <a:solidFill>
              <a:srgbClr val="7780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420160" y="74808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691443" y="748081"/>
            <a:ext cx="129909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Byte 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제한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Byte </a:t>
            </a:r>
            <a:r>
              <a:rPr lang="ko-KR" altLang="en-US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길이의 제한을 두기 위해 만들어진 함수이다</a:t>
            </a:r>
            <a:r>
              <a:rPr lang="en-US" altLang="ko-KR" sz="800" dirty="0" smtClean="0">
                <a:solidFill>
                  <a:prstClr val="white">
                    <a:lumMod val="8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10" name="타원 9"/>
          <p:cNvSpPr/>
          <p:nvPr/>
        </p:nvSpPr>
        <p:spPr>
          <a:xfrm>
            <a:off x="7420160" y="135940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7715957" y="1362253"/>
            <a:ext cx="121373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Length </a:t>
            </a:r>
            <a:r>
              <a:rPr lang="ko-KR" altLang="en-US" sz="800" b="1" i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제한</a:t>
            </a:r>
            <a:endParaRPr lang="en-US" altLang="ko-KR" sz="800" i="1" dirty="0" smtClean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endParaRPr lang="en-US" altLang="ko-KR" sz="600" dirty="0" smtClean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+mn-ea"/>
                <a:cs typeface="Aharoni" panose="02010803020104030203" pitchFamily="2" charset="-79"/>
              </a:rPr>
              <a:t>길이의 제한을 두기 위해 만들어진 함수이다</a:t>
            </a:r>
            <a:endParaRPr lang="en-US" altLang="ko-KR" sz="800" dirty="0">
              <a:solidFill>
                <a:schemeClr val="bg1">
                  <a:lumMod val="85000"/>
                </a:schemeClr>
              </a:solidFill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726" y="688975"/>
            <a:ext cx="1421050" cy="2054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4308" y="685801"/>
            <a:ext cx="1632886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4612" y="965200"/>
            <a:ext cx="2109976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6764" y="3146426"/>
            <a:ext cx="2560572" cy="169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62302" y="3139018"/>
            <a:ext cx="3644898" cy="121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타원 16"/>
          <p:cNvSpPr/>
          <p:nvPr/>
        </p:nvSpPr>
        <p:spPr>
          <a:xfrm>
            <a:off x="333560" y="3065831"/>
            <a:ext cx="195688" cy="195688"/>
          </a:xfrm>
          <a:prstGeom prst="ellipse">
            <a:avLst/>
          </a:prstGeom>
          <a:solidFill>
            <a:srgbClr val="B0A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56110" y="3067558"/>
            <a:ext cx="195688" cy="195688"/>
          </a:xfrm>
          <a:prstGeom prst="ellipse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</a:rPr>
              <a:t>미세먼지 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pic>
        <p:nvPicPr>
          <p:cNvPr id="19" name="그림 18" descr="C:\Users\Bit\AppData\Local\Microsoft\Windows\INetCache\Content.Word\20180529화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272444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20180530수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0000" y="1764000"/>
            <a:ext cx="4317033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5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29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2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5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30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4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</a:rPr>
              <a:t>미세먼지 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3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1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4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100" name="Picture 4" descr="20180601금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289694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 descr="20180604월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0000" y="1764000"/>
            <a:ext cx="4320000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</a:rPr>
              <a:t>미세먼지 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5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5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6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22" name="Picture 2" descr="20180605화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322755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 descr="20180608금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0000" y="1764000"/>
            <a:ext cx="4322776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</a:rPr>
              <a:t>미세먼지 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7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11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8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12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146" name="Picture 2" descr="20180611월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328372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 descr="20180615금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0000" y="1764000"/>
            <a:ext cx="4317238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 smtClean="0">
                <a:solidFill>
                  <a:prstClr val="white"/>
                </a:solidFill>
              </a:rPr>
              <a:t>미세먼지 </a:t>
            </a:r>
            <a:r>
              <a:rPr lang="ko-KR" altLang="en-US" sz="1500" b="1" dirty="0">
                <a:solidFill>
                  <a:prstClr val="white"/>
                </a:solidFill>
              </a:rPr>
              <a:t>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9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14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10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15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그림 29" descr="C:\Users\Bit\AppData\Local\Microsoft\Windows\INetCache\Content.Word\20180614목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317444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 descr="20180615금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0000" y="1764000"/>
            <a:ext cx="4317238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</a:rPr>
              <a:t>미세먼지 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11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12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19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그림 27" descr="C:\Users\Bit\AppData\Local\Microsoft\Windows\INetCache\Content.Word\20180618월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317443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그림 28" descr="C:\Users\Bit\AppData\Local\Microsoft\Windows\INetCache\Content.Word\20180619화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0000" y="1764000"/>
            <a:ext cx="4317443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</a:rPr>
              <a:t>미세먼지 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13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14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21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194" name="Picture 2" descr="20180620수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325654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 descr="20180621목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0000" y="1764000"/>
            <a:ext cx="4320000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</a:rPr>
              <a:t>미세먼지 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15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22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16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25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218" name="Picture 2" descr="20180622금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317150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그림 28" descr="C:\Users\Bit\AppData\Local\Microsoft\Windows\INetCache\Content.Word\20180625월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0000" y="1764000"/>
            <a:ext cx="4317444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체크 리스트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42553" y="711886"/>
          <a:ext cx="7982463" cy="4109548"/>
        </p:xfrm>
        <a:graphic>
          <a:graphicData uri="http://schemas.openxmlformats.org/drawingml/2006/table">
            <a:tbl>
              <a:tblPr/>
              <a:tblGrid>
                <a:gridCol w="522869"/>
                <a:gridCol w="3973804"/>
                <a:gridCol w="497970"/>
                <a:gridCol w="497970"/>
                <a:gridCol w="497970"/>
                <a:gridCol w="497970"/>
                <a:gridCol w="497970"/>
                <a:gridCol w="497970"/>
                <a:gridCol w="497970"/>
              </a:tblGrid>
              <a:tr h="10039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작업 구분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작업 상세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위험도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강성훈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강진광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김진원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배현준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전나영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최재욱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</a:tr>
              <a:tr h="100396">
                <a:tc rowSpan="32">
                  <a:txBody>
                    <a:bodyPr/>
                    <a:lstStyle/>
                    <a:p>
                      <a:pPr rtl="0" fontAlgn="ctr"/>
                      <a:r>
                        <a:rPr lang="en-US" sz="600"/>
                        <a:t>Spring Tool Suite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1 . Spring Tool Suite </a:t>
                      </a:r>
                      <a:r>
                        <a:rPr lang="ko-KR" altLang="en-US" sz="600"/>
                        <a:t>버전 확인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- 3.9.4.RELEASE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2. JDK </a:t>
                      </a:r>
                      <a:r>
                        <a:rPr lang="ko-KR" altLang="en-US" sz="600"/>
                        <a:t>버전 확인 </a:t>
                      </a:r>
                      <a:r>
                        <a:rPr lang="en-US" altLang="ko-KR" sz="600"/>
                        <a:t>(cmd</a:t>
                      </a:r>
                      <a:r>
                        <a:rPr lang="ko-KR" altLang="en-US" sz="600"/>
                        <a:t>창에서 </a:t>
                      </a:r>
                      <a:r>
                        <a:rPr lang="en-US" altLang="ko-KR" sz="600"/>
                        <a:t>&gt; java -version)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jdk1.8.0_161 (</a:t>
                      </a:r>
                      <a:r>
                        <a:rPr lang="ko-KR" altLang="en-US" sz="600"/>
                        <a:t>경로 </a:t>
                      </a:r>
                      <a:r>
                        <a:rPr lang="en-US" sz="600"/>
                        <a:t>C:\Program Files\Java\jdk1.8.0_161)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3. </a:t>
                      </a:r>
                      <a:r>
                        <a:rPr lang="ko-KR" altLang="en-US" sz="600"/>
                        <a:t>프로젝트 시작 전 </a:t>
                      </a:r>
                      <a:r>
                        <a:rPr lang="en-US" altLang="ko-KR" sz="600"/>
                        <a:t>workspace </a:t>
                      </a:r>
                      <a:r>
                        <a:rPr lang="ko-KR" altLang="en-US" sz="600"/>
                        <a:t>경로 확인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낮음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D:\bitcamp104\FinalProject\corin2 (GIT</a:t>
                      </a:r>
                      <a:r>
                        <a:rPr lang="ko-KR" altLang="en-US" sz="600"/>
                        <a:t>사용</a:t>
                      </a:r>
                      <a:r>
                        <a:rPr lang="en-US" altLang="ko-KR" sz="600"/>
                        <a:t>)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낮음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corin2/corin2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dirty="0"/>
                        <a:t>4. Open Perspective - Spring</a:t>
                      </a:r>
                      <a:r>
                        <a:rPr lang="ko-KR" altLang="en-US" sz="600" dirty="0"/>
                        <a:t>으로 설정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중간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dirty="0"/>
                        <a:t>5. </a:t>
                      </a:r>
                      <a:r>
                        <a:rPr lang="ko-KR" altLang="en-US" sz="600" dirty="0" err="1"/>
                        <a:t>톰캣</a:t>
                      </a:r>
                      <a:r>
                        <a:rPr lang="ko-KR" altLang="en-US" sz="600" dirty="0"/>
                        <a:t> 설치 및 </a:t>
                      </a:r>
                      <a:r>
                        <a:rPr lang="en-US" altLang="ko-KR" sz="600" dirty="0"/>
                        <a:t>Port</a:t>
                      </a:r>
                      <a:r>
                        <a:rPr lang="ko-KR" altLang="en-US" sz="600" dirty="0"/>
                        <a:t>번호 변경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i="0" dirty="0">
                          <a:latin typeface="Arial"/>
                        </a:rPr>
                        <a:t>- </a:t>
                      </a:r>
                      <a:r>
                        <a:rPr lang="ko-KR" altLang="en-US" sz="600" i="0" dirty="0" err="1">
                          <a:latin typeface="Arial"/>
                        </a:rPr>
                        <a:t>톰캣</a:t>
                      </a:r>
                      <a:r>
                        <a:rPr lang="ko-KR" altLang="en-US" sz="600" i="0" dirty="0">
                          <a:latin typeface="Arial"/>
                        </a:rPr>
                        <a:t> 설치</a:t>
                      </a:r>
                      <a:r>
                        <a:rPr lang="en-US" altLang="ko-KR" sz="600" i="0" dirty="0">
                          <a:latin typeface="Arial"/>
                        </a:rPr>
                        <a:t>(apache-tomcat-9.0.5) </a:t>
                      </a:r>
                      <a:r>
                        <a:rPr lang="en-US" altLang="ko-KR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[</a:t>
                      </a:r>
                      <a:r>
                        <a:rPr lang="ko-KR" altLang="en-US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이미 설치되어 있다면 버전 확인</a:t>
                      </a:r>
                      <a:r>
                        <a:rPr lang="en-US" altLang="ko-KR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]</a:t>
                      </a:r>
                      <a:endParaRPr lang="ko-KR" altLang="en-US" sz="800" dirty="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Apache Tomact v9.0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</a:t>
                      </a:r>
                      <a:r>
                        <a:rPr lang="ko-KR" altLang="en-US" sz="600"/>
                        <a:t>설치 후</a:t>
                      </a:r>
                      <a:r>
                        <a:rPr lang="en-US" altLang="ko-KR" sz="600"/>
                        <a:t>, sever.xml </a:t>
                      </a:r>
                      <a:r>
                        <a:rPr lang="ko-KR" altLang="en-US" sz="600"/>
                        <a:t>문서의 </a:t>
                      </a:r>
                      <a:r>
                        <a:rPr lang="en-US" altLang="ko-KR" sz="600"/>
                        <a:t>63</a:t>
                      </a:r>
                      <a:r>
                        <a:rPr lang="ko-KR" altLang="en-US" sz="600"/>
                        <a:t>번 줄</a:t>
                      </a:r>
                      <a:r>
                        <a:rPr lang="en-US" altLang="ko-KR" sz="600"/>
                        <a:t>, </a:t>
                      </a:r>
                      <a:r>
                        <a:rPr lang="ko-KR" altLang="en-US" sz="600"/>
                        <a:t>한글 처리</a:t>
                      </a:r>
                      <a:r>
                        <a:rPr lang="en-US" altLang="ko-KR" sz="600"/>
                        <a:t>(URIEncoding="UTF-8") </a:t>
                      </a:r>
                      <a:r>
                        <a:rPr lang="ko-KR" altLang="en-US" sz="600"/>
                        <a:t>및 </a:t>
                      </a:r>
                      <a:r>
                        <a:rPr lang="en-US" altLang="ko-KR" sz="600"/>
                        <a:t>port</a:t>
                      </a:r>
                      <a:r>
                        <a:rPr lang="ko-KR" altLang="en-US" sz="600"/>
                        <a:t>번호 </a:t>
                      </a:r>
                      <a:r>
                        <a:rPr lang="en-US" altLang="ko-KR" sz="600"/>
                        <a:t>8090</a:t>
                      </a:r>
                      <a:r>
                        <a:rPr lang="ko-KR" altLang="en-US" sz="600"/>
                        <a:t>으로 변경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&lt;Connector URIEncoding="UTF-8" connectionTimeout="20000" port="8090"protocol="HTTP/1.1"redirectPort="8443"/&gt;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dirty="0"/>
                        <a:t>6. Preferences</a:t>
                      </a:r>
                      <a:r>
                        <a:rPr lang="ko-KR" altLang="en-US" sz="600" dirty="0"/>
                        <a:t>의 </a:t>
                      </a:r>
                      <a:r>
                        <a:rPr lang="en-US" sz="600" dirty="0"/>
                        <a:t>Web &gt; CSS, HTML, JSP Files </a:t>
                      </a:r>
                      <a:r>
                        <a:rPr lang="ko-KR" altLang="en-US" sz="600" dirty="0"/>
                        <a:t>의 </a:t>
                      </a:r>
                      <a:r>
                        <a:rPr lang="en-US" sz="600" dirty="0"/>
                        <a:t>Encoding</a:t>
                      </a:r>
                      <a:br>
                        <a:rPr lang="en-US" sz="600" dirty="0"/>
                      </a:br>
                      <a:r>
                        <a:rPr lang="en-US" sz="600" dirty="0"/>
                        <a:t>ISO 10646/Unicode(UTF-8)</a:t>
                      </a:r>
                      <a:r>
                        <a:rPr lang="ko-KR" altLang="en-US" sz="600" dirty="0"/>
                        <a:t>로 변경</a:t>
                      </a:r>
                      <a:r>
                        <a:rPr lang="en-US" altLang="ko-KR" sz="600" dirty="0"/>
                        <a:t>.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/>
                        <a:t>중간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i="0" dirty="0">
                          <a:latin typeface="Arial"/>
                        </a:rPr>
                        <a:t>7. </a:t>
                      </a:r>
                      <a:r>
                        <a:rPr lang="ko-KR" altLang="en-US" sz="600" i="0" dirty="0">
                          <a:latin typeface="Arial"/>
                        </a:rPr>
                        <a:t>새 프로젝트 생성 </a:t>
                      </a:r>
                      <a:r>
                        <a:rPr lang="en-US" altLang="ko-KR" sz="600" i="0" dirty="0">
                          <a:latin typeface="Arial"/>
                        </a:rPr>
                        <a:t>(Spring Legacy Project) </a:t>
                      </a:r>
                      <a:r>
                        <a:rPr lang="en-US" altLang="ko-KR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[</a:t>
                      </a:r>
                      <a:r>
                        <a:rPr lang="en-US" altLang="ko-KR" sz="600" b="1" i="0" dirty="0" err="1">
                          <a:solidFill>
                            <a:srgbClr val="FF0000"/>
                          </a:solidFill>
                          <a:latin typeface="Arial"/>
                        </a:rPr>
                        <a:t>Git</a:t>
                      </a:r>
                      <a:r>
                        <a:rPr lang="ko-KR" altLang="en-US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을 통해 공동 작업</a:t>
                      </a:r>
                      <a:r>
                        <a:rPr lang="en-US" altLang="ko-KR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, </a:t>
                      </a:r>
                      <a:r>
                        <a:rPr lang="ko-KR" altLang="en-US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개인별 생성 </a:t>
                      </a:r>
                      <a:r>
                        <a:rPr lang="en-US" altLang="ko-KR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X]</a:t>
                      </a:r>
                      <a:endParaRPr lang="ko-KR" altLang="en-US" sz="800" dirty="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</a:t>
                      </a:r>
                      <a:r>
                        <a:rPr lang="ko-KR" altLang="en-US" sz="600"/>
                        <a:t>프로젝트 명 </a:t>
                      </a:r>
                      <a:r>
                        <a:rPr lang="en-US" altLang="ko-KR" sz="600"/>
                        <a:t>: </a:t>
                      </a:r>
                      <a:r>
                        <a:rPr lang="en-US" sz="600"/>
                        <a:t>corin2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</a:t>
                      </a:r>
                      <a:r>
                        <a:rPr lang="ko-KR" altLang="en-US" sz="600"/>
                        <a:t>프로젝트 템플릿</a:t>
                      </a:r>
                      <a:r>
                        <a:rPr lang="en-US" altLang="ko-KR" sz="600"/>
                        <a:t>: </a:t>
                      </a:r>
                      <a:r>
                        <a:rPr lang="en-US" sz="600"/>
                        <a:t>Spring MVC Project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</a:t>
                      </a:r>
                      <a:r>
                        <a:rPr lang="ko-KR" altLang="en-US" sz="600"/>
                        <a:t>프로젝트 </a:t>
                      </a:r>
                      <a:r>
                        <a:rPr lang="en-US" sz="600"/>
                        <a:t>top-level package: site.corin2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8. </a:t>
                      </a:r>
                      <a:r>
                        <a:rPr lang="ko-KR" altLang="en-US" sz="600"/>
                        <a:t>프로젝트 생성 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Properties &gt; Resource &gt; Text file encoding 'UTF-8'</a:t>
                      </a:r>
                      <a:r>
                        <a:rPr lang="ko-KR" altLang="en-US" sz="600"/>
                        <a:t>로 변경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dirty="0"/>
                        <a:t>9. </a:t>
                      </a:r>
                      <a:r>
                        <a:rPr lang="ko-KR" altLang="en-US" sz="600" dirty="0"/>
                        <a:t>프로젝트에 필요한 </a:t>
                      </a:r>
                      <a:r>
                        <a:rPr lang="en-US" altLang="ko-KR" sz="600" dirty="0"/>
                        <a:t>Maven dependency </a:t>
                      </a:r>
                      <a:r>
                        <a:rPr lang="ko-KR" altLang="en-US" sz="600" dirty="0"/>
                        <a:t>설정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i="0" dirty="0">
                          <a:latin typeface="Arial"/>
                        </a:rPr>
                        <a:t>- pom.xml</a:t>
                      </a:r>
                      <a:r>
                        <a:rPr lang="ko-KR" altLang="en-US" sz="600" i="0" dirty="0">
                          <a:latin typeface="Arial"/>
                        </a:rPr>
                        <a:t>에 </a:t>
                      </a:r>
                      <a:r>
                        <a:rPr lang="en-US" altLang="ko-KR" sz="600" i="0" dirty="0">
                          <a:latin typeface="Arial"/>
                        </a:rPr>
                        <a:t>dependency </a:t>
                      </a:r>
                      <a:r>
                        <a:rPr lang="ko-KR" altLang="en-US" sz="600" i="0" dirty="0">
                          <a:latin typeface="Arial"/>
                        </a:rPr>
                        <a:t>코드 삽입 </a:t>
                      </a:r>
                      <a:r>
                        <a:rPr lang="en-US" altLang="ko-KR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(pom.xml </a:t>
                      </a:r>
                      <a:r>
                        <a:rPr lang="ko-KR" altLang="en-US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탭 참고</a:t>
                      </a:r>
                      <a:r>
                        <a:rPr lang="en-US" altLang="ko-KR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)</a:t>
                      </a:r>
                      <a:endParaRPr lang="ko-KR" altLang="en-US" sz="800" dirty="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dirty="0"/>
                        <a:t>10. xml </a:t>
                      </a:r>
                      <a:r>
                        <a:rPr lang="ko-KR" altLang="en-US" sz="600" dirty="0"/>
                        <a:t>설정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10.1 web.xml (src/main/webapp/WEB-INF/web.xml)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Controller URL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10.2 root-context.xml (src/main/webapp/WEB-INF/spring/root-context.xml)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DB</a:t>
                      </a:r>
                      <a:r>
                        <a:rPr lang="ko-KR" altLang="en-US" sz="600"/>
                        <a:t>연결 정보를 가진 </a:t>
                      </a:r>
                      <a:r>
                        <a:rPr lang="en-US" sz="600"/>
                        <a:t>bean(DriverManagerDataSource) </a:t>
                      </a:r>
                      <a:r>
                        <a:rPr lang="ko-KR" altLang="en-US" sz="600"/>
                        <a:t>작성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DB</a:t>
                      </a:r>
                      <a:r>
                        <a:rPr lang="ko-KR" altLang="en-US" sz="600"/>
                        <a:t>연결 코드에서 </a:t>
                      </a:r>
                      <a:r>
                        <a:rPr lang="en-US" sz="600"/>
                        <a:t>username = "corin2" password="1004" </a:t>
                      </a:r>
                      <a:r>
                        <a:rPr lang="ko-KR" altLang="en-US" sz="600"/>
                        <a:t>확인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MyBatis </a:t>
                      </a:r>
                      <a:r>
                        <a:rPr lang="ko-KR" altLang="en-US" sz="600"/>
                        <a:t>설정을 위한 </a:t>
                      </a:r>
                      <a:r>
                        <a:rPr lang="en-US" sz="600"/>
                        <a:t>sqlsession </a:t>
                      </a:r>
                      <a:r>
                        <a:rPr lang="ko-KR" altLang="en-US" sz="600"/>
                        <a:t>생성 </a:t>
                      </a:r>
                      <a:r>
                        <a:rPr lang="en-US" sz="600"/>
                        <a:t>bean(SqlSessionFactoryBean, SqlSessionTemplate)</a:t>
                      </a:r>
                      <a:r>
                        <a:rPr lang="ko-KR" altLang="en-US" sz="600"/>
                        <a:t>작성 및 </a:t>
                      </a:r>
                      <a:r>
                        <a:rPr lang="en-US" sz="600"/>
                        <a:t>mapper </a:t>
                      </a:r>
                      <a:r>
                        <a:rPr lang="ko-KR" altLang="en-US" sz="600"/>
                        <a:t>위치 설정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10.3 servlet-context.xml (src/main/webapp/WEB-INF/spring/appServlet/servlet-context.xml)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view </a:t>
                      </a:r>
                      <a:r>
                        <a:rPr lang="ko-KR" altLang="en-US" sz="600"/>
                        <a:t>경로를 설정하는 </a:t>
                      </a:r>
                      <a:r>
                        <a:rPr lang="en-US" sz="600"/>
                        <a:t>bean(InternalResoruceViewResolver) </a:t>
                      </a:r>
                      <a:r>
                        <a:rPr lang="ko-KR" altLang="en-US" sz="600"/>
                        <a:t>작성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&lt;annotation-driven /&gt;, &lt;context:component-scan base-package="</a:t>
                      </a:r>
                      <a:r>
                        <a:rPr lang="ko-KR" altLang="en-US" sz="600"/>
                        <a:t>해당 클래스</a:t>
                      </a:r>
                      <a:r>
                        <a:rPr lang="en-US" altLang="ko-KR" sz="600"/>
                        <a:t>" /&gt;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11. </a:t>
                      </a:r>
                      <a:r>
                        <a:rPr lang="ko-KR" altLang="en-US" sz="600"/>
                        <a:t>프로젝트 관련 정보를 담은 문서 파일</a:t>
                      </a:r>
                      <a:r>
                        <a:rPr lang="en-US" altLang="ko-KR" sz="600"/>
                        <a:t>(DB</a:t>
                      </a:r>
                      <a:r>
                        <a:rPr lang="ko-KR" altLang="en-US" sz="600"/>
                        <a:t>설정</a:t>
                      </a:r>
                      <a:r>
                        <a:rPr lang="en-US" altLang="ko-KR" sz="600"/>
                        <a:t>, sql, </a:t>
                      </a:r>
                      <a:r>
                        <a:rPr lang="ko-KR" altLang="en-US" sz="600"/>
                        <a:t>프로젝트 설명 문서 등</a:t>
                      </a:r>
                      <a:r>
                        <a:rPr lang="en-US" altLang="ko-KR" sz="600"/>
                        <a:t>)</a:t>
                      </a:r>
                      <a:r>
                        <a:rPr lang="ko-KR" altLang="en-US" sz="600"/>
                        <a:t>은 </a:t>
                      </a:r>
                      <a:r>
                        <a:rPr lang="en-US" altLang="ko-KR" sz="600"/>
                        <a:t>META-INF </a:t>
                      </a:r>
                      <a:r>
                        <a:rPr lang="ko-KR" altLang="en-US" sz="600"/>
                        <a:t>폴더에 저장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dirty="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</a:rPr>
              <a:t>미세먼지 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17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27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18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6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그림 27" descr="C:\Users\Bit\AppData\Local\Microsoft\Windows\INetCache\Content.Word\20180627수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317444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그림 28" descr="C:\Users\Bit\AppData\Local\Microsoft\Windows\INetCache\Content.Word\20180628목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0000" y="1764000"/>
            <a:ext cx="4317444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</a:rPr>
              <a:t>미세먼지 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19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7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20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7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5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그림 27" descr="C:\Users\Bit\AppData\Local\Microsoft\Windows\INetCache\Content.Word\20180702월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317443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20180705목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0000" y="1764000"/>
            <a:ext cx="4303125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</a:rPr>
              <a:t>미세먼지 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19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7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20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7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5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8" name="그림 27" descr="C:\Users\Bit\AppData\Local\Microsoft\Windows\INetCache\Content.Word\20180702월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317443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20180705목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0000" y="1764000"/>
            <a:ext cx="4303125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칸반보드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00" y="453002"/>
            <a:ext cx="4572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삽입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66774" y="453003"/>
            <a:ext cx="4572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6415" y="1953046"/>
            <a:ext cx="3445262" cy="871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500" b="1" dirty="0">
                <a:solidFill>
                  <a:prstClr val="white"/>
                </a:solidFill>
              </a:rPr>
              <a:t>미세먼지 농도 </a:t>
            </a:r>
            <a:r>
              <a:rPr lang="en-US" altLang="ko-KR" sz="1500" b="1" dirty="0">
                <a:solidFill>
                  <a:prstClr val="white"/>
                </a:solidFill>
              </a:rPr>
              <a:t>50㎍/m³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</a:rPr>
              <a:t>Microsoft Office PowerPoint is the presentation program used the most in the world.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77413" y="579935"/>
            <a:ext cx="767195" cy="411204"/>
            <a:chOff x="1832876" y="5724525"/>
            <a:chExt cx="832262" cy="737096"/>
          </a:xfrm>
        </p:grpSpPr>
        <p:sp>
          <p:nvSpPr>
            <p:cNvPr id="31" name="자유형 3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1197896" y="58451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21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7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9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43"/>
          <p:cNvGrpSpPr/>
          <p:nvPr/>
        </p:nvGrpSpPr>
        <p:grpSpPr>
          <a:xfrm>
            <a:off x="388384" y="943345"/>
            <a:ext cx="755160" cy="350705"/>
            <a:chOff x="1845932" y="5724525"/>
            <a:chExt cx="819206" cy="628650"/>
          </a:xfrm>
        </p:grpSpPr>
        <p:sp>
          <p:nvSpPr>
            <p:cNvPr id="45" name="자유형 4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387319" y="1306762"/>
            <a:ext cx="755160" cy="350705"/>
            <a:chOff x="1845932" y="5724525"/>
            <a:chExt cx="819206" cy="628650"/>
          </a:xfrm>
        </p:grpSpPr>
        <p:sp>
          <p:nvSpPr>
            <p:cNvPr id="48" name="자유형 4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4897192" y="585265"/>
            <a:ext cx="767195" cy="411204"/>
            <a:chOff x="1832876" y="5724525"/>
            <a:chExt cx="832262" cy="737096"/>
          </a:xfrm>
        </p:grpSpPr>
        <p:sp>
          <p:nvSpPr>
            <p:cNvPr id="51" name="자유형 50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rgbClr val="FF87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832876" y="5794157"/>
              <a:ext cx="635026" cy="66746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순번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5717675" y="589842"/>
          <a:ext cx="2977661" cy="1046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661"/>
              </a:tblGrid>
              <a:tr h="392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rgbClr val="706866"/>
                          </a:solidFill>
                        </a:rPr>
                        <a:t>No. 22</a:t>
                      </a:r>
                      <a:endParaRPr lang="ko-KR" altLang="en-US" sz="18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2018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년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7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월 </a:t>
                      </a:r>
                      <a:r>
                        <a:rPr lang="en-US" altLang="ko-KR" sz="1400" dirty="0" smtClean="0">
                          <a:solidFill>
                            <a:srgbClr val="706866"/>
                          </a:solidFill>
                        </a:rPr>
                        <a:t>13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일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6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숨쉬말코의</a:t>
                      </a:r>
                      <a:r>
                        <a:rPr lang="ko-KR" altLang="en-US" sz="1400" dirty="0" smtClean="0">
                          <a:solidFill>
                            <a:srgbClr val="706866"/>
                          </a:solidFill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rgbClr val="706866"/>
                          </a:solidFill>
                        </a:rPr>
                        <a:t>칸반보드</a:t>
                      </a:r>
                      <a:endParaRPr lang="ko-KR" altLang="en-US" sz="1400" dirty="0">
                        <a:solidFill>
                          <a:srgbClr val="70686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3"/>
          <p:cNvGrpSpPr/>
          <p:nvPr/>
        </p:nvGrpSpPr>
        <p:grpSpPr>
          <a:xfrm>
            <a:off x="4908163" y="948675"/>
            <a:ext cx="755160" cy="350705"/>
            <a:chOff x="1845932" y="5724525"/>
            <a:chExt cx="819206" cy="628650"/>
          </a:xfrm>
        </p:grpSpPr>
        <p:sp>
          <p:nvSpPr>
            <p:cNvPr id="55" name="자유형 54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일시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4907098" y="1312092"/>
            <a:ext cx="755160" cy="350705"/>
            <a:chOff x="1845932" y="5724525"/>
            <a:chExt cx="819206" cy="628650"/>
          </a:xfrm>
        </p:grpSpPr>
        <p:sp>
          <p:nvSpPr>
            <p:cNvPr id="58" name="자유형 57"/>
            <p:cNvSpPr/>
            <p:nvPr/>
          </p:nvSpPr>
          <p:spPr>
            <a:xfrm rot="5400000">
              <a:off x="1941210" y="5629247"/>
              <a:ext cx="628650" cy="819206"/>
            </a:xfrm>
            <a:custGeom>
              <a:avLst/>
              <a:gdLst>
                <a:gd name="connsiteX0" fmla="*/ 0 w 628650"/>
                <a:gd name="connsiteY0" fmla="*/ 819206 h 819206"/>
                <a:gd name="connsiteX1" fmla="*/ 0 w 628650"/>
                <a:gd name="connsiteY1" fmla="*/ 101359 h 819206"/>
                <a:gd name="connsiteX2" fmla="*/ 214422 w 628650"/>
                <a:gd name="connsiteY2" fmla="*/ 101359 h 819206"/>
                <a:gd name="connsiteX3" fmla="*/ 298888 w 628650"/>
                <a:gd name="connsiteY3" fmla="*/ 0 h 819206"/>
                <a:gd name="connsiteX4" fmla="*/ 383354 w 628650"/>
                <a:gd name="connsiteY4" fmla="*/ 101359 h 819206"/>
                <a:gd name="connsiteX5" fmla="*/ 628650 w 628650"/>
                <a:gd name="connsiteY5" fmla="*/ 101359 h 819206"/>
                <a:gd name="connsiteX6" fmla="*/ 628650 w 628650"/>
                <a:gd name="connsiteY6" fmla="*/ 819206 h 81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819206">
                  <a:moveTo>
                    <a:pt x="0" y="819206"/>
                  </a:moveTo>
                  <a:lnTo>
                    <a:pt x="0" y="101359"/>
                  </a:lnTo>
                  <a:lnTo>
                    <a:pt x="214422" y="101359"/>
                  </a:lnTo>
                  <a:lnTo>
                    <a:pt x="298888" y="0"/>
                  </a:lnTo>
                  <a:lnTo>
                    <a:pt x="383354" y="101359"/>
                  </a:lnTo>
                  <a:lnTo>
                    <a:pt x="628650" y="101359"/>
                  </a:lnTo>
                  <a:lnTo>
                    <a:pt x="628650" y="8192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83284" y="5794161"/>
              <a:ext cx="534209" cy="4965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팀명</a:t>
              </a:r>
              <a:endParaRPr lang="en-US" altLang="ko-KR" sz="4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3601" name="그림 110" descr="20180709월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00" y="1764000"/>
            <a:ext cx="4314404" cy="3240000"/>
          </a:xfrm>
          <a:prstGeom prst="rect">
            <a:avLst/>
          </a:prstGeom>
          <a:noFill/>
        </p:spPr>
      </p:pic>
      <p:pic>
        <p:nvPicPr>
          <p:cNvPr id="34" name="그림 33" descr="KakaoTalk_20180713_19023467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9156" y="1764000"/>
            <a:ext cx="4320000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회의록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1806" y="453002"/>
            <a:ext cx="6122194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84280" y="453003"/>
            <a:ext cx="3060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09914" y="453003"/>
            <a:ext cx="3060000" cy="4690497"/>
          </a:xfrm>
          <a:prstGeom prst="rect">
            <a:avLst/>
          </a:prstGeom>
          <a:solidFill>
            <a:schemeClr val="accent4">
              <a:lumMod val="40000"/>
              <a:lumOff val="6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731" y="842971"/>
            <a:ext cx="26789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600" dirty="0" err="1" smtClean="0"/>
              <a:t>팀명</a:t>
            </a:r>
            <a:r>
              <a:rPr lang="en-US" altLang="ko-KR" sz="600" dirty="0" smtClean="0"/>
              <a:t>: </a:t>
            </a:r>
            <a:r>
              <a:rPr lang="ko-KR" altLang="ko-KR" sz="600" dirty="0" err="1" smtClean="0"/>
              <a:t>톰의</a:t>
            </a:r>
            <a:r>
              <a:rPr lang="ko-KR" altLang="ko-KR" sz="600" dirty="0" smtClean="0"/>
              <a:t> 고양이가 말을 </a:t>
            </a:r>
            <a:r>
              <a:rPr lang="ko-KR" altLang="ko-KR" sz="600" dirty="0" err="1" smtClean="0"/>
              <a:t>안들어요</a:t>
            </a:r>
            <a:r>
              <a:rPr lang="en-US" altLang="ko-KR" sz="600" dirty="0" smtClean="0"/>
              <a:t>.</a:t>
            </a:r>
            <a:endParaRPr lang="ko-KR" altLang="ko-KR" sz="600" dirty="0" smtClean="0"/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ko-KR" altLang="ko-KR" sz="600" dirty="0" smtClean="0"/>
              <a:t>주제 설정 회의</a:t>
            </a:r>
          </a:p>
          <a:p>
            <a:r>
              <a:rPr lang="en-US" altLang="ko-KR" sz="600" dirty="0" smtClean="0"/>
              <a:t>[</a:t>
            </a:r>
            <a:r>
              <a:rPr lang="ko-KR" altLang="ko-KR" sz="600" dirty="0" smtClean="0"/>
              <a:t>대전제</a:t>
            </a:r>
            <a:r>
              <a:rPr lang="en-US" altLang="ko-KR" sz="600" dirty="0" smtClean="0"/>
              <a:t>]</a:t>
            </a:r>
            <a:endParaRPr lang="ko-KR" altLang="ko-KR" sz="600" dirty="0" smtClean="0"/>
          </a:p>
          <a:p>
            <a:r>
              <a:rPr lang="ko-KR" altLang="ko-KR" sz="600" dirty="0" smtClean="0"/>
              <a:t>조원 모두가 만족할 수 있는 주제</a:t>
            </a:r>
          </a:p>
          <a:p>
            <a:r>
              <a:rPr lang="ko-KR" altLang="ko-KR" sz="600" dirty="0" smtClean="0"/>
              <a:t>자신이 즐겨 쓸 수 있는 주제</a:t>
            </a:r>
          </a:p>
          <a:p>
            <a:r>
              <a:rPr lang="en-US" altLang="ko-KR" sz="600" dirty="0" smtClean="0"/>
              <a:t>-&gt; </a:t>
            </a:r>
            <a:r>
              <a:rPr lang="ko-KR" altLang="ko-KR" sz="600" dirty="0" smtClean="0"/>
              <a:t>자기가 정말 하고 싶은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ko-KR" altLang="ko-KR" sz="600" dirty="0" smtClean="0"/>
              <a:t>복습하기 좋은 주제</a:t>
            </a:r>
          </a:p>
          <a:p>
            <a:r>
              <a:rPr lang="ko-KR" altLang="ko-KR" sz="600" dirty="0" smtClean="0"/>
              <a:t>예</a:t>
            </a:r>
            <a:r>
              <a:rPr lang="en-US" altLang="ko-KR" sz="600" dirty="0" smtClean="0"/>
              <a:t>) </a:t>
            </a:r>
            <a:r>
              <a:rPr lang="ko-KR" altLang="ko-KR" sz="600" dirty="0" err="1" smtClean="0"/>
              <a:t>네이버</a:t>
            </a:r>
            <a:r>
              <a:rPr lang="ko-KR" altLang="ko-KR" sz="600" dirty="0" smtClean="0"/>
              <a:t> 카페</a:t>
            </a:r>
          </a:p>
          <a:p>
            <a:r>
              <a:rPr lang="ko-KR" altLang="ko-KR" sz="600" dirty="0" smtClean="0"/>
              <a:t>게시판</a:t>
            </a:r>
          </a:p>
          <a:p>
            <a:r>
              <a:rPr lang="ko-KR" altLang="ko-KR" sz="600" dirty="0" smtClean="0"/>
              <a:t>회원가입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로그인</a:t>
            </a:r>
          </a:p>
          <a:p>
            <a:r>
              <a:rPr lang="ko-KR" altLang="ko-KR" sz="600" dirty="0" smtClean="0"/>
              <a:t>권한관리</a:t>
            </a:r>
          </a:p>
          <a:p>
            <a:r>
              <a:rPr lang="ko-KR" altLang="ko-KR" sz="600" dirty="0" smtClean="0"/>
              <a:t>채팅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en-US" altLang="ko-KR" sz="600" dirty="0" smtClean="0"/>
              <a:t>[</a:t>
            </a:r>
            <a:r>
              <a:rPr lang="ko-KR" altLang="ko-KR" sz="600" dirty="0" smtClean="0"/>
              <a:t>키워드</a:t>
            </a:r>
            <a:r>
              <a:rPr lang="en-US" altLang="ko-KR" sz="600" dirty="0" smtClean="0"/>
              <a:t>]</a:t>
            </a:r>
            <a:endParaRPr lang="ko-KR" altLang="ko-KR" sz="600" dirty="0" smtClean="0"/>
          </a:p>
          <a:p>
            <a:r>
              <a:rPr lang="en-US" altLang="ko-KR" sz="600" dirty="0" smtClean="0"/>
              <a:t>{</a:t>
            </a:r>
            <a:r>
              <a:rPr lang="ko-KR" altLang="ko-KR" sz="600" dirty="0" smtClean="0"/>
              <a:t>교육</a:t>
            </a:r>
            <a:r>
              <a:rPr lang="en-US" altLang="ko-KR" sz="600" dirty="0" smtClean="0"/>
              <a:t>}</a:t>
            </a:r>
            <a:endParaRPr lang="ko-KR" altLang="ko-KR" sz="600" dirty="0" smtClean="0"/>
          </a:p>
          <a:p>
            <a:r>
              <a:rPr lang="ko-KR" altLang="ko-KR" sz="600" dirty="0" smtClean="0"/>
              <a:t>스프링 교육사이트</a:t>
            </a:r>
          </a:p>
          <a:p>
            <a:r>
              <a:rPr lang="ko-KR" altLang="ko-KR" sz="600" dirty="0" smtClean="0"/>
              <a:t>알고리즘 정렬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en-US" altLang="ko-KR" sz="600" dirty="0" smtClean="0"/>
              <a:t>{</a:t>
            </a:r>
            <a:r>
              <a:rPr lang="ko-KR" altLang="ko-KR" sz="600" dirty="0" smtClean="0"/>
              <a:t>관리</a:t>
            </a:r>
            <a:r>
              <a:rPr lang="en-US" altLang="ko-KR" sz="600" dirty="0" smtClean="0"/>
              <a:t>}</a:t>
            </a:r>
            <a:endParaRPr lang="ko-KR" altLang="ko-KR" sz="600" dirty="0" smtClean="0"/>
          </a:p>
          <a:p>
            <a:r>
              <a:rPr lang="en-US" altLang="ko-KR" sz="600" dirty="0" smtClean="0"/>
              <a:t>ERP</a:t>
            </a:r>
            <a:endParaRPr lang="ko-KR" altLang="ko-KR" sz="600" dirty="0" smtClean="0"/>
          </a:p>
          <a:p>
            <a:r>
              <a:rPr lang="ko-KR" altLang="ko-KR" sz="600" dirty="0" smtClean="0"/>
              <a:t>그룹웨어</a:t>
            </a:r>
          </a:p>
          <a:p>
            <a:r>
              <a:rPr lang="ko-KR" altLang="ko-KR" sz="600" dirty="0" smtClean="0"/>
              <a:t>오븐</a:t>
            </a:r>
            <a:r>
              <a:rPr lang="en-US" altLang="ko-KR" sz="600" dirty="0" smtClean="0"/>
              <a:t> (</a:t>
            </a:r>
            <a:r>
              <a:rPr lang="ko-KR" altLang="ko-KR" sz="600" dirty="0" smtClean="0"/>
              <a:t>스토리보드</a:t>
            </a:r>
            <a:r>
              <a:rPr lang="en-US" altLang="ko-KR" sz="600" dirty="0" smtClean="0"/>
              <a:t>)</a:t>
            </a:r>
            <a:endParaRPr lang="ko-KR" altLang="ko-KR" sz="600" dirty="0" smtClean="0"/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en-US" altLang="ko-KR" sz="600" dirty="0" smtClean="0"/>
              <a:t>{</a:t>
            </a:r>
            <a:r>
              <a:rPr lang="ko-KR" altLang="ko-KR" sz="600" dirty="0" smtClean="0"/>
              <a:t>편의</a:t>
            </a:r>
            <a:r>
              <a:rPr lang="en-US" altLang="ko-KR" sz="600" dirty="0" smtClean="0"/>
              <a:t>}</a:t>
            </a:r>
            <a:endParaRPr lang="ko-KR" altLang="ko-KR" sz="600" dirty="0" smtClean="0"/>
          </a:p>
          <a:p>
            <a:r>
              <a:rPr lang="ko-KR" altLang="ko-KR" sz="600" dirty="0" smtClean="0"/>
              <a:t>컬러스크립트</a:t>
            </a:r>
            <a:r>
              <a:rPr lang="en-US" altLang="ko-KR" sz="600" dirty="0" smtClean="0"/>
              <a:t>(</a:t>
            </a:r>
            <a:r>
              <a:rPr lang="ko-KR" altLang="ko-KR" sz="600" dirty="0" smtClean="0"/>
              <a:t>컬러 상세설정 가능</a:t>
            </a:r>
            <a:r>
              <a:rPr lang="en-US" altLang="ko-KR" sz="600" dirty="0" smtClean="0"/>
              <a:t>)</a:t>
            </a:r>
            <a:endParaRPr lang="ko-KR" altLang="ko-KR" sz="600" dirty="0" smtClean="0"/>
          </a:p>
          <a:p>
            <a:r>
              <a:rPr lang="ko-KR" altLang="ko-KR" sz="600" dirty="0" smtClean="0"/>
              <a:t>개발 툴을 모은 사이트</a:t>
            </a:r>
          </a:p>
          <a:p>
            <a:r>
              <a:rPr lang="ko-KR" altLang="ko-KR" sz="600" dirty="0" err="1" smtClean="0"/>
              <a:t>소스트리</a:t>
            </a:r>
            <a:endParaRPr lang="ko-KR" altLang="ko-KR" sz="600" dirty="0" smtClean="0"/>
          </a:p>
          <a:p>
            <a:r>
              <a:rPr lang="ko-KR" altLang="ko-KR" sz="600" dirty="0" err="1" smtClean="0"/>
              <a:t>오류찾아주는</a:t>
            </a:r>
            <a:r>
              <a:rPr lang="ko-KR" altLang="ko-KR" sz="600" dirty="0" smtClean="0"/>
              <a:t> 사이트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en-US" altLang="ko-KR" sz="600" dirty="0" smtClean="0"/>
              <a:t>{UI/</a:t>
            </a:r>
            <a:r>
              <a:rPr lang="ko-KR" altLang="ko-KR" sz="600" dirty="0" smtClean="0"/>
              <a:t>디자인</a:t>
            </a:r>
            <a:r>
              <a:rPr lang="en-US" altLang="ko-KR" sz="600" dirty="0" smtClean="0"/>
              <a:t>}</a:t>
            </a:r>
            <a:endParaRPr lang="ko-KR" altLang="ko-KR" sz="600" dirty="0" smtClean="0"/>
          </a:p>
          <a:p>
            <a:r>
              <a:rPr lang="ko-KR" altLang="ko-KR" sz="600" dirty="0" smtClean="0"/>
              <a:t>카페</a:t>
            </a:r>
            <a:r>
              <a:rPr lang="en-US" altLang="ko-KR" sz="600" dirty="0" smtClean="0"/>
              <a:t>, </a:t>
            </a:r>
            <a:r>
              <a:rPr lang="ko-KR" altLang="ko-KR" sz="600" dirty="0" err="1" smtClean="0"/>
              <a:t>블로그</a:t>
            </a:r>
            <a:r>
              <a:rPr lang="ko-KR" altLang="ko-KR" sz="600" dirty="0" smtClean="0"/>
              <a:t> 만들어주는 사이트</a:t>
            </a:r>
          </a:p>
          <a:p>
            <a:r>
              <a:rPr lang="ko-KR" altLang="ko-KR" sz="600" dirty="0" smtClean="0"/>
              <a:t>부트스트랩</a:t>
            </a:r>
            <a:endParaRPr lang="en-US" altLang="ko-KR" sz="600" dirty="0" smtClean="0"/>
          </a:p>
          <a:p>
            <a:r>
              <a:rPr lang="ko-KR" altLang="ko-KR" sz="600" dirty="0" err="1" smtClean="0"/>
              <a:t>윅스</a:t>
            </a:r>
            <a:endParaRPr lang="ko-KR" altLang="ko-KR" sz="600" dirty="0" smtClean="0"/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en-US" altLang="ko-KR" sz="600" dirty="0" smtClean="0"/>
              <a:t>{</a:t>
            </a:r>
            <a:r>
              <a:rPr lang="ko-KR" altLang="ko-KR" sz="600" dirty="0" smtClean="0"/>
              <a:t>커뮤니티</a:t>
            </a:r>
            <a:r>
              <a:rPr lang="en-US" altLang="ko-KR" sz="600" dirty="0" smtClean="0"/>
              <a:t>}</a:t>
            </a:r>
            <a:endParaRPr lang="ko-KR" altLang="ko-KR" sz="600" dirty="0" smtClean="0"/>
          </a:p>
          <a:p>
            <a:r>
              <a:rPr lang="ko-KR" altLang="ko-KR" sz="600" dirty="0" smtClean="0"/>
              <a:t>애완동물 커뮤니티</a:t>
            </a:r>
          </a:p>
          <a:p>
            <a:r>
              <a:rPr lang="ko-KR" altLang="ko-KR" sz="600" dirty="0" err="1" smtClean="0"/>
              <a:t>대나무숲</a:t>
            </a:r>
            <a:r>
              <a:rPr lang="en-US" altLang="ko-KR" sz="600" dirty="0" smtClean="0"/>
              <a:t>(</a:t>
            </a:r>
            <a:r>
              <a:rPr lang="ko-KR" altLang="ko-KR" sz="600" dirty="0" smtClean="0"/>
              <a:t>익명</a:t>
            </a:r>
            <a:r>
              <a:rPr lang="en-US" altLang="ko-KR" sz="600" dirty="0" smtClean="0"/>
              <a:t>)</a:t>
            </a:r>
            <a:endParaRPr lang="ko-KR" altLang="ko-KR" sz="600" dirty="0" smtClean="0"/>
          </a:p>
          <a:p>
            <a:r>
              <a:rPr lang="ko-KR" altLang="ko-KR" sz="600" dirty="0" smtClean="0"/>
              <a:t>대학커뮤니티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en-US" altLang="ko-KR" sz="600" dirty="0" smtClean="0"/>
              <a:t>{</a:t>
            </a:r>
            <a:r>
              <a:rPr lang="ko-KR" altLang="ko-KR" sz="600" dirty="0" smtClean="0"/>
              <a:t>금융</a:t>
            </a:r>
            <a:r>
              <a:rPr lang="en-US" altLang="ko-KR" sz="600" dirty="0" smtClean="0"/>
              <a:t>}</a:t>
            </a:r>
            <a:endParaRPr lang="ko-KR" altLang="ko-KR" sz="600" dirty="0" smtClean="0"/>
          </a:p>
          <a:p>
            <a:r>
              <a:rPr lang="ko-KR" altLang="ko-KR" sz="600" dirty="0" smtClean="0"/>
              <a:t>블록체인 관련</a:t>
            </a:r>
          </a:p>
          <a:p>
            <a:r>
              <a:rPr lang="ko-KR" altLang="ko-KR" sz="600" dirty="0" smtClean="0"/>
              <a:t>주식 관련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363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18.5.10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925" y="842971"/>
            <a:ext cx="2678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600" dirty="0" err="1" smtClean="0"/>
              <a:t>웹소켓</a:t>
            </a:r>
            <a:r>
              <a:rPr lang="ko-KR" altLang="ko-KR" sz="600" dirty="0" smtClean="0"/>
              <a:t> </a:t>
            </a:r>
            <a:r>
              <a:rPr lang="ko-KR" altLang="ko-KR" sz="600" dirty="0" err="1" smtClean="0"/>
              <a:t>스프링책</a:t>
            </a:r>
            <a:r>
              <a:rPr lang="ko-KR" altLang="ko-KR" sz="600" dirty="0" smtClean="0"/>
              <a:t> 보기</a:t>
            </a:r>
            <a:r>
              <a:rPr lang="en-US" altLang="ko-KR" sz="600" dirty="0" smtClean="0"/>
              <a:t> / </a:t>
            </a:r>
            <a:r>
              <a:rPr lang="ko-KR" altLang="ko-KR" sz="600" dirty="0" smtClean="0"/>
              <a:t>관련 자료 보기</a:t>
            </a:r>
          </a:p>
          <a:p>
            <a:r>
              <a:rPr lang="en-US" altLang="ko-KR" sz="600" dirty="0" smtClean="0"/>
              <a:t>    -&gt; </a:t>
            </a:r>
            <a:r>
              <a:rPr lang="ko-KR" altLang="ko-KR" sz="600" dirty="0" smtClean="0"/>
              <a:t>회의를 통해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ko-KR" altLang="ko-KR" sz="600" dirty="0" smtClean="0"/>
              <a:t>주제 설정 회의</a:t>
            </a:r>
          </a:p>
          <a:p>
            <a:r>
              <a:rPr lang="ko-KR" altLang="ko-KR" sz="600" dirty="0" err="1" smtClean="0"/>
              <a:t>타임트리</a:t>
            </a:r>
            <a:r>
              <a:rPr lang="en-US" altLang="ko-KR" sz="600" dirty="0" smtClean="0"/>
              <a:t>(</a:t>
            </a:r>
            <a:r>
              <a:rPr lang="ko-KR" altLang="ko-KR" sz="600" dirty="0" smtClean="0"/>
              <a:t>달력 일정 공유</a:t>
            </a:r>
            <a:r>
              <a:rPr lang="en-US" altLang="ko-KR" sz="600" dirty="0" smtClean="0"/>
              <a:t>)</a:t>
            </a:r>
            <a:endParaRPr lang="ko-KR" altLang="ko-KR" sz="600" dirty="0" smtClean="0"/>
          </a:p>
          <a:p>
            <a:r>
              <a:rPr lang="en-US" altLang="ko-KR" sz="600" dirty="0" err="1" smtClean="0"/>
              <a:t>dao</a:t>
            </a:r>
            <a:r>
              <a:rPr lang="en-US" altLang="ko-KR" sz="600" dirty="0" smtClean="0"/>
              <a:t> office </a:t>
            </a:r>
            <a:endParaRPr lang="ko-KR" altLang="ko-KR" sz="600" dirty="0" smtClean="0"/>
          </a:p>
          <a:p>
            <a:r>
              <a:rPr lang="ko-KR" altLang="ko-KR" sz="600" dirty="0" smtClean="0"/>
              <a:t>문제은행</a:t>
            </a:r>
          </a:p>
          <a:p>
            <a:r>
              <a:rPr lang="ko-KR" altLang="ko-KR" sz="600" dirty="0" smtClean="0"/>
              <a:t>카페 제작</a:t>
            </a:r>
          </a:p>
          <a:p>
            <a:r>
              <a:rPr lang="ko-KR" altLang="ko-KR" sz="600" dirty="0" smtClean="0"/>
              <a:t>개발자 도우미</a:t>
            </a:r>
            <a:r>
              <a:rPr lang="en-US" altLang="ko-KR" sz="600" dirty="0" smtClean="0"/>
              <a:t> (</a:t>
            </a:r>
            <a:r>
              <a:rPr lang="ko-KR" altLang="ko-KR" sz="600" dirty="0" err="1" smtClean="0"/>
              <a:t>네비게이터</a:t>
            </a:r>
            <a:r>
              <a:rPr lang="en-US" altLang="ko-KR" sz="600" dirty="0" smtClean="0"/>
              <a:t>)</a:t>
            </a:r>
            <a:endParaRPr lang="ko-KR" altLang="ko-KR" sz="600" dirty="0" smtClean="0"/>
          </a:p>
          <a:p>
            <a:r>
              <a:rPr lang="en-US" altLang="ko-KR" sz="600" dirty="0" smtClean="0"/>
              <a:t>[</a:t>
            </a:r>
            <a:r>
              <a:rPr lang="ko-KR" altLang="ko-KR" sz="600" dirty="0" smtClean="0"/>
              <a:t>기능</a:t>
            </a:r>
            <a:r>
              <a:rPr lang="en-US" altLang="ko-KR" sz="600" dirty="0" smtClean="0"/>
              <a:t>] </a:t>
            </a:r>
            <a:r>
              <a:rPr lang="ko-KR" altLang="ko-KR" sz="600" dirty="0" err="1" smtClean="0"/>
              <a:t>네이버</a:t>
            </a:r>
            <a:r>
              <a:rPr lang="ko-KR" altLang="ko-KR" sz="600" dirty="0" smtClean="0"/>
              <a:t> 카페 채팅</a:t>
            </a:r>
          </a:p>
          <a:p>
            <a:r>
              <a:rPr lang="en-US" altLang="ko-KR" sz="600" dirty="0" smtClean="0"/>
              <a:t>[</a:t>
            </a:r>
            <a:r>
              <a:rPr lang="ko-KR" altLang="ko-KR" sz="600" dirty="0" smtClean="0"/>
              <a:t>기능</a:t>
            </a:r>
            <a:r>
              <a:rPr lang="en-US" altLang="ko-KR" sz="600" dirty="0" smtClean="0"/>
              <a:t>] </a:t>
            </a:r>
            <a:r>
              <a:rPr lang="ko-KR" altLang="ko-KR" sz="600" dirty="0" smtClean="0"/>
              <a:t>웹 </a:t>
            </a:r>
            <a:r>
              <a:rPr lang="ko-KR" altLang="ko-KR" sz="600" dirty="0" err="1" smtClean="0"/>
              <a:t>푸시</a:t>
            </a:r>
            <a:r>
              <a:rPr lang="ko-KR" altLang="ko-KR" sz="600" dirty="0" smtClean="0"/>
              <a:t> 기능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ko-KR" altLang="ko-KR" sz="600" dirty="0" smtClean="0"/>
              <a:t>어떤 주제던지</a:t>
            </a:r>
            <a:r>
              <a:rPr lang="en-US" altLang="ko-KR" sz="600" dirty="0" smtClean="0"/>
              <a:t>, [</a:t>
            </a:r>
            <a:r>
              <a:rPr lang="ko-KR" altLang="ko-KR" sz="600" dirty="0" smtClean="0"/>
              <a:t>게시판</a:t>
            </a:r>
            <a:r>
              <a:rPr lang="en-US" altLang="ko-KR" sz="600" dirty="0" smtClean="0"/>
              <a:t>], [</a:t>
            </a:r>
            <a:r>
              <a:rPr lang="ko-KR" altLang="ko-KR" sz="600" dirty="0" smtClean="0"/>
              <a:t>관리자 페이지</a:t>
            </a:r>
            <a:r>
              <a:rPr lang="en-US" altLang="ko-KR" sz="600" dirty="0" smtClean="0"/>
              <a:t>] </a:t>
            </a:r>
            <a:r>
              <a:rPr lang="ko-KR" altLang="ko-KR" sz="600" dirty="0" smtClean="0"/>
              <a:t>필수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ko-KR" altLang="ko-KR" sz="600" dirty="0" err="1" smtClean="0"/>
              <a:t>협업툴</a:t>
            </a:r>
            <a:endParaRPr lang="ko-KR" altLang="ko-KR" sz="600" dirty="0" smtClean="0"/>
          </a:p>
          <a:p>
            <a:r>
              <a:rPr lang="ko-KR" altLang="ko-KR" sz="600" dirty="0" err="1" smtClean="0"/>
              <a:t>트렐로</a:t>
            </a:r>
            <a:r>
              <a:rPr lang="en-US" altLang="ko-KR" sz="600" dirty="0" smtClean="0"/>
              <a:t>(</a:t>
            </a:r>
            <a:r>
              <a:rPr lang="ko-KR" altLang="ko-KR" sz="600" dirty="0" smtClean="0"/>
              <a:t>공지</a:t>
            </a:r>
            <a:r>
              <a:rPr lang="en-US" altLang="ko-KR" sz="600" dirty="0" smtClean="0"/>
              <a:t>)</a:t>
            </a:r>
            <a:endParaRPr lang="ko-KR" altLang="ko-KR" sz="600" dirty="0" smtClean="0"/>
          </a:p>
          <a:p>
            <a:r>
              <a:rPr lang="ko-KR" altLang="ko-KR" sz="600" dirty="0" err="1" smtClean="0"/>
              <a:t>슬랙</a:t>
            </a:r>
            <a:r>
              <a:rPr lang="en-US" altLang="ko-KR" sz="600" dirty="0" smtClean="0"/>
              <a:t>(</a:t>
            </a:r>
            <a:r>
              <a:rPr lang="ko-KR" altLang="ko-KR" sz="600" dirty="0" smtClean="0"/>
              <a:t>파일공유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대화 빠르게</a:t>
            </a:r>
            <a:r>
              <a:rPr lang="en-US" altLang="ko-KR" sz="600" dirty="0" smtClean="0"/>
              <a:t>)</a:t>
            </a:r>
            <a:endParaRPr lang="ko-KR" altLang="ko-KR" sz="600" dirty="0" smtClean="0"/>
          </a:p>
          <a:p>
            <a:r>
              <a:rPr lang="ko-KR" altLang="ko-KR" sz="600" dirty="0" err="1" smtClean="0"/>
              <a:t>구글</a:t>
            </a:r>
            <a:r>
              <a:rPr lang="ko-KR" altLang="ko-KR" sz="600" dirty="0" smtClean="0"/>
              <a:t> 드라이브</a:t>
            </a:r>
            <a:r>
              <a:rPr lang="en-US" altLang="ko-KR" sz="600" dirty="0" smtClean="0"/>
              <a:t>(</a:t>
            </a:r>
            <a:r>
              <a:rPr lang="ko-KR" altLang="ko-KR" sz="600" dirty="0" smtClean="0"/>
              <a:t>문서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파일 공유</a:t>
            </a:r>
            <a:r>
              <a:rPr lang="en-US" altLang="ko-KR" sz="600" dirty="0" smtClean="0"/>
              <a:t>)</a:t>
            </a:r>
            <a:endParaRPr lang="ko-KR" altLang="ko-KR" sz="600" dirty="0" smtClean="0"/>
          </a:p>
          <a:p>
            <a:r>
              <a:rPr lang="ko-KR" altLang="ko-KR" sz="600" dirty="0" err="1" smtClean="0"/>
              <a:t>구글</a:t>
            </a:r>
            <a:r>
              <a:rPr lang="ko-KR" altLang="ko-KR" sz="600" dirty="0" smtClean="0"/>
              <a:t> 스프레드시트</a:t>
            </a:r>
            <a:r>
              <a:rPr lang="en-US" altLang="ko-KR" sz="600" dirty="0" smtClean="0"/>
              <a:t>(</a:t>
            </a:r>
            <a:r>
              <a:rPr lang="ko-KR" altLang="ko-KR" sz="600" dirty="0" smtClean="0"/>
              <a:t>문서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일정 작성</a:t>
            </a:r>
            <a:r>
              <a:rPr lang="en-US" altLang="ko-KR" sz="600" dirty="0" smtClean="0"/>
              <a:t>)</a:t>
            </a:r>
            <a:endParaRPr lang="ko-KR" altLang="ko-KR" sz="600" dirty="0" smtClean="0"/>
          </a:p>
          <a:p>
            <a:r>
              <a:rPr lang="en-US" altLang="ko-KR" sz="600" dirty="0" err="1" smtClean="0"/>
              <a:t>Git</a:t>
            </a:r>
            <a:r>
              <a:rPr lang="en-US" altLang="ko-KR" sz="600" dirty="0" smtClean="0"/>
              <a:t>(</a:t>
            </a:r>
            <a:r>
              <a:rPr lang="ko-KR" altLang="ko-KR" sz="600" dirty="0" smtClean="0"/>
              <a:t>형상관리</a:t>
            </a:r>
            <a:r>
              <a:rPr lang="en-US" altLang="ko-KR" sz="600" dirty="0" smtClean="0"/>
              <a:t>)</a:t>
            </a:r>
            <a:endParaRPr lang="ko-KR" altLang="ko-KR" sz="400" dirty="0" smtClean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96557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18.5.14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0306" y="842971"/>
            <a:ext cx="2678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주제 후보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err="1" smtClean="0"/>
              <a:t>협업툴</a:t>
            </a:r>
            <a:r>
              <a:rPr lang="ko-KR" altLang="en-US" sz="600" dirty="0" smtClean="0"/>
              <a:t> 통합</a:t>
            </a:r>
          </a:p>
          <a:p>
            <a:r>
              <a:rPr lang="ko-KR" altLang="en-US" sz="600" dirty="0" smtClean="0"/>
              <a:t>스크래치</a:t>
            </a:r>
          </a:p>
          <a:p>
            <a:r>
              <a:rPr lang="ko-KR" altLang="en-US" sz="600" dirty="0" smtClean="0"/>
              <a:t>카페제작</a:t>
            </a:r>
          </a:p>
          <a:p>
            <a:r>
              <a:rPr lang="ko-KR" altLang="en-US" sz="600" dirty="0" smtClean="0"/>
              <a:t>그룹웨어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46938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18.5.15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회의록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1806" y="453002"/>
            <a:ext cx="6122194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84280" y="453003"/>
            <a:ext cx="3060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09914" y="453003"/>
            <a:ext cx="3060000" cy="4690497"/>
          </a:xfrm>
          <a:prstGeom prst="rect">
            <a:avLst/>
          </a:prstGeom>
          <a:solidFill>
            <a:schemeClr val="accent4">
              <a:lumMod val="40000"/>
              <a:lumOff val="6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731" y="842971"/>
            <a:ext cx="26789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주제 재설정 회의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&lt;</a:t>
            </a:r>
            <a:r>
              <a:rPr lang="ko-KR" altLang="en-US" sz="600" dirty="0" smtClean="0"/>
              <a:t>주제 후보</a:t>
            </a:r>
            <a:r>
              <a:rPr lang="en-US" altLang="ko-KR" sz="600" dirty="0" smtClean="0"/>
              <a:t>&gt;</a:t>
            </a:r>
          </a:p>
          <a:p>
            <a:r>
              <a:rPr lang="ko-KR" altLang="en-US" sz="600" dirty="0" smtClean="0"/>
              <a:t>카페 개설</a:t>
            </a:r>
          </a:p>
          <a:p>
            <a:r>
              <a:rPr lang="ko-KR" altLang="en-US" sz="600" dirty="0" smtClean="0"/>
              <a:t>스크래치</a:t>
            </a:r>
          </a:p>
          <a:p>
            <a:r>
              <a:rPr lang="ko-KR" altLang="en-US" sz="600" dirty="0" err="1" smtClean="0"/>
              <a:t>웹코딩</a:t>
            </a:r>
            <a:endParaRPr lang="ko-KR" altLang="en-US" sz="600" dirty="0" smtClean="0"/>
          </a:p>
          <a:p>
            <a:r>
              <a:rPr lang="ko-KR" altLang="en-US" sz="600" dirty="0" smtClean="0"/>
              <a:t>캐치마인드</a:t>
            </a:r>
          </a:p>
          <a:p>
            <a:r>
              <a:rPr lang="ko-KR" altLang="en-US" sz="600" dirty="0" smtClean="0"/>
              <a:t>오븐</a:t>
            </a:r>
          </a:p>
          <a:p>
            <a:r>
              <a:rPr lang="ko-KR" altLang="en-US" sz="600" dirty="0" smtClean="0"/>
              <a:t>스프레드시트</a:t>
            </a:r>
          </a:p>
          <a:p>
            <a:r>
              <a:rPr lang="ko-KR" altLang="en-US" sz="600" dirty="0" smtClean="0"/>
              <a:t>공동코딩</a:t>
            </a:r>
          </a:p>
          <a:p>
            <a:r>
              <a:rPr lang="ko-KR" altLang="en-US" sz="600" dirty="0" err="1" smtClean="0"/>
              <a:t>포트포리오</a:t>
            </a:r>
            <a:r>
              <a:rPr lang="ko-KR" altLang="en-US" sz="600" dirty="0" smtClean="0"/>
              <a:t> 만들기</a:t>
            </a:r>
          </a:p>
          <a:p>
            <a:r>
              <a:rPr lang="ko-KR" altLang="en-US" sz="600" dirty="0" smtClean="0"/>
              <a:t>구직준비 사이트</a:t>
            </a:r>
          </a:p>
          <a:p>
            <a:r>
              <a:rPr lang="ko-KR" altLang="en-US" sz="600" dirty="0" smtClean="0"/>
              <a:t>행사 사이트</a:t>
            </a:r>
          </a:p>
          <a:p>
            <a:r>
              <a:rPr lang="ko-KR" altLang="en-US" sz="600" dirty="0" smtClean="0"/>
              <a:t>학원관리 사이트</a:t>
            </a:r>
          </a:p>
          <a:p>
            <a:r>
              <a:rPr lang="ko-KR" altLang="en-US" sz="600" dirty="0" err="1" smtClean="0"/>
              <a:t>웹클라우드</a:t>
            </a:r>
            <a:endParaRPr lang="ko-KR" altLang="en-US" sz="600" dirty="0" smtClean="0"/>
          </a:p>
          <a:p>
            <a:r>
              <a:rPr lang="ko-KR" altLang="en-US" sz="600" dirty="0" err="1" smtClean="0"/>
              <a:t>언어만들기</a:t>
            </a:r>
            <a:endParaRPr lang="ko-KR" altLang="en-US" sz="600" dirty="0" smtClean="0"/>
          </a:p>
          <a:p>
            <a:r>
              <a:rPr lang="ko-KR" altLang="en-US" sz="600" dirty="0" smtClean="0"/>
              <a:t>취업준비 </a:t>
            </a:r>
            <a:r>
              <a:rPr lang="ko-KR" altLang="en-US" sz="600" dirty="0" err="1" smtClean="0"/>
              <a:t>콘텐츠</a:t>
            </a:r>
            <a:endParaRPr lang="ko-KR" altLang="en-US" sz="600" dirty="0" smtClean="0"/>
          </a:p>
          <a:p>
            <a:r>
              <a:rPr lang="ko-KR" altLang="en-US" sz="600" dirty="0" smtClean="0"/>
              <a:t>경매사이트</a:t>
            </a:r>
          </a:p>
          <a:p>
            <a:r>
              <a:rPr lang="ko-KR" altLang="en-US" sz="600" dirty="0" smtClean="0"/>
              <a:t>경쟁사이트</a:t>
            </a:r>
          </a:p>
          <a:p>
            <a:r>
              <a:rPr lang="ko-KR" altLang="en-US" sz="600" dirty="0" smtClean="0"/>
              <a:t>퀴즈사이트</a:t>
            </a:r>
          </a:p>
          <a:p>
            <a:r>
              <a:rPr lang="ko-KR" altLang="en-US" sz="600" dirty="0" smtClean="0"/>
              <a:t>통계사이트</a:t>
            </a:r>
          </a:p>
          <a:p>
            <a:r>
              <a:rPr lang="ko-KR" altLang="en-US" sz="600" dirty="0" smtClean="0"/>
              <a:t>알고리즘 사이트</a:t>
            </a:r>
          </a:p>
          <a:p>
            <a:r>
              <a:rPr lang="ko-KR" altLang="en-US" sz="600" dirty="0" smtClean="0"/>
              <a:t>유실물 센터 관리</a:t>
            </a:r>
          </a:p>
          <a:p>
            <a:r>
              <a:rPr lang="ko-KR" altLang="en-US" sz="600" dirty="0" smtClean="0"/>
              <a:t>농장 관리 </a:t>
            </a:r>
            <a:r>
              <a:rPr lang="en-US" altLang="ko-KR" sz="600" dirty="0" smtClean="0"/>
              <a:t>(</a:t>
            </a:r>
            <a:r>
              <a:rPr lang="ko-KR" altLang="en-US" sz="600" dirty="0" err="1" smtClean="0"/>
              <a:t>스마트팜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err="1" smtClean="0"/>
              <a:t>인형뽑기</a:t>
            </a:r>
            <a:endParaRPr lang="ko-KR" altLang="en-US" sz="600" dirty="0" smtClean="0"/>
          </a:p>
          <a:p>
            <a:r>
              <a:rPr lang="ko-KR" altLang="en-US" sz="600" dirty="0" smtClean="0"/>
              <a:t>중고품 경매사이트</a:t>
            </a:r>
            <a:endParaRPr lang="ko-KR" altLang="ko-KR" sz="600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363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18.5.16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925" y="842971"/>
            <a:ext cx="267890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ko-KR" sz="600" dirty="0" smtClean="0"/>
              <a:t>주제 후보</a:t>
            </a:r>
            <a:r>
              <a:rPr lang="en-US" altLang="ko-KR" sz="600" dirty="0" smtClean="0"/>
              <a:t>]</a:t>
            </a:r>
            <a:endParaRPr lang="ko-KR" altLang="ko-KR" sz="600" dirty="0" smtClean="0"/>
          </a:p>
          <a:p>
            <a:r>
              <a:rPr lang="ko-KR" altLang="ko-KR" sz="600" dirty="0" err="1" smtClean="0"/>
              <a:t>취준생</a:t>
            </a:r>
            <a:r>
              <a:rPr lang="ko-KR" altLang="ko-KR" sz="600" dirty="0" smtClean="0"/>
              <a:t> 커뮤니티</a:t>
            </a:r>
          </a:p>
          <a:p>
            <a:r>
              <a:rPr lang="en-US" altLang="ko-KR" sz="600" dirty="0" smtClean="0"/>
              <a:t>-&gt; </a:t>
            </a:r>
            <a:r>
              <a:rPr lang="ko-KR" altLang="ko-KR" sz="600" dirty="0" err="1" smtClean="0"/>
              <a:t>독취사</a:t>
            </a:r>
            <a:r>
              <a:rPr lang="en-US" altLang="ko-KR" sz="600" dirty="0" smtClean="0"/>
              <a:t>, </a:t>
            </a:r>
            <a:r>
              <a:rPr lang="ko-KR" altLang="ko-KR" sz="600" dirty="0" err="1" smtClean="0"/>
              <a:t>취뽀</a:t>
            </a:r>
            <a:endParaRPr lang="ko-KR" altLang="ko-KR" sz="600" dirty="0" smtClean="0"/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ko-KR" altLang="ko-KR" sz="600" dirty="0" smtClean="0"/>
              <a:t>포트폴리오 작성 사이트</a:t>
            </a:r>
          </a:p>
          <a:p>
            <a:r>
              <a:rPr lang="en-US" altLang="ko-KR" sz="600" dirty="0" smtClean="0"/>
              <a:t>-&gt; </a:t>
            </a:r>
            <a:r>
              <a:rPr lang="ko-KR" altLang="ko-KR" sz="600" dirty="0" err="1" smtClean="0"/>
              <a:t>취준생</a:t>
            </a:r>
            <a:r>
              <a:rPr lang="ko-KR" altLang="ko-KR" sz="600" dirty="0" smtClean="0"/>
              <a:t> 커뮤니티에 합류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ko-KR" altLang="ko-KR" sz="600" dirty="0" smtClean="0"/>
              <a:t>게임 전적 사이트</a:t>
            </a:r>
          </a:p>
          <a:p>
            <a:r>
              <a:rPr lang="en-US" altLang="ko-KR" sz="600" dirty="0" smtClean="0"/>
              <a:t>-&gt; API</a:t>
            </a:r>
            <a:r>
              <a:rPr lang="ko-KR" altLang="ko-KR" sz="600" dirty="0" smtClean="0"/>
              <a:t>키를 하루에 한 번씩 교체해줘야 하는 문제</a:t>
            </a:r>
          </a:p>
          <a:p>
            <a:r>
              <a:rPr lang="en-US" altLang="ko-KR" sz="600" dirty="0" smtClean="0"/>
              <a:t>-&gt; </a:t>
            </a:r>
            <a:r>
              <a:rPr lang="ko-KR" altLang="ko-KR" sz="600" dirty="0" smtClean="0"/>
              <a:t>현실적인 개발 문제</a:t>
            </a:r>
          </a:p>
          <a:p>
            <a:r>
              <a:rPr lang="en-US" altLang="ko-KR" sz="600" dirty="0" smtClean="0"/>
              <a:t>-&gt; </a:t>
            </a:r>
            <a:r>
              <a:rPr lang="ko-KR" altLang="ko-KR" sz="600" dirty="0" smtClean="0"/>
              <a:t>잘 만들어 놓은 사이트가 많아 내가 사용할 수 있을 것 같지 않다</a:t>
            </a:r>
            <a:r>
              <a:rPr lang="en-US" altLang="ko-KR" sz="600" dirty="0" smtClean="0"/>
              <a:t>.</a:t>
            </a:r>
            <a:endParaRPr lang="ko-KR" altLang="ko-KR" sz="600" dirty="0" smtClean="0"/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ko-KR" altLang="ko-KR" sz="600" dirty="0" smtClean="0"/>
              <a:t>설문조사 사이트</a:t>
            </a:r>
          </a:p>
          <a:p>
            <a:r>
              <a:rPr lang="en-US" altLang="ko-KR" sz="600" dirty="0" smtClean="0"/>
              <a:t>-&gt; </a:t>
            </a:r>
            <a:r>
              <a:rPr lang="ko-KR" altLang="ko-KR" sz="600" dirty="0" smtClean="0"/>
              <a:t>결제모듈</a:t>
            </a:r>
            <a:r>
              <a:rPr lang="en-US" altLang="ko-KR" sz="600" dirty="0" smtClean="0"/>
              <a:t>, </a:t>
            </a:r>
            <a:r>
              <a:rPr lang="ko-KR" altLang="ko-KR" sz="600" dirty="0" err="1" smtClean="0"/>
              <a:t>구글</a:t>
            </a:r>
            <a:r>
              <a:rPr lang="en-US" altLang="ko-KR" sz="600" dirty="0" smtClean="0"/>
              <a:t> UI </a:t>
            </a:r>
            <a:r>
              <a:rPr lang="ko-KR" altLang="ko-KR" sz="600" dirty="0" smtClean="0"/>
              <a:t>사용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통계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그룹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설문지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게시판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ko-KR" altLang="ko-KR" sz="600" dirty="0" smtClean="0"/>
              <a:t>공동코딩 사이트</a:t>
            </a:r>
          </a:p>
          <a:p>
            <a:r>
              <a:rPr lang="en-US" altLang="ko-KR" sz="600" dirty="0" smtClean="0"/>
              <a:t>-&gt; </a:t>
            </a:r>
            <a:r>
              <a:rPr lang="ko-KR" altLang="ko-KR" sz="600" dirty="0" smtClean="0"/>
              <a:t>서버에서 처리</a:t>
            </a:r>
            <a:r>
              <a:rPr lang="en-US" altLang="ko-KR" sz="600" dirty="0" smtClean="0"/>
              <a:t>, </a:t>
            </a:r>
            <a:r>
              <a:rPr lang="ko-KR" altLang="ko-KR" sz="600" dirty="0" err="1" smtClean="0"/>
              <a:t>구현가능할</a:t>
            </a:r>
            <a:r>
              <a:rPr lang="ko-KR" altLang="ko-KR" sz="600" dirty="0" smtClean="0"/>
              <a:t> 것 같다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ko-KR" altLang="ko-KR" sz="600" dirty="0" smtClean="0"/>
              <a:t>유실물 센터</a:t>
            </a:r>
          </a:p>
          <a:p>
            <a:r>
              <a:rPr lang="en-US" altLang="ko-KR" sz="600" dirty="0" smtClean="0"/>
              <a:t>-&gt; </a:t>
            </a:r>
            <a:r>
              <a:rPr lang="ko-KR" altLang="ko-KR" sz="600" dirty="0" smtClean="0"/>
              <a:t>지하철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경찰청</a:t>
            </a:r>
            <a:r>
              <a:rPr lang="en-US" altLang="ko-KR" sz="600" dirty="0" smtClean="0"/>
              <a:t>, </a:t>
            </a:r>
            <a:r>
              <a:rPr lang="ko-KR" altLang="ko-KR" sz="600" dirty="0" err="1" smtClean="0"/>
              <a:t>유기견</a:t>
            </a:r>
            <a:r>
              <a:rPr lang="en-US" altLang="ko-KR" sz="600" dirty="0" smtClean="0"/>
              <a:t> / </a:t>
            </a:r>
            <a:r>
              <a:rPr lang="ko-KR" altLang="ko-KR" sz="600" dirty="0" smtClean="0"/>
              <a:t>지역별로 만들어야 한다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en-US" altLang="ko-KR" sz="600" dirty="0" smtClean="0"/>
              <a:t>(</a:t>
            </a:r>
            <a:r>
              <a:rPr lang="ko-KR" altLang="ko-KR" sz="600" dirty="0" err="1" smtClean="0"/>
              <a:t>취준생</a:t>
            </a:r>
            <a:r>
              <a:rPr lang="ko-KR" altLang="ko-KR" sz="600" dirty="0" smtClean="0"/>
              <a:t> 커뮤니티</a:t>
            </a:r>
            <a:r>
              <a:rPr lang="en-US" altLang="ko-KR" sz="600" dirty="0" smtClean="0"/>
              <a:t>)</a:t>
            </a:r>
            <a:endParaRPr lang="ko-KR" altLang="ko-KR" sz="600" dirty="0" smtClean="0"/>
          </a:p>
          <a:p>
            <a:r>
              <a:rPr lang="en-US" altLang="ko-KR" sz="600" dirty="0" smtClean="0"/>
              <a:t>&lt;</a:t>
            </a:r>
            <a:r>
              <a:rPr lang="ko-KR" altLang="ko-KR" sz="600" dirty="0" smtClean="0"/>
              <a:t>장점</a:t>
            </a:r>
            <a:r>
              <a:rPr lang="en-US" altLang="ko-KR" sz="600" dirty="0" smtClean="0"/>
              <a:t>&gt;</a:t>
            </a:r>
            <a:endParaRPr lang="ko-KR" altLang="ko-KR" sz="600" dirty="0" smtClean="0"/>
          </a:p>
          <a:p>
            <a:r>
              <a:rPr lang="en-US" altLang="ko-KR" sz="600" dirty="0" smtClean="0"/>
              <a:t>-&gt; </a:t>
            </a:r>
            <a:r>
              <a:rPr lang="ko-KR" altLang="ko-KR" sz="600" dirty="0" err="1" smtClean="0"/>
              <a:t>독취사</a:t>
            </a:r>
            <a:r>
              <a:rPr lang="ko-KR" altLang="ko-KR" sz="600" dirty="0" smtClean="0"/>
              <a:t> 카페</a:t>
            </a:r>
            <a:r>
              <a:rPr lang="en-US" altLang="ko-KR" sz="600" dirty="0" smtClean="0"/>
              <a:t>, </a:t>
            </a:r>
            <a:r>
              <a:rPr lang="ko-KR" altLang="ko-KR" sz="600" dirty="0" err="1" smtClean="0"/>
              <a:t>취업뽀개기</a:t>
            </a:r>
            <a:r>
              <a:rPr lang="ko-KR" altLang="ko-KR" sz="600" dirty="0" smtClean="0"/>
              <a:t> 커뮤니티</a:t>
            </a:r>
            <a:r>
              <a:rPr lang="en-US" altLang="ko-KR" sz="600" dirty="0" smtClean="0"/>
              <a:t> -&gt; </a:t>
            </a:r>
            <a:r>
              <a:rPr lang="ko-KR" altLang="ko-KR" sz="600" dirty="0" smtClean="0"/>
              <a:t>참고</a:t>
            </a:r>
          </a:p>
          <a:p>
            <a:r>
              <a:rPr lang="en-US" altLang="ko-KR" sz="600" dirty="0" smtClean="0"/>
              <a:t>-&gt; </a:t>
            </a:r>
            <a:r>
              <a:rPr lang="ko-KR" altLang="ko-KR" sz="600" dirty="0" smtClean="0"/>
              <a:t>주제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목적</a:t>
            </a:r>
            <a:r>
              <a:rPr lang="en-US" altLang="ko-KR" sz="600" dirty="0" smtClean="0"/>
              <a:t>, </a:t>
            </a:r>
            <a:r>
              <a:rPr lang="ko-KR" altLang="ko-KR" sz="600" dirty="0" err="1" smtClean="0"/>
              <a:t>타겟</a:t>
            </a:r>
            <a:r>
              <a:rPr lang="ko-KR" altLang="ko-KR" sz="600" dirty="0" smtClean="0"/>
              <a:t> 명확</a:t>
            </a:r>
          </a:p>
          <a:p>
            <a:r>
              <a:rPr lang="en-US" altLang="ko-KR" sz="600" dirty="0" smtClean="0"/>
              <a:t>-&gt; </a:t>
            </a:r>
            <a:r>
              <a:rPr lang="ko-KR" altLang="ko-KR" sz="600" dirty="0" smtClean="0"/>
              <a:t>우리가 수업시간에 배운 내용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게시판 활용 가능</a:t>
            </a:r>
          </a:p>
          <a:p>
            <a:r>
              <a:rPr lang="en-US" altLang="ko-KR" sz="600" dirty="0" smtClean="0"/>
              <a:t>-&gt; report tool, x-platform, spring</a:t>
            </a:r>
            <a:endParaRPr lang="ko-KR" altLang="ko-KR" sz="600" dirty="0" smtClean="0"/>
          </a:p>
          <a:p>
            <a:r>
              <a:rPr lang="en-US" altLang="ko-KR" sz="600" dirty="0" smtClean="0"/>
              <a:t>-&gt; </a:t>
            </a:r>
            <a:r>
              <a:rPr lang="ko-KR" altLang="ko-KR" sz="600" dirty="0" smtClean="0"/>
              <a:t>난이도</a:t>
            </a:r>
            <a:r>
              <a:rPr lang="en-US" altLang="ko-KR" sz="600" dirty="0" smtClean="0"/>
              <a:t>, </a:t>
            </a:r>
            <a:r>
              <a:rPr lang="ko-KR" altLang="ko-KR" sz="600" dirty="0" smtClean="0"/>
              <a:t>기간 적절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en-US" altLang="ko-KR" sz="600" dirty="0" smtClean="0"/>
              <a:t>&lt;</a:t>
            </a:r>
            <a:r>
              <a:rPr lang="ko-KR" altLang="ko-KR" sz="600" dirty="0" smtClean="0"/>
              <a:t>단점</a:t>
            </a:r>
            <a:r>
              <a:rPr lang="en-US" altLang="ko-KR" sz="600" dirty="0" smtClean="0"/>
              <a:t>&gt;</a:t>
            </a:r>
            <a:endParaRPr lang="ko-KR" altLang="ko-KR" sz="600" dirty="0" smtClean="0"/>
          </a:p>
          <a:p>
            <a:r>
              <a:rPr lang="ko-KR" altLang="ko-KR" sz="600" dirty="0" err="1" smtClean="0"/>
              <a:t>컨텐츠</a:t>
            </a:r>
            <a:r>
              <a:rPr lang="ko-KR" altLang="ko-KR" sz="600" dirty="0" smtClean="0"/>
              <a:t> 부족</a:t>
            </a:r>
          </a:p>
          <a:p>
            <a:r>
              <a:rPr lang="ko-KR" altLang="ko-KR" sz="600" dirty="0" err="1" smtClean="0"/>
              <a:t>유료툴</a:t>
            </a:r>
            <a:r>
              <a:rPr lang="ko-KR" altLang="ko-KR" sz="600" dirty="0" smtClean="0"/>
              <a:t> </a:t>
            </a:r>
            <a:r>
              <a:rPr lang="ko-KR" altLang="ko-KR" sz="600" dirty="0" err="1" smtClean="0"/>
              <a:t>라이센스</a:t>
            </a:r>
            <a:r>
              <a:rPr lang="ko-KR" altLang="ko-KR" sz="600" dirty="0" smtClean="0"/>
              <a:t> 확인</a:t>
            </a:r>
          </a:p>
          <a:p>
            <a:r>
              <a:rPr lang="en-US" altLang="ko-KR" sz="600" dirty="0" smtClean="0"/>
              <a:t>------------------------------------------------------------------------------</a:t>
            </a:r>
            <a:endParaRPr lang="ko-KR" altLang="ko-KR" sz="600" dirty="0" smtClean="0"/>
          </a:p>
          <a:p>
            <a:r>
              <a:rPr lang="en-US" altLang="ko-KR" sz="600" dirty="0" smtClean="0"/>
              <a:t>[</a:t>
            </a:r>
            <a:r>
              <a:rPr lang="ko-KR" altLang="ko-KR" sz="600" dirty="0" smtClean="0"/>
              <a:t>주제 확정</a:t>
            </a:r>
            <a:r>
              <a:rPr lang="en-US" altLang="ko-KR" sz="600" dirty="0" smtClean="0"/>
              <a:t>]</a:t>
            </a:r>
            <a:endParaRPr lang="ko-KR" altLang="ko-KR" sz="600" dirty="0" smtClean="0"/>
          </a:p>
          <a:p>
            <a:r>
              <a:rPr lang="en-US" altLang="ko-KR" sz="600" dirty="0" smtClean="0"/>
              <a:t>(</a:t>
            </a:r>
            <a:r>
              <a:rPr lang="ko-KR" altLang="ko-KR" sz="600" dirty="0" smtClean="0"/>
              <a:t>예비개발자를 위한</a:t>
            </a:r>
            <a:r>
              <a:rPr lang="en-US" altLang="ko-KR" sz="600" dirty="0" smtClean="0"/>
              <a:t>) </a:t>
            </a:r>
            <a:r>
              <a:rPr lang="ko-KR" altLang="ko-KR" sz="600" dirty="0" smtClean="0"/>
              <a:t>프로젝트 관리 사이트</a:t>
            </a:r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en-US" altLang="ko-KR" sz="600" dirty="0" smtClean="0"/>
              <a:t>[</a:t>
            </a:r>
            <a:r>
              <a:rPr lang="ko-KR" altLang="ko-KR" sz="600" dirty="0" err="1" smtClean="0"/>
              <a:t>팀명</a:t>
            </a:r>
            <a:r>
              <a:rPr lang="en-US" altLang="ko-KR" sz="600" dirty="0" smtClean="0"/>
              <a:t>]</a:t>
            </a:r>
            <a:endParaRPr lang="ko-KR" altLang="ko-KR" sz="600" dirty="0" smtClean="0"/>
          </a:p>
          <a:p>
            <a:r>
              <a:rPr lang="ko-KR" altLang="ko-KR" sz="600" dirty="0" err="1" smtClean="0"/>
              <a:t>숨쉬말코</a:t>
            </a:r>
            <a:r>
              <a:rPr lang="en-US" altLang="ko-KR" sz="600" dirty="0" smtClean="0"/>
              <a:t>(</a:t>
            </a:r>
            <a:r>
              <a:rPr lang="ko-KR" altLang="ko-KR" sz="600" dirty="0" smtClean="0"/>
              <a:t>숨도 쉬지 말고 코딩</a:t>
            </a:r>
            <a:r>
              <a:rPr lang="en-US" altLang="ko-KR" sz="600" dirty="0" smtClean="0"/>
              <a:t>)</a:t>
            </a:r>
            <a:endParaRPr lang="ko-KR" altLang="ko-KR" sz="600" dirty="0" smtClean="0"/>
          </a:p>
          <a:p>
            <a:r>
              <a:rPr lang="en-US" altLang="ko-KR" sz="600" dirty="0" smtClean="0"/>
              <a:t> </a:t>
            </a:r>
            <a:endParaRPr lang="ko-KR" altLang="ko-KR" sz="600" dirty="0" smtClean="0"/>
          </a:p>
          <a:p>
            <a:r>
              <a:rPr lang="en-US" altLang="ko-KR" sz="600" dirty="0" smtClean="0"/>
              <a:t>[</a:t>
            </a:r>
            <a:r>
              <a:rPr lang="ko-KR" altLang="ko-KR" sz="600" dirty="0" err="1" smtClean="0"/>
              <a:t>프로젝트명</a:t>
            </a:r>
            <a:r>
              <a:rPr lang="en-US" altLang="ko-KR" sz="600" dirty="0" smtClean="0"/>
              <a:t>]</a:t>
            </a:r>
            <a:endParaRPr lang="ko-KR" altLang="ko-KR" sz="600" dirty="0" smtClean="0"/>
          </a:p>
          <a:p>
            <a:r>
              <a:rPr lang="ko-KR" altLang="ko-KR" sz="600" dirty="0" err="1" smtClean="0"/>
              <a:t>코린이</a:t>
            </a:r>
            <a:endParaRPr lang="ko-KR" altLang="ko-KR" sz="200" dirty="0" smtClean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96557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18.5.17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0306" y="842971"/>
            <a:ext cx="2678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벤치마킹 결과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err="1" smtClean="0"/>
              <a:t>트렐로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[</a:t>
            </a:r>
            <a:r>
              <a:rPr lang="ko-KR" altLang="en-US" sz="600" dirty="0" smtClean="0"/>
              <a:t>벤치마킹</a:t>
            </a:r>
            <a:r>
              <a:rPr lang="en-US" altLang="ko-KR" sz="600" dirty="0" smtClean="0"/>
              <a:t>]</a:t>
            </a:r>
            <a:r>
              <a:rPr lang="ko-KR" altLang="en-US" sz="600" dirty="0" smtClean="0"/>
              <a:t>리스트 참고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핵심 가치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직관적이다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가볍다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빠르다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쉽다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핵심기능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투표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공개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비공개 여부</a:t>
            </a:r>
          </a:p>
          <a:p>
            <a:r>
              <a:rPr lang="ko-KR" altLang="en-US" sz="600" dirty="0" smtClean="0"/>
              <a:t>다수결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몰표 시 통과 여부</a:t>
            </a:r>
          </a:p>
          <a:p>
            <a:r>
              <a:rPr lang="ko-KR" altLang="en-US" sz="600" dirty="0" smtClean="0"/>
              <a:t>시간제한 기능 여부</a:t>
            </a:r>
          </a:p>
          <a:p>
            <a:r>
              <a:rPr lang="en-US" altLang="ko-KR" sz="600" dirty="0" smtClean="0"/>
              <a:t>+ </a:t>
            </a:r>
            <a:r>
              <a:rPr lang="ko-KR" altLang="en-US" sz="600" dirty="0" smtClean="0"/>
              <a:t>사다리타기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추가기능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err="1" smtClean="0"/>
              <a:t>카톡처럼</a:t>
            </a:r>
            <a:r>
              <a:rPr lang="ko-KR" altLang="en-US" sz="600" dirty="0" smtClean="0"/>
              <a:t> 소형화 기능</a:t>
            </a:r>
          </a:p>
          <a:p>
            <a:r>
              <a:rPr lang="ko-KR" altLang="en-US" sz="600" dirty="0" smtClean="0"/>
              <a:t>확장프로그램 사용 여부와 사용 시 어떤 것을 사용 할지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46938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18.5.18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회의록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1806" y="453002"/>
            <a:ext cx="6122194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84280" y="453003"/>
            <a:ext cx="3060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09914" y="453003"/>
            <a:ext cx="3060000" cy="4690497"/>
          </a:xfrm>
          <a:prstGeom prst="rect">
            <a:avLst/>
          </a:prstGeom>
          <a:solidFill>
            <a:schemeClr val="accent4">
              <a:lumMod val="40000"/>
              <a:lumOff val="6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731" y="842971"/>
            <a:ext cx="26789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&lt;</a:t>
            </a:r>
            <a:r>
              <a:rPr lang="ko-KR" altLang="en-US" sz="600" dirty="0" smtClean="0"/>
              <a:t>회의결과</a:t>
            </a:r>
            <a:r>
              <a:rPr lang="en-US" altLang="ko-KR" sz="600" dirty="0" smtClean="0"/>
              <a:t>&gt;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로그인 화면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err="1" smtClean="0"/>
              <a:t>트렐로</a:t>
            </a:r>
            <a:r>
              <a:rPr lang="ko-KR" altLang="en-US" sz="600" dirty="0" smtClean="0"/>
              <a:t> 사이트와 같이</a:t>
            </a:r>
          </a:p>
          <a:p>
            <a:r>
              <a:rPr lang="ko-KR" altLang="en-US" sz="600" dirty="0" smtClean="0"/>
              <a:t>로그인화면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사용법화면을 표시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화면구성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필수 항목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진행률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차트</a:t>
            </a:r>
          </a:p>
          <a:p>
            <a:r>
              <a:rPr lang="ko-KR" altLang="en-US" sz="600" dirty="0" smtClean="0"/>
              <a:t>알림</a:t>
            </a:r>
          </a:p>
          <a:p>
            <a:r>
              <a:rPr lang="ko-KR" altLang="en-US" sz="600" dirty="0" smtClean="0"/>
              <a:t>채팅</a:t>
            </a:r>
          </a:p>
          <a:p>
            <a:r>
              <a:rPr lang="ko-KR" altLang="en-US" sz="600" dirty="0" err="1" smtClean="0"/>
              <a:t>파일함</a:t>
            </a:r>
            <a:endParaRPr lang="ko-KR" altLang="en-US" sz="600" dirty="0" smtClean="0"/>
          </a:p>
          <a:p>
            <a:r>
              <a:rPr lang="ko-KR" altLang="en-US" sz="600" dirty="0" smtClean="0"/>
              <a:t>달력</a:t>
            </a:r>
          </a:p>
          <a:p>
            <a:r>
              <a:rPr lang="ko-KR" altLang="en-US" sz="600" dirty="0" err="1" smtClean="0"/>
              <a:t>칸반보드</a:t>
            </a:r>
            <a:endParaRPr lang="ko-KR" altLang="en-US" sz="600" dirty="0" smtClean="0"/>
          </a:p>
          <a:p>
            <a:r>
              <a:rPr lang="ko-KR" altLang="en-US" sz="600" dirty="0" smtClean="0"/>
              <a:t>검색</a:t>
            </a:r>
          </a:p>
          <a:p>
            <a:r>
              <a:rPr lang="ko-KR" altLang="en-US" sz="600" dirty="0" err="1" smtClean="0"/>
              <a:t>마이페이지</a:t>
            </a:r>
            <a:endParaRPr lang="ko-KR" altLang="en-US" sz="600" dirty="0" smtClean="0"/>
          </a:p>
          <a:p>
            <a:r>
              <a:rPr lang="ko-KR" altLang="en-US" sz="600" dirty="0" smtClean="0"/>
              <a:t>관리자페이지</a:t>
            </a:r>
          </a:p>
          <a:p>
            <a:r>
              <a:rPr lang="ko-KR" altLang="en-US" sz="600" dirty="0" smtClean="0"/>
              <a:t>체크리스트</a:t>
            </a:r>
          </a:p>
          <a:p>
            <a:r>
              <a:rPr lang="ko-KR" altLang="en-US" sz="600" dirty="0" smtClean="0"/>
              <a:t>트러블슈팅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생각해 볼 구성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투표</a:t>
            </a:r>
          </a:p>
          <a:p>
            <a:r>
              <a:rPr lang="ko-KR" altLang="en-US" sz="600" dirty="0" err="1" smtClean="0"/>
              <a:t>히스토리</a:t>
            </a:r>
            <a:endParaRPr lang="ko-KR" altLang="en-US" sz="600" dirty="0" smtClean="0"/>
          </a:p>
          <a:p>
            <a:r>
              <a:rPr lang="en-US" altLang="ko-KR" sz="600" dirty="0" err="1" smtClean="0"/>
              <a:t>github</a:t>
            </a:r>
            <a:r>
              <a:rPr lang="ko-KR" altLang="en-US" sz="600" dirty="0" smtClean="0"/>
              <a:t>연동</a:t>
            </a:r>
          </a:p>
          <a:p>
            <a:r>
              <a:rPr lang="ko-KR" altLang="en-US" sz="600" dirty="0" smtClean="0"/>
              <a:t>개인 메모</a:t>
            </a:r>
          </a:p>
          <a:p>
            <a:r>
              <a:rPr lang="ko-KR" altLang="en-US" sz="600" dirty="0" err="1" smtClean="0"/>
              <a:t>즐겨찾기</a:t>
            </a:r>
            <a:endParaRPr lang="ko-KR" altLang="en-US" sz="600" dirty="0" smtClean="0"/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많이 참고하는 문서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스토리보드</a:t>
            </a:r>
          </a:p>
          <a:p>
            <a:r>
              <a:rPr lang="en-US" altLang="ko-KR" sz="600" dirty="0" smtClean="0"/>
              <a:t>ERD</a:t>
            </a:r>
          </a:p>
          <a:p>
            <a:r>
              <a:rPr lang="ko-KR" altLang="en-US" sz="600" dirty="0" smtClean="0"/>
              <a:t>클래스다이어그램</a:t>
            </a:r>
          </a:p>
          <a:p>
            <a:r>
              <a:rPr lang="ko-KR" altLang="en-US" sz="600" dirty="0" smtClean="0"/>
              <a:t>시나리오</a:t>
            </a:r>
          </a:p>
          <a:p>
            <a:r>
              <a:rPr lang="ko-KR" altLang="en-US" sz="600" dirty="0" smtClean="0"/>
              <a:t>체크리스트</a:t>
            </a:r>
          </a:p>
          <a:p>
            <a:r>
              <a:rPr lang="ko-KR" altLang="en-US" sz="600" dirty="0" smtClean="0"/>
              <a:t>트러블슈팅</a:t>
            </a:r>
            <a:endParaRPr lang="ko-KR" altLang="ko-KR" sz="600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363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18.5.21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925" y="842971"/>
            <a:ext cx="267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err="1" smtClean="0"/>
              <a:t>브레인스토밍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err="1" smtClean="0"/>
              <a:t>마일스톤</a:t>
            </a:r>
            <a:r>
              <a:rPr lang="ko-KR" altLang="en-US" sz="600" dirty="0" smtClean="0"/>
              <a:t> 정의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작성해야 할 문서 목록</a:t>
            </a:r>
            <a:r>
              <a:rPr lang="en-US" altLang="ko-KR" sz="600" dirty="0" smtClean="0"/>
              <a:t>)]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스토리보드 </a:t>
            </a:r>
            <a:r>
              <a:rPr lang="ko-KR" altLang="en-US" sz="600" dirty="0" err="1" smtClean="0"/>
              <a:t>작성중</a:t>
            </a:r>
            <a:r>
              <a:rPr lang="en-US" altLang="ko-KR" sz="600" dirty="0" smtClean="0"/>
              <a:t>]</a:t>
            </a:r>
            <a:endParaRPr lang="ko-KR" altLang="ko-KR" sz="400" dirty="0" smtClean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96557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18.5.23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0306" y="842971"/>
            <a:ext cx="2678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회원가입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아이디</a:t>
            </a:r>
            <a:r>
              <a:rPr lang="en-US" altLang="ko-KR" sz="600" dirty="0" smtClean="0"/>
              <a:t>: </a:t>
            </a:r>
            <a:r>
              <a:rPr lang="ko-KR" altLang="en-US" sz="600" dirty="0" err="1" smtClean="0"/>
              <a:t>이메일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해당 </a:t>
            </a:r>
            <a:r>
              <a:rPr lang="ko-KR" altLang="en-US" sz="600" dirty="0" err="1" smtClean="0"/>
              <a:t>이메일로</a:t>
            </a:r>
            <a:r>
              <a:rPr lang="ko-KR" altLang="en-US" sz="600" dirty="0" smtClean="0"/>
              <a:t> 인증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비밀번호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비밀번호 확인</a:t>
            </a:r>
          </a:p>
          <a:p>
            <a:r>
              <a:rPr lang="ko-KR" altLang="en-US" sz="600" dirty="0" smtClean="0"/>
              <a:t>닉네임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중복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로그인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err="1" smtClean="0"/>
              <a:t>구글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네이버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페이스북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카카오 로그인 기능</a:t>
            </a:r>
          </a:p>
          <a:p>
            <a:r>
              <a:rPr lang="ko-KR" altLang="en-US" sz="600" dirty="0" smtClean="0"/>
              <a:t>비밀번호 찾기 기능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회원수정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비밀번호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확인 수정</a:t>
            </a:r>
          </a:p>
          <a:p>
            <a:r>
              <a:rPr lang="ko-KR" altLang="en-US" sz="600" dirty="0" smtClean="0"/>
              <a:t>닉네임 수정</a:t>
            </a:r>
          </a:p>
          <a:p>
            <a:r>
              <a:rPr lang="ko-KR" altLang="en-US" sz="600" dirty="0" smtClean="0"/>
              <a:t>프로필사진 수정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알림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팝업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채팅</a:t>
            </a:r>
          </a:p>
          <a:p>
            <a:r>
              <a:rPr lang="ko-KR" altLang="en-US" sz="600" dirty="0" smtClean="0"/>
              <a:t>종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초대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게시판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트러블슈팅 </a:t>
            </a:r>
            <a:r>
              <a:rPr lang="en-US" altLang="ko-KR" sz="600" dirty="0" smtClean="0"/>
              <a:t>(1)</a:t>
            </a:r>
            <a:r>
              <a:rPr lang="ko-KR" altLang="en-US" sz="600" dirty="0" smtClean="0"/>
              <a:t>작성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수정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삭제 </a:t>
            </a:r>
            <a:r>
              <a:rPr lang="en-US" altLang="ko-KR" sz="600" dirty="0" smtClean="0"/>
              <a:t>+ </a:t>
            </a:r>
            <a:r>
              <a:rPr lang="ko-KR" altLang="en-US" sz="600" dirty="0" smtClean="0"/>
              <a:t>좋아요 기능</a:t>
            </a:r>
          </a:p>
          <a:p>
            <a:r>
              <a:rPr lang="ko-KR" altLang="en-US" sz="600" dirty="0" err="1" smtClean="0"/>
              <a:t>파일함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(1)</a:t>
            </a:r>
            <a:r>
              <a:rPr lang="ko-KR" altLang="en-US" sz="600" dirty="0" smtClean="0"/>
              <a:t>작성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수정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삭제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46938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18.5.24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숨쉬말코팀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 회의록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1806" y="453002"/>
            <a:ext cx="6122194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09914" y="453003"/>
            <a:ext cx="6134086" cy="4690497"/>
          </a:xfrm>
          <a:prstGeom prst="rect">
            <a:avLst/>
          </a:prstGeom>
          <a:solidFill>
            <a:schemeClr val="accent4">
              <a:lumMod val="40000"/>
              <a:lumOff val="6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731" y="842971"/>
            <a:ext cx="2678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화면구성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err="1" smtClean="0"/>
              <a:t>칸반보드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(</a:t>
            </a:r>
            <a:r>
              <a:rPr lang="ko-KR" altLang="en-US" sz="600" dirty="0" err="1" smtClean="0"/>
              <a:t>팀원별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디테일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제목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내용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체크리스트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문서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스토리보드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나영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진원</a:t>
            </a:r>
          </a:p>
          <a:p>
            <a:r>
              <a:rPr lang="ko-KR" altLang="en-US" sz="600" dirty="0" smtClean="0"/>
              <a:t>시나리오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현준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진광</a:t>
            </a:r>
          </a:p>
          <a:p>
            <a:r>
              <a:rPr lang="ko-KR" altLang="en-US" sz="600" dirty="0" smtClean="0"/>
              <a:t>요구사항 정의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명세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성훈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재욱</a:t>
            </a:r>
          </a:p>
          <a:p>
            <a:r>
              <a:rPr lang="en-US" altLang="ko-KR" sz="600" dirty="0" smtClean="0"/>
              <a:t>ERD(</a:t>
            </a:r>
            <a:r>
              <a:rPr lang="ko-KR" altLang="en-US" sz="600" dirty="0" smtClean="0"/>
              <a:t>논리모델</a:t>
            </a:r>
            <a:r>
              <a:rPr lang="en-US" altLang="ko-KR" sz="600" dirty="0" smtClean="0"/>
              <a:t>) -&gt; </a:t>
            </a:r>
            <a:r>
              <a:rPr lang="ko-KR" altLang="en-US" sz="600" dirty="0" smtClean="0"/>
              <a:t>전체</a:t>
            </a:r>
          </a:p>
          <a:p>
            <a:r>
              <a:rPr lang="ko-KR" altLang="en-US" sz="600" dirty="0" err="1" smtClean="0"/>
              <a:t>유스케이스</a:t>
            </a:r>
            <a:endParaRPr lang="ko-KR" altLang="en-US" sz="600" dirty="0" smtClean="0"/>
          </a:p>
          <a:p>
            <a:r>
              <a:rPr lang="ko-KR" altLang="en-US" sz="600" dirty="0" smtClean="0"/>
              <a:t>클래스 다이어그램 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관계 위주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역할분담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회원가입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로그인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진광</a:t>
            </a:r>
          </a:p>
          <a:p>
            <a:r>
              <a:rPr lang="ko-KR" altLang="en-US" sz="600" dirty="0" smtClean="0"/>
              <a:t>게시판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트러블슈팅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공지사항</a:t>
            </a:r>
            <a:r>
              <a:rPr lang="en-US" altLang="ko-KR" sz="600" dirty="0" smtClean="0"/>
              <a:t>) - </a:t>
            </a:r>
            <a:r>
              <a:rPr lang="ko-KR" altLang="en-US" sz="600" dirty="0" smtClean="0"/>
              <a:t>나영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현준</a:t>
            </a:r>
          </a:p>
          <a:p>
            <a:r>
              <a:rPr lang="ko-KR" altLang="en-US" sz="600" dirty="0" smtClean="0"/>
              <a:t>채팅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성훈</a:t>
            </a:r>
          </a:p>
          <a:p>
            <a:r>
              <a:rPr lang="ko-KR" altLang="en-US" sz="600" dirty="0" err="1" smtClean="0"/>
              <a:t>칸반보드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진원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재욱</a:t>
            </a:r>
            <a:endParaRPr lang="ko-KR" altLang="ko-KR" sz="600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363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18.5.28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925" y="842971"/>
            <a:ext cx="26789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[ERD </a:t>
            </a:r>
            <a:r>
              <a:rPr lang="ko-KR" altLang="en-US" sz="600" dirty="0" smtClean="0"/>
              <a:t>논리모델 설계</a:t>
            </a:r>
            <a:r>
              <a:rPr lang="en-US" altLang="ko-KR" sz="600" dirty="0" smtClean="0"/>
              <a:t>]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96557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18.5.30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pic>
        <p:nvPicPr>
          <p:cNvPr id="14337" name="Picture 1" descr="20180530_1626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4694" y="1131094"/>
            <a:ext cx="2617190" cy="3498056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6291262" y="866784"/>
            <a:ext cx="26789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도메인 결정</a:t>
            </a:r>
            <a:r>
              <a:rPr lang="en-US" altLang="ko-KR" sz="600" dirty="0" smtClean="0"/>
              <a:t>] corin2.site</a:t>
            </a:r>
          </a:p>
        </p:txBody>
      </p:sp>
      <p:pic>
        <p:nvPicPr>
          <p:cNvPr id="14339" name="Picture 3" descr="도메인비교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34240" y="1114425"/>
            <a:ext cx="2931166" cy="2119348"/>
          </a:xfrm>
          <a:prstGeom prst="rect">
            <a:avLst/>
          </a:prstGeom>
          <a:noFill/>
        </p:spPr>
      </p:pic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79375" y="1727200"/>
            <a:ext cx="420688" cy="16986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회의록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1806" y="453002"/>
            <a:ext cx="6122194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84280" y="453003"/>
            <a:ext cx="3060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09914" y="453003"/>
            <a:ext cx="3060000" cy="4690497"/>
          </a:xfrm>
          <a:prstGeom prst="rect">
            <a:avLst/>
          </a:prstGeom>
          <a:solidFill>
            <a:schemeClr val="accent4">
              <a:lumMod val="40000"/>
              <a:lumOff val="6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731" y="842971"/>
            <a:ext cx="26789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[ERD </a:t>
            </a:r>
            <a:r>
              <a:rPr lang="ko-KR" altLang="en-US" sz="600" dirty="0" smtClean="0"/>
              <a:t>논리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물리모델 설계</a:t>
            </a:r>
            <a:r>
              <a:rPr lang="en-US" altLang="ko-KR" sz="600" dirty="0" smtClean="0"/>
              <a:t>] v1.2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코드테이블화</a:t>
            </a:r>
          </a:p>
          <a:p>
            <a:r>
              <a:rPr lang="ko-KR" altLang="en-US" sz="600" dirty="0" smtClean="0"/>
              <a:t>예</a:t>
            </a:r>
            <a:r>
              <a:rPr lang="en-US" altLang="ko-KR" sz="600" dirty="0" smtClean="0"/>
              <a:t>) </a:t>
            </a:r>
            <a:r>
              <a:rPr lang="ko-KR" altLang="en-US" sz="600" dirty="0" smtClean="0"/>
              <a:t>기능넘버 </a:t>
            </a:r>
            <a:r>
              <a:rPr lang="en-US" altLang="ko-KR" sz="600" dirty="0" smtClean="0"/>
              <a:t>| </a:t>
            </a:r>
            <a:r>
              <a:rPr lang="ko-KR" altLang="en-US" sz="600" dirty="0" smtClean="0"/>
              <a:t>내용</a:t>
            </a:r>
          </a:p>
          <a:p>
            <a:r>
              <a:rPr lang="ko-KR" altLang="en-US" sz="600" dirty="0" smtClean="0"/>
              <a:t>적용 테이블</a:t>
            </a:r>
            <a:r>
              <a:rPr lang="en-US" altLang="ko-KR" sz="600" dirty="0" smtClean="0"/>
              <a:t>) </a:t>
            </a:r>
            <a:r>
              <a:rPr lang="ko-KR" altLang="en-US" sz="600" dirty="0" smtClean="0"/>
              <a:t>멤버등급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기능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언어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카드리스트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하나의 게시판 </a:t>
            </a:r>
            <a:r>
              <a:rPr lang="en-US" altLang="ko-KR" sz="600" dirty="0" err="1" smtClean="0"/>
              <a:t>vs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여러 게시판</a:t>
            </a:r>
          </a:p>
          <a:p>
            <a:r>
              <a:rPr lang="ko-KR" altLang="en-US" sz="600" dirty="0" smtClean="0"/>
              <a:t>게시판 형식을 </a:t>
            </a:r>
            <a:r>
              <a:rPr lang="en-US" altLang="ko-KR" sz="600" dirty="0" smtClean="0"/>
              <a:t>base</a:t>
            </a:r>
            <a:r>
              <a:rPr lang="ko-KR" altLang="en-US" sz="600" dirty="0" smtClean="0"/>
              <a:t>로 두고 여러 게시판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트러블 슈팅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공지사항 등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을 만들어야 한다</a:t>
            </a:r>
            <a:r>
              <a:rPr lang="en-US" altLang="ko-KR" sz="600" dirty="0" smtClean="0"/>
              <a:t>.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멤버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프로젝트 등 </a:t>
            </a:r>
            <a:r>
              <a:rPr lang="en-US" altLang="ko-KR" sz="600" dirty="0" smtClean="0"/>
              <a:t>Update? Delete?</a:t>
            </a:r>
          </a:p>
          <a:p>
            <a:r>
              <a:rPr lang="en-US" altLang="ko-KR" sz="600" dirty="0" smtClean="0"/>
              <a:t>Update</a:t>
            </a:r>
            <a:r>
              <a:rPr lang="ko-KR" altLang="en-US" sz="600" dirty="0" smtClean="0"/>
              <a:t>를 사용하여 삭제여부 </a:t>
            </a:r>
            <a:r>
              <a:rPr lang="ko-KR" altLang="en-US" sz="600" dirty="0" err="1" smtClean="0"/>
              <a:t>컬럼으로</a:t>
            </a:r>
            <a:r>
              <a:rPr lang="ko-KR" altLang="en-US" sz="600" dirty="0" smtClean="0"/>
              <a:t> 원 데이터를 보존한다</a:t>
            </a:r>
            <a:r>
              <a:rPr lang="en-US" altLang="ko-KR" sz="600" dirty="0" smtClean="0"/>
              <a:t>.</a:t>
            </a:r>
          </a:p>
          <a:p>
            <a:r>
              <a:rPr lang="en-US" altLang="ko-KR" sz="600" dirty="0" smtClean="0"/>
              <a:t>- Spring Security</a:t>
            </a:r>
            <a:r>
              <a:rPr lang="ko-KR" altLang="en-US" sz="600" dirty="0" smtClean="0"/>
              <a:t>를 사용하려면 권한테이블을 형식에 맞춰 사용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채팅의 수신아이디 세션처리 가능</a:t>
            </a:r>
            <a:r>
              <a:rPr lang="en-US" altLang="ko-KR" sz="600" dirty="0" smtClean="0"/>
              <a:t>?</a:t>
            </a:r>
          </a:p>
          <a:p>
            <a:r>
              <a:rPr lang="ko-KR" altLang="en-US" sz="600" dirty="0" smtClean="0"/>
              <a:t>가능하다</a:t>
            </a:r>
            <a:r>
              <a:rPr lang="en-US" altLang="ko-KR" sz="600" dirty="0" smtClean="0"/>
              <a:t>. (</a:t>
            </a:r>
            <a:r>
              <a:rPr lang="ko-KR" altLang="en-US" sz="600" dirty="0" smtClean="0"/>
              <a:t>송신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수신아이디가 동일한 경우가 없다는 가정하에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페이지 본 수</a:t>
            </a:r>
            <a:r>
              <a:rPr lang="en-US" altLang="ko-KR" sz="600" dirty="0" smtClean="0"/>
              <a:t>(2018.05.31</a:t>
            </a:r>
            <a:r>
              <a:rPr lang="ko-KR" altLang="en-US" sz="600" dirty="0" smtClean="0"/>
              <a:t>목 기준</a:t>
            </a:r>
            <a:r>
              <a:rPr lang="en-US" altLang="ko-KR" sz="600" dirty="0" smtClean="0"/>
              <a:t>)]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회원가입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로그인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프로젝트 관리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헤더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사이드바</a:t>
            </a:r>
            <a:endParaRPr lang="ko-KR" altLang="en-US" sz="600" dirty="0" smtClean="0"/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공지사항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메인페이지</a:t>
            </a:r>
            <a:endParaRPr lang="ko-KR" altLang="en-US" sz="600" dirty="0" smtClean="0"/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채팅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체크리스트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차트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캘린더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칸반보드</a:t>
            </a:r>
            <a:endParaRPr lang="ko-KR" altLang="en-US" sz="600" dirty="0" smtClean="0"/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트러블슈팅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파일함</a:t>
            </a:r>
            <a:endParaRPr lang="ko-KR" altLang="en-US" sz="600" dirty="0" smtClean="0"/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관리자페이지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회원관리페이지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약관관리</a:t>
            </a:r>
          </a:p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메일관리</a:t>
            </a:r>
          </a:p>
          <a:p>
            <a:pPr>
              <a:buFontTx/>
              <a:buChar char="-"/>
            </a:pPr>
            <a:r>
              <a:rPr lang="ko-KR" altLang="en-US" sz="600" dirty="0" err="1" smtClean="0"/>
              <a:t>만든사람들</a:t>
            </a:r>
            <a:endParaRPr lang="en-US" altLang="ko-KR" sz="600" dirty="0" smtClean="0"/>
          </a:p>
          <a:p>
            <a:pPr>
              <a:buFontTx/>
              <a:buChar char="-"/>
            </a:pPr>
            <a:endParaRPr lang="en-US" altLang="ko-KR" sz="600" dirty="0" smtClean="0"/>
          </a:p>
          <a:p>
            <a:r>
              <a:rPr lang="ko-KR" altLang="en-US" sz="600" dirty="0" smtClean="0"/>
              <a:t>총</a:t>
            </a:r>
            <a:r>
              <a:rPr lang="en-US" altLang="ko-KR" sz="600" dirty="0" smtClean="0"/>
              <a:t>18 </a:t>
            </a:r>
            <a:r>
              <a:rPr lang="ko-KR" altLang="en-US" sz="600" dirty="0" smtClean="0"/>
              <a:t>페이지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363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18.5.31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925" y="842971"/>
            <a:ext cx="267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[ERD </a:t>
            </a:r>
            <a:r>
              <a:rPr lang="ko-KR" altLang="en-US" sz="600" dirty="0" smtClean="0"/>
              <a:t>물리 설계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[ERD </a:t>
            </a:r>
            <a:r>
              <a:rPr lang="ko-KR" altLang="en-US" sz="600" dirty="0" smtClean="0"/>
              <a:t>예시</a:t>
            </a:r>
            <a:r>
              <a:rPr lang="en-US" altLang="ko-KR" sz="600" dirty="0" smtClean="0"/>
              <a:t>] -&gt; </a:t>
            </a:r>
            <a:r>
              <a:rPr lang="ko-KR" altLang="en-US" sz="600" dirty="0" smtClean="0"/>
              <a:t>스프레드시트 정리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클래스다이어그램 구성요소</a:t>
            </a:r>
            <a:r>
              <a:rPr lang="en-US" altLang="ko-KR" sz="600" dirty="0" smtClean="0"/>
              <a:t>] -&gt; </a:t>
            </a:r>
            <a:r>
              <a:rPr lang="ko-KR" altLang="en-US" sz="600" dirty="0" smtClean="0"/>
              <a:t>스프레드시트 정리</a:t>
            </a:r>
            <a:endParaRPr lang="ko-KR" altLang="ko-KR" sz="400" dirty="0" smtClean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96557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18.6.1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0306" y="842971"/>
            <a:ext cx="267890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회의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기본방향</a:t>
            </a:r>
            <a:r>
              <a:rPr lang="en-US" altLang="ko-KR" sz="600" dirty="0" smtClean="0"/>
              <a:t>: Spring Java Server</a:t>
            </a:r>
          </a:p>
          <a:p>
            <a:r>
              <a:rPr lang="en-US" altLang="ko-KR" sz="600" dirty="0" smtClean="0"/>
              <a:t>    -&gt; DB</a:t>
            </a:r>
            <a:r>
              <a:rPr lang="ko-KR" altLang="en-US" sz="600" dirty="0" smtClean="0"/>
              <a:t>설계는 </a:t>
            </a:r>
            <a:r>
              <a:rPr lang="en-US" altLang="ko-KR" sz="600" dirty="0" smtClean="0"/>
              <a:t>Spring Java Server</a:t>
            </a:r>
            <a:r>
              <a:rPr lang="ko-KR" altLang="en-US" sz="600" dirty="0" smtClean="0"/>
              <a:t>를 기반으로 전체 작성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기본 </a:t>
            </a:r>
            <a:r>
              <a:rPr lang="en-US" altLang="ko-KR" sz="600" dirty="0" smtClean="0"/>
              <a:t>Spring</a:t>
            </a:r>
            <a:r>
              <a:rPr lang="ko-KR" altLang="en-US" sz="600" dirty="0" smtClean="0"/>
              <a:t>에 </a:t>
            </a:r>
            <a:r>
              <a:rPr lang="en-US" altLang="ko-KR" sz="600" dirty="0" smtClean="0"/>
              <a:t>Firebase</a:t>
            </a:r>
            <a:r>
              <a:rPr lang="ko-KR" altLang="en-US" sz="600" dirty="0" smtClean="0"/>
              <a:t>를 보조적으로 사용한다는 느낌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Firebase </a:t>
            </a:r>
            <a:r>
              <a:rPr lang="ko-KR" altLang="en-US" sz="600" dirty="0" smtClean="0"/>
              <a:t>사용 기능</a:t>
            </a:r>
            <a:r>
              <a:rPr lang="en-US" altLang="ko-KR" sz="600" dirty="0" smtClean="0"/>
              <a:t>: </a:t>
            </a:r>
            <a:r>
              <a:rPr lang="ko-KR" altLang="en-US" sz="600" dirty="0" smtClean="0"/>
              <a:t>채팅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푸시메시지</a:t>
            </a:r>
            <a:endParaRPr lang="ko-KR" altLang="en-US" sz="600" dirty="0" smtClean="0"/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[DB </a:t>
            </a:r>
            <a:r>
              <a:rPr lang="ko-KR" altLang="en-US" sz="600" dirty="0" err="1" smtClean="0"/>
              <a:t>설계시</a:t>
            </a:r>
            <a:r>
              <a:rPr lang="ko-KR" altLang="en-US" sz="600" dirty="0" smtClean="0"/>
              <a:t> 논의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안건</a:t>
            </a:r>
            <a:r>
              <a:rPr lang="en-US" altLang="ko-KR" sz="600" dirty="0" smtClean="0"/>
              <a:t>: </a:t>
            </a:r>
            <a:r>
              <a:rPr lang="ko-KR" altLang="en-US" sz="600" dirty="0" smtClean="0"/>
              <a:t>삭제 시</a:t>
            </a:r>
            <a:r>
              <a:rPr lang="en-US" altLang="ko-KR" sz="600" dirty="0" smtClean="0"/>
              <a:t>, 1. update</a:t>
            </a:r>
            <a:r>
              <a:rPr lang="ko-KR" altLang="en-US" sz="600" dirty="0" smtClean="0"/>
              <a:t>쿼리만 사용할 것인지</a:t>
            </a:r>
            <a:r>
              <a:rPr lang="en-US" altLang="ko-KR" sz="600" dirty="0" smtClean="0"/>
              <a:t>?</a:t>
            </a:r>
          </a:p>
          <a:p>
            <a:r>
              <a:rPr lang="en-US" altLang="ko-KR" sz="600" dirty="0" smtClean="0"/>
              <a:t>2.update</a:t>
            </a:r>
            <a:r>
              <a:rPr lang="ko-KR" altLang="en-US" sz="600" dirty="0" smtClean="0"/>
              <a:t>쿼리와 </a:t>
            </a:r>
            <a:r>
              <a:rPr lang="en-US" altLang="ko-KR" sz="600" dirty="0" smtClean="0"/>
              <a:t>delete</a:t>
            </a:r>
            <a:r>
              <a:rPr lang="ko-KR" altLang="en-US" sz="600" dirty="0" smtClean="0"/>
              <a:t>쿼리를 섞어 사용할 것 인지</a:t>
            </a:r>
            <a:r>
              <a:rPr lang="en-US" altLang="ko-KR" sz="600" dirty="0" smtClean="0"/>
              <a:t>? (v)</a:t>
            </a:r>
          </a:p>
          <a:p>
            <a:r>
              <a:rPr lang="en-US" altLang="ko-KR" sz="600" dirty="0" smtClean="0"/>
              <a:t> 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삭제여부 </a:t>
            </a:r>
            <a:r>
              <a:rPr lang="ko-KR" altLang="en-US" sz="600" dirty="0" err="1" smtClean="0"/>
              <a:t>컬럼</a:t>
            </a:r>
            <a:r>
              <a:rPr lang="ko-KR" altLang="en-US" sz="600" dirty="0" smtClean="0"/>
              <a:t> 추가 </a:t>
            </a:r>
            <a:r>
              <a:rPr lang="en-US" altLang="ko-KR" sz="600" dirty="0" smtClean="0"/>
              <a:t>(update</a:t>
            </a:r>
            <a:r>
              <a:rPr lang="ko-KR" altLang="en-US" sz="600" dirty="0" smtClean="0"/>
              <a:t>쿼리 사용으로 삭제</a:t>
            </a:r>
            <a:r>
              <a:rPr lang="en-US" altLang="ko-KR" sz="600" dirty="0" smtClean="0"/>
              <a:t>))</a:t>
            </a:r>
          </a:p>
          <a:p>
            <a:r>
              <a:rPr lang="ko-KR" altLang="en-US" sz="600" dirty="0" smtClean="0"/>
              <a:t>회원</a:t>
            </a:r>
          </a:p>
          <a:p>
            <a:r>
              <a:rPr lang="ko-KR" altLang="en-US" sz="600" dirty="0" smtClean="0"/>
              <a:t>프로젝트</a:t>
            </a:r>
          </a:p>
          <a:p>
            <a:r>
              <a:rPr lang="ko-KR" altLang="en-US" sz="600" dirty="0" smtClean="0"/>
              <a:t>팀</a:t>
            </a:r>
          </a:p>
          <a:p>
            <a:r>
              <a:rPr lang="ko-KR" altLang="en-US" sz="600" dirty="0" smtClean="0"/>
              <a:t>체크리스트</a:t>
            </a:r>
          </a:p>
          <a:p>
            <a:r>
              <a:rPr lang="ko-KR" altLang="en-US" sz="600" dirty="0" smtClean="0"/>
              <a:t>카드</a:t>
            </a:r>
          </a:p>
          <a:p>
            <a:r>
              <a:rPr lang="ko-KR" altLang="en-US" sz="600" dirty="0" smtClean="0"/>
              <a:t>일정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(delete</a:t>
            </a:r>
            <a:r>
              <a:rPr lang="ko-KR" altLang="en-US" sz="600" dirty="0" smtClean="0"/>
              <a:t>쿼리로 삭제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초대메시지</a:t>
            </a:r>
          </a:p>
          <a:p>
            <a:r>
              <a:rPr lang="ko-KR" altLang="en-US" sz="600" dirty="0" smtClean="0"/>
              <a:t>리스트</a:t>
            </a:r>
          </a:p>
          <a:p>
            <a:r>
              <a:rPr lang="ko-KR" altLang="en-US" sz="600" dirty="0" smtClean="0"/>
              <a:t>포지션</a:t>
            </a:r>
          </a:p>
          <a:p>
            <a:r>
              <a:rPr lang="ko-KR" altLang="en-US" sz="600" dirty="0" smtClean="0"/>
              <a:t>채팅</a:t>
            </a:r>
          </a:p>
          <a:p>
            <a:r>
              <a:rPr lang="ko-KR" altLang="en-US" sz="600" dirty="0" smtClean="0"/>
              <a:t>언어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진행 사항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DB </a:t>
            </a:r>
            <a:r>
              <a:rPr lang="ko-KR" altLang="en-US" sz="600" dirty="0" smtClean="0"/>
              <a:t>샘플 데이터 넣기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완료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DB</a:t>
            </a:r>
            <a:r>
              <a:rPr lang="ko-KR" altLang="en-US" sz="600" dirty="0" smtClean="0"/>
              <a:t>물리모델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완료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DB</a:t>
            </a:r>
            <a:r>
              <a:rPr lang="ko-KR" altLang="en-US" sz="600" dirty="0" smtClean="0"/>
              <a:t>테이블 생성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완료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46938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18.6.4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회의록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1806" y="453002"/>
            <a:ext cx="6122194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84280" y="453003"/>
            <a:ext cx="3060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09914" y="453003"/>
            <a:ext cx="3060000" cy="4690497"/>
          </a:xfrm>
          <a:prstGeom prst="rect">
            <a:avLst/>
          </a:prstGeom>
          <a:solidFill>
            <a:schemeClr val="accent4">
              <a:lumMod val="40000"/>
              <a:lumOff val="6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731" y="842971"/>
            <a:ext cx="26789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요구사항 명세 중요도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난이도 구분하기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조장이 나누고 회의시간에 조원 모두 검토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ko-KR" altLang="en-US" sz="600" dirty="0" smtClean="0"/>
              <a:t>개인별 상세일정</a:t>
            </a:r>
          </a:p>
          <a:p>
            <a:r>
              <a:rPr lang="ko-KR" altLang="en-US" sz="600" dirty="0" smtClean="0"/>
              <a:t>회원가입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로그인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진광</a:t>
            </a:r>
            <a:r>
              <a:rPr lang="en-US" altLang="ko-KR" sz="600" dirty="0" smtClean="0"/>
              <a:t>): ~6/10</a:t>
            </a:r>
            <a:r>
              <a:rPr lang="ko-KR" altLang="en-US" sz="600" dirty="0" smtClean="0"/>
              <a:t>일</a:t>
            </a:r>
          </a:p>
          <a:p>
            <a:r>
              <a:rPr lang="ko-KR" altLang="en-US" sz="600" dirty="0" err="1" smtClean="0"/>
              <a:t>칸반보드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진원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재욱</a:t>
            </a:r>
            <a:r>
              <a:rPr lang="en-US" altLang="ko-KR" sz="600" dirty="0" smtClean="0"/>
              <a:t>): ~6/11</a:t>
            </a:r>
            <a:r>
              <a:rPr lang="ko-KR" altLang="en-US" sz="600" dirty="0" smtClean="0"/>
              <a:t>월</a:t>
            </a:r>
          </a:p>
          <a:p>
            <a:r>
              <a:rPr lang="ko-KR" altLang="en-US" sz="600" dirty="0" smtClean="0"/>
              <a:t>공지사항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나영</a:t>
            </a:r>
            <a:r>
              <a:rPr lang="en-US" altLang="ko-KR" sz="600" dirty="0" smtClean="0"/>
              <a:t>): ~6/10</a:t>
            </a:r>
            <a:r>
              <a:rPr lang="ko-KR" altLang="en-US" sz="600" dirty="0" smtClean="0"/>
              <a:t>일</a:t>
            </a:r>
          </a:p>
          <a:p>
            <a:r>
              <a:rPr lang="ko-KR" altLang="en-US" sz="600" dirty="0" smtClean="0"/>
              <a:t>트러블슈팅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현준</a:t>
            </a:r>
            <a:r>
              <a:rPr lang="en-US" altLang="ko-KR" sz="600" dirty="0" smtClean="0"/>
              <a:t>): ~6/8</a:t>
            </a:r>
            <a:r>
              <a:rPr lang="ko-KR" altLang="en-US" sz="600" dirty="0" smtClean="0"/>
              <a:t>금</a:t>
            </a:r>
          </a:p>
          <a:p>
            <a:r>
              <a:rPr lang="ko-KR" altLang="en-US" sz="600" dirty="0" smtClean="0"/>
              <a:t>채팅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성훈</a:t>
            </a:r>
            <a:r>
              <a:rPr lang="en-US" altLang="ko-KR" sz="600" dirty="0" smtClean="0"/>
              <a:t>): ~6/15</a:t>
            </a:r>
            <a:r>
              <a:rPr lang="ko-KR" altLang="en-US" sz="600" dirty="0" smtClean="0"/>
              <a:t>금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UI </a:t>
            </a:r>
            <a:r>
              <a:rPr lang="ko-KR" altLang="en-US" sz="600" dirty="0" smtClean="0"/>
              <a:t>등 프로젝트 기본 방향 설정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성훈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진광 </a:t>
            </a:r>
            <a:r>
              <a:rPr lang="en-US" altLang="ko-KR" sz="600" dirty="0" smtClean="0"/>
              <a:t>UI </a:t>
            </a:r>
            <a:r>
              <a:rPr lang="ko-KR" altLang="en-US" sz="600" dirty="0" smtClean="0"/>
              <a:t>기준 설정 후 각자 </a:t>
            </a:r>
            <a:r>
              <a:rPr lang="en-US" altLang="ko-KR" sz="600" dirty="0" smtClean="0"/>
              <a:t>UI </a:t>
            </a:r>
            <a:r>
              <a:rPr lang="ko-KR" altLang="en-US" sz="600" dirty="0" smtClean="0"/>
              <a:t>스타일 통일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ko-KR" altLang="en-US" sz="600" dirty="0" err="1" smtClean="0"/>
              <a:t>비동기</a:t>
            </a:r>
            <a:r>
              <a:rPr lang="ko-KR" altLang="en-US" sz="600" dirty="0" smtClean="0"/>
              <a:t> 방식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en-US" altLang="ko-KR" sz="600" dirty="0" err="1" smtClean="0"/>
              <a:t>jsonview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사용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ko-KR" altLang="en-US" sz="600" dirty="0" smtClean="0"/>
              <a:t>코딩규칙에 따른 주석</a:t>
            </a:r>
          </a:p>
          <a:p>
            <a:r>
              <a:rPr lang="ko-KR" altLang="en-US" sz="600" dirty="0" smtClean="0"/>
              <a:t>   </a:t>
            </a:r>
            <a:r>
              <a:rPr lang="en-US" altLang="ko-KR" sz="600" dirty="0" smtClean="0"/>
              <a:t>-&gt; STS-[Window]-[Preferences]-[Java]-[Code Style]-[Code Templates]</a:t>
            </a:r>
            <a:r>
              <a:rPr lang="ko-KR" altLang="en-US" sz="600" dirty="0" smtClean="0"/>
              <a:t>에서 설정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DAO, Controller, Service </a:t>
            </a:r>
            <a:r>
              <a:rPr lang="ko-KR" altLang="en-US" sz="600" dirty="0" smtClean="0"/>
              <a:t>작성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각자 필요한 내용 코딩 후 취합</a:t>
            </a:r>
            <a:endParaRPr lang="ko-KR" altLang="ko-KR" sz="600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363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18.6.5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925" y="842971"/>
            <a:ext cx="267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매일 오후 </a:t>
            </a:r>
            <a:r>
              <a:rPr lang="en-US" altLang="ko-KR" sz="600" dirty="0" smtClean="0"/>
              <a:t>2</a:t>
            </a:r>
            <a:r>
              <a:rPr lang="ko-KR" altLang="en-US" sz="600" dirty="0" smtClean="0"/>
              <a:t>시 </a:t>
            </a:r>
            <a:r>
              <a:rPr lang="en-US" altLang="ko-KR" sz="600" dirty="0" smtClean="0"/>
              <a:t>30</a:t>
            </a:r>
            <a:r>
              <a:rPr lang="ko-KR" altLang="en-US" sz="600" dirty="0" smtClean="0"/>
              <a:t>분 회의</a:t>
            </a:r>
          </a:p>
          <a:p>
            <a:r>
              <a:rPr lang="ko-KR" altLang="en-US" sz="600" dirty="0" smtClean="0"/>
              <a:t>팁</a:t>
            </a:r>
            <a:r>
              <a:rPr lang="en-US" altLang="ko-KR" sz="600" dirty="0" smtClean="0"/>
              <a:t>: </a:t>
            </a:r>
            <a:r>
              <a:rPr lang="en-US" altLang="ko-KR" sz="600" dirty="0" err="1" smtClean="0"/>
              <a:t>jRebel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플러그인 사용</a:t>
            </a:r>
            <a:endParaRPr lang="ko-KR" altLang="ko-KR" sz="400" dirty="0" smtClean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96557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18.6.7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0306" y="842971"/>
            <a:ext cx="2678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개인별 상세일정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회원가입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로그인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진광</a:t>
            </a:r>
            <a:r>
              <a:rPr lang="en-US" altLang="ko-KR" sz="600" dirty="0" smtClean="0"/>
              <a:t>): ~6/10</a:t>
            </a:r>
            <a:r>
              <a:rPr lang="ko-KR" altLang="en-US" sz="600" dirty="0" smtClean="0"/>
              <a:t>일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마무리작업</a:t>
            </a:r>
          </a:p>
          <a:p>
            <a:r>
              <a:rPr lang="ko-KR" altLang="en-US" sz="600" dirty="0" err="1" smtClean="0"/>
              <a:t>칸반보드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진원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재욱</a:t>
            </a:r>
            <a:r>
              <a:rPr lang="en-US" altLang="ko-KR" sz="600" dirty="0" smtClean="0"/>
              <a:t>): ~6/11</a:t>
            </a:r>
            <a:r>
              <a:rPr lang="ko-KR" altLang="en-US" sz="600" dirty="0" smtClean="0"/>
              <a:t>월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완료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진원</a:t>
            </a:r>
            <a:r>
              <a:rPr lang="en-US" altLang="ko-KR" sz="600" dirty="0" smtClean="0"/>
              <a:t>: </a:t>
            </a:r>
            <a:r>
              <a:rPr lang="ko-KR" altLang="en-US" sz="600" dirty="0" smtClean="0"/>
              <a:t>알림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재욱</a:t>
            </a:r>
            <a:r>
              <a:rPr lang="en-US" altLang="ko-KR" sz="600" dirty="0" smtClean="0"/>
              <a:t>: </a:t>
            </a:r>
            <a:r>
              <a:rPr lang="ko-KR" altLang="en-US" sz="600" dirty="0" smtClean="0"/>
              <a:t>프로젝트 페이지</a:t>
            </a:r>
          </a:p>
          <a:p>
            <a:r>
              <a:rPr lang="ko-KR" altLang="en-US" sz="600" dirty="0" smtClean="0"/>
              <a:t>공지사항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나영</a:t>
            </a:r>
            <a:r>
              <a:rPr lang="en-US" altLang="ko-KR" sz="600" dirty="0" smtClean="0"/>
              <a:t>): ~6/10</a:t>
            </a:r>
            <a:r>
              <a:rPr lang="ko-KR" altLang="en-US" sz="600" dirty="0" smtClean="0"/>
              <a:t>일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err="1" smtClean="0"/>
              <a:t>페이징</a:t>
            </a:r>
            <a:r>
              <a:rPr lang="ko-KR" altLang="en-US" sz="600" dirty="0" smtClean="0"/>
              <a:t> 처리</a:t>
            </a:r>
          </a:p>
          <a:p>
            <a:r>
              <a:rPr lang="ko-KR" altLang="en-US" sz="600" dirty="0" smtClean="0"/>
              <a:t>트러블슈팅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현준</a:t>
            </a:r>
            <a:r>
              <a:rPr lang="en-US" altLang="ko-KR" sz="600" dirty="0" smtClean="0"/>
              <a:t>): ~6/8</a:t>
            </a:r>
            <a:r>
              <a:rPr lang="ko-KR" altLang="en-US" sz="600" dirty="0" smtClean="0"/>
              <a:t>금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err="1" smtClean="0"/>
              <a:t>페이징</a:t>
            </a:r>
            <a:r>
              <a:rPr lang="ko-KR" altLang="en-US" sz="600" dirty="0" smtClean="0"/>
              <a:t> 처리</a:t>
            </a:r>
          </a:p>
          <a:p>
            <a:r>
              <a:rPr lang="ko-KR" altLang="en-US" sz="600" dirty="0" smtClean="0"/>
              <a:t>채팅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성훈</a:t>
            </a:r>
            <a:r>
              <a:rPr lang="en-US" altLang="ko-KR" sz="600" dirty="0" smtClean="0"/>
              <a:t>): ~6/15</a:t>
            </a:r>
            <a:r>
              <a:rPr lang="ko-KR" altLang="en-US" sz="600" dirty="0" smtClean="0"/>
              <a:t>금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마리아</a:t>
            </a:r>
            <a:r>
              <a:rPr lang="en-US" altLang="ko-KR" sz="600" dirty="0" smtClean="0"/>
              <a:t>DB</a:t>
            </a:r>
            <a:r>
              <a:rPr lang="ko-KR" altLang="en-US" sz="600" dirty="0" smtClean="0"/>
              <a:t>와 연동하여 채팅 구동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해야 할 일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각 페이지의 상세 기능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앞으로 </a:t>
            </a:r>
            <a:r>
              <a:rPr lang="ko-KR" altLang="en-US" sz="600" dirty="0" err="1" smtClean="0"/>
              <a:t>나아가야할</a:t>
            </a:r>
            <a:r>
              <a:rPr lang="ko-KR" altLang="en-US" sz="600" dirty="0" smtClean="0"/>
              <a:t> 방향</a:t>
            </a:r>
          </a:p>
          <a:p>
            <a:r>
              <a:rPr lang="ko-KR" altLang="en-US" sz="600" dirty="0" smtClean="0"/>
              <a:t>    </a:t>
            </a:r>
            <a:r>
              <a:rPr lang="en-US" altLang="ko-KR" sz="600" dirty="0" smtClean="0"/>
              <a:t>-&gt; 6/12</a:t>
            </a:r>
            <a:r>
              <a:rPr lang="ko-KR" altLang="en-US" sz="600" dirty="0" smtClean="0"/>
              <a:t>화 회의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46938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18.6.11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체크 리스트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4639" y="628258"/>
          <a:ext cx="7823889" cy="4345328"/>
        </p:xfrm>
        <a:graphic>
          <a:graphicData uri="http://schemas.openxmlformats.org/drawingml/2006/table">
            <a:tbl>
              <a:tblPr/>
              <a:tblGrid>
                <a:gridCol w="512481"/>
                <a:gridCol w="3894862"/>
                <a:gridCol w="488078"/>
                <a:gridCol w="488078"/>
                <a:gridCol w="488078"/>
                <a:gridCol w="488078"/>
                <a:gridCol w="488078"/>
                <a:gridCol w="488078"/>
                <a:gridCol w="488078"/>
              </a:tblGrid>
              <a:tr h="123143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 dirty="0"/>
                        <a:t>작업 구분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작업 상세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위험도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강성훈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강진광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김진원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배현준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전나영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최재욱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</a:tr>
              <a:tr h="123143">
                <a:tc rowSpan="18"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Database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1. mariaDB </a:t>
                      </a:r>
                      <a:r>
                        <a:rPr lang="ko-KR" altLang="en-US" sz="600"/>
                        <a:t>버전 확인 </a:t>
                      </a:r>
                      <a:r>
                        <a:rPr lang="en-US" altLang="ko-KR" sz="600"/>
                        <a:t>(</a:t>
                      </a:r>
                      <a:r>
                        <a:rPr lang="en-US" sz="600"/>
                        <a:t>MySQl Client</a:t>
                      </a:r>
                      <a:r>
                        <a:rPr lang="ko-KR" altLang="en-US" sz="600"/>
                        <a:t>에서 </a:t>
                      </a:r>
                      <a:r>
                        <a:rPr lang="en-US" sz="600"/>
                        <a:t>select version();)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</a:t>
                      </a:r>
                      <a:r>
                        <a:rPr lang="ko-KR" altLang="en-US" sz="600"/>
                        <a:t>버전 </a:t>
                      </a:r>
                      <a:r>
                        <a:rPr lang="en-US" altLang="ko-KR" sz="600"/>
                        <a:t>10.2.12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2. Heidi_SQL </a:t>
                      </a:r>
                      <a:r>
                        <a:rPr lang="ko-KR" altLang="en-US" sz="600"/>
                        <a:t>버전 확인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</a:t>
                      </a:r>
                      <a:r>
                        <a:rPr lang="ko-KR" altLang="en-US" sz="600"/>
                        <a:t>버전 </a:t>
                      </a:r>
                      <a:r>
                        <a:rPr lang="en-US" altLang="ko-KR" sz="600"/>
                        <a:t>9.4.0.5125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3. mariaDB </a:t>
                      </a:r>
                      <a:r>
                        <a:rPr lang="ko-KR" altLang="en-US" sz="600"/>
                        <a:t>계정 생성 및 접속 확인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</a:t>
                      </a:r>
                      <a:r>
                        <a:rPr lang="ko-KR" altLang="en-US" sz="600"/>
                        <a:t>계정 생성 </a:t>
                      </a:r>
                      <a:r>
                        <a:rPr lang="en-US" altLang="ko-KR" sz="600"/>
                        <a:t>: </a:t>
                      </a:r>
                      <a:r>
                        <a:rPr lang="en-US" sz="600"/>
                        <a:t>corin2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</a:t>
                      </a:r>
                      <a:r>
                        <a:rPr lang="ko-KR" altLang="en-US" sz="600"/>
                        <a:t>신규 세션 생성 </a:t>
                      </a:r>
                      <a:r>
                        <a:rPr lang="en-US" altLang="ko-KR" sz="600"/>
                        <a:t>-&gt; </a:t>
                      </a:r>
                      <a:r>
                        <a:rPr lang="ko-KR" altLang="en-US" sz="600"/>
                        <a:t>사용자 인증 및 권한 관리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&gt; </a:t>
                      </a:r>
                      <a:r>
                        <a:rPr lang="ko-KR" altLang="en-US" sz="600"/>
                        <a:t>사용자 이름 </a:t>
                      </a:r>
                      <a:r>
                        <a:rPr lang="en-US" altLang="ko-KR" sz="600"/>
                        <a:t>: corin2, </a:t>
                      </a:r>
                      <a:r>
                        <a:rPr lang="ko-KR" altLang="en-US" sz="600"/>
                        <a:t>비밀번호 </a:t>
                      </a:r>
                      <a:r>
                        <a:rPr lang="en-US" altLang="ko-KR" sz="600"/>
                        <a:t>: 1004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&gt; </a:t>
                      </a:r>
                      <a:r>
                        <a:rPr lang="ko-KR" altLang="en-US" sz="600"/>
                        <a:t>포트번호 </a:t>
                      </a:r>
                      <a:r>
                        <a:rPr lang="en-US" altLang="ko-KR" sz="600"/>
                        <a:t>3306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i="0" dirty="0">
                          <a:latin typeface="Arial"/>
                        </a:rPr>
                        <a:t>&gt; </a:t>
                      </a:r>
                      <a:r>
                        <a:rPr lang="ko-KR" altLang="en-US" sz="600" i="0" dirty="0">
                          <a:latin typeface="Arial"/>
                        </a:rPr>
                        <a:t>접속</a:t>
                      </a:r>
                      <a:r>
                        <a:rPr lang="en-US" altLang="ko-KR" sz="600" i="0" dirty="0">
                          <a:latin typeface="Arial"/>
                        </a:rPr>
                        <a:t>IP 192.168.0.28 </a:t>
                      </a:r>
                      <a:r>
                        <a:rPr lang="en-US" altLang="ko-KR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(</a:t>
                      </a:r>
                      <a:r>
                        <a:rPr lang="ko-KR" altLang="en-US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변경될 수 있음</a:t>
                      </a:r>
                      <a:r>
                        <a:rPr lang="en-US" altLang="ko-KR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)</a:t>
                      </a:r>
                      <a:endParaRPr lang="ko-KR" altLang="en-US" sz="800" dirty="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dirty="0"/>
                        <a:t>- </a:t>
                      </a:r>
                      <a:r>
                        <a:rPr lang="ko-KR" altLang="en-US" sz="600" dirty="0"/>
                        <a:t>접속 확인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i="0" dirty="0">
                          <a:latin typeface="Arial"/>
                        </a:rPr>
                        <a:t>4. </a:t>
                      </a:r>
                      <a:r>
                        <a:rPr lang="ko-KR" altLang="en-US" sz="600" i="0" dirty="0">
                          <a:latin typeface="Arial"/>
                        </a:rPr>
                        <a:t>현재 데이터베이스 확인 및 사용 </a:t>
                      </a:r>
                      <a:r>
                        <a:rPr lang="en-US" altLang="ko-KR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(corin2 </a:t>
                      </a:r>
                      <a:r>
                        <a:rPr lang="ko-KR" altLang="en-US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데이터베이스 생성 이후</a:t>
                      </a:r>
                      <a:r>
                        <a:rPr lang="en-US" altLang="ko-KR" sz="600" b="1" i="0" dirty="0">
                          <a:solidFill>
                            <a:srgbClr val="FF0000"/>
                          </a:solidFill>
                          <a:latin typeface="Arial"/>
                        </a:rPr>
                        <a:t>)</a:t>
                      </a:r>
                      <a:endParaRPr lang="ko-KR" altLang="en-US" sz="800" dirty="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show databases;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use corin2;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5. </a:t>
                      </a:r>
                      <a:r>
                        <a:rPr lang="ko-KR" altLang="en-US" sz="600"/>
                        <a:t>프로젝트에 필요한 </a:t>
                      </a:r>
                      <a:r>
                        <a:rPr lang="en-US" altLang="ko-KR" sz="600"/>
                        <a:t>Table </a:t>
                      </a:r>
                      <a:r>
                        <a:rPr lang="ko-KR" altLang="en-US" sz="600"/>
                        <a:t>정보 확인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</a:t>
                      </a:r>
                      <a:r>
                        <a:rPr lang="ko-KR" altLang="en-US" sz="600"/>
                        <a:t>설계한 </a:t>
                      </a:r>
                      <a:r>
                        <a:rPr lang="en-US" altLang="ko-KR" sz="600"/>
                        <a:t>Table</a:t>
                      </a:r>
                      <a:r>
                        <a:rPr lang="ko-KR" altLang="en-US" sz="600"/>
                        <a:t>의 제약 정보 확인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600"/>
                        <a:t>*</a:t>
                      </a:r>
                      <a:r>
                        <a:rPr lang="en-US" altLang="ko-KR" sz="600"/>
                        <a:t>DB</a:t>
                      </a:r>
                      <a:r>
                        <a:rPr lang="ko-KR" altLang="en-US" sz="600"/>
                        <a:t>실행이 안될 시</a:t>
                      </a:r>
                      <a:r>
                        <a:rPr lang="en-US" altLang="ko-KR" sz="600"/>
                        <a:t>,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mySQL listner </a:t>
                      </a:r>
                      <a:r>
                        <a:rPr lang="ko-KR" altLang="en-US" sz="600"/>
                        <a:t>실행 상태인지 확인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MyBatis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1. root-context.xml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설정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2. src/main/java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밑에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mapper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패키지 생성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3. mapper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패키지 및에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SQL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문이 들어갈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xml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파일 생성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4. SQL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문이 들어갈 </a:t>
                      </a:r>
                      <a:r>
                        <a:rPr 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xml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파일 이용을 위한 링크 추가 </a:t>
                      </a:r>
                      <a:b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&lt;?</a:t>
                      </a:r>
                      <a:r>
                        <a:rPr 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xml version="1.0" encoding="UTF-8" ?&gt; </a:t>
                      </a:r>
                      <a:br>
                        <a:rPr lang="en-US" sz="600" b="0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&lt;!DOCTYPE mapper PUBLIC "-//mybatis.org//DTD Mapper 3.0//EN" "http://mybatis.org/dtd/mybatis- mapper.dtd"&gt;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높음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5. SQL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문이 들어갈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xml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과 매핑되는 인터페이스 파일 생성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6.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인터페이스 내 정의된 함수 이름과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SQL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문에 들어갈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xml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의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id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일치 여부 확인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7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7.SQL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문이 들어갈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xml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의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mapper namespace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의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value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와 인터페이스의 패키지</a:t>
                      </a:r>
                      <a:b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구조를 동일하게 구성 할것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높음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600"/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Tiles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1. src/main/webapp/WEB-INF/spring/appServlet/servlet-context.xml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설정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7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- servlet-context.xml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에 </a:t>
                      </a:r>
                      <a:r>
                        <a:rPr 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Tile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설정 및 관련 된 </a:t>
                      </a:r>
                      <a:r>
                        <a:rPr 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bean(TilesConfigurer,UrlBasedViewResolver)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로딩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- servlet-context.xml 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에 쓰인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TilesConfigurer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의 따라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tile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을 구성하는 </a:t>
                      </a:r>
                      <a:r>
                        <a:rPr lang="en-US" altLang="ko-KR" sz="600" b="0">
                          <a:solidFill>
                            <a:srgbClr val="000000"/>
                          </a:solidFill>
                          <a:latin typeface="Arial"/>
                        </a:rPr>
                        <a:t>xml</a:t>
                      </a:r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의 위치 결정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 b="0">
                          <a:solidFill>
                            <a:srgbClr val="000000"/>
                          </a:solidFill>
                          <a:latin typeface="Arial"/>
                        </a:rPr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dirty="0"/>
                        <a:t>v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회의록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1806" y="453002"/>
            <a:ext cx="6122194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84280" y="453003"/>
            <a:ext cx="3060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09914" y="453003"/>
            <a:ext cx="3060000" cy="4690497"/>
          </a:xfrm>
          <a:prstGeom prst="rect">
            <a:avLst/>
          </a:prstGeom>
          <a:solidFill>
            <a:schemeClr val="accent4">
              <a:lumMod val="40000"/>
              <a:lumOff val="6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731" y="842971"/>
            <a:ext cx="2678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6/14</a:t>
            </a:r>
            <a:r>
              <a:rPr lang="ko-KR" altLang="en-US" sz="600" dirty="0" smtClean="0"/>
              <a:t>목 </a:t>
            </a:r>
            <a:r>
              <a:rPr lang="en-US" altLang="ko-KR" sz="600" dirty="0" smtClean="0"/>
              <a:t>1</a:t>
            </a:r>
            <a:r>
              <a:rPr lang="ko-KR" altLang="en-US" sz="600" dirty="0" smtClean="0"/>
              <a:t>차 통합 및 시연 준비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개인별 상세일정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강성훈</a:t>
            </a:r>
            <a:r>
              <a:rPr lang="en-US" altLang="ko-KR" sz="600" dirty="0" smtClean="0"/>
              <a:t>: </a:t>
            </a:r>
            <a:r>
              <a:rPr lang="ko-KR" altLang="en-US" sz="600" dirty="0" smtClean="0"/>
              <a:t>채팅</a:t>
            </a:r>
          </a:p>
          <a:p>
            <a:r>
              <a:rPr lang="ko-KR" altLang="en-US" sz="600" dirty="0" smtClean="0"/>
              <a:t>강진광</a:t>
            </a:r>
            <a:r>
              <a:rPr lang="en-US" altLang="ko-KR" sz="600" dirty="0" smtClean="0"/>
              <a:t>: </a:t>
            </a:r>
            <a:r>
              <a:rPr lang="ko-KR" altLang="en-US" sz="600" dirty="0" err="1" smtClean="0"/>
              <a:t>사이드바에서</a:t>
            </a:r>
            <a:r>
              <a:rPr lang="ko-KR" altLang="en-US" sz="600" dirty="0" smtClean="0"/>
              <a:t> 기능들 드래그 앤 </a:t>
            </a:r>
            <a:r>
              <a:rPr lang="ko-KR" altLang="en-US" sz="600" dirty="0" err="1" smtClean="0"/>
              <a:t>드랍</a:t>
            </a:r>
            <a:r>
              <a:rPr lang="ko-KR" altLang="en-US" sz="600" dirty="0" smtClean="0"/>
              <a:t> 후 크기 조절 가능 여부 확인</a:t>
            </a:r>
          </a:p>
          <a:p>
            <a:r>
              <a:rPr lang="ko-KR" altLang="en-US" sz="600" dirty="0" smtClean="0"/>
              <a:t>김진원</a:t>
            </a:r>
            <a:r>
              <a:rPr lang="en-US" altLang="ko-KR" sz="600" dirty="0" smtClean="0"/>
              <a:t>: </a:t>
            </a:r>
            <a:r>
              <a:rPr lang="ko-KR" altLang="en-US" sz="600" dirty="0" smtClean="0"/>
              <a:t>알림 기능 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초대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배현준</a:t>
            </a:r>
            <a:r>
              <a:rPr lang="en-US" altLang="ko-KR" sz="600" dirty="0" smtClean="0"/>
              <a:t>: </a:t>
            </a:r>
            <a:r>
              <a:rPr lang="ko-KR" altLang="en-US" sz="600" dirty="0" smtClean="0"/>
              <a:t>캘린더</a:t>
            </a:r>
          </a:p>
          <a:p>
            <a:r>
              <a:rPr lang="ko-KR" altLang="en-US" sz="600" dirty="0" smtClean="0"/>
              <a:t>전나영</a:t>
            </a:r>
            <a:r>
              <a:rPr lang="en-US" altLang="ko-KR" sz="600" dirty="0" smtClean="0"/>
              <a:t>: </a:t>
            </a:r>
            <a:r>
              <a:rPr lang="ko-KR" altLang="en-US" sz="600" dirty="0" err="1" smtClean="0"/>
              <a:t>파일함</a:t>
            </a:r>
            <a:endParaRPr lang="ko-KR" altLang="en-US" sz="600" dirty="0" smtClean="0"/>
          </a:p>
          <a:p>
            <a:r>
              <a:rPr lang="ko-KR" altLang="en-US" sz="600" dirty="0" smtClean="0"/>
              <a:t>최재욱</a:t>
            </a:r>
            <a:r>
              <a:rPr lang="en-US" altLang="ko-KR" sz="600" dirty="0" smtClean="0"/>
              <a:t>: </a:t>
            </a:r>
            <a:r>
              <a:rPr lang="ko-KR" altLang="en-US" sz="600" dirty="0" smtClean="0"/>
              <a:t>프로젝트 페이지</a:t>
            </a:r>
            <a:endParaRPr lang="ko-KR" altLang="ko-KR" sz="600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363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18.6.12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925" y="842971"/>
            <a:ext cx="2678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진행사항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- 1</a:t>
            </a:r>
            <a:r>
              <a:rPr lang="ko-KR" altLang="en-US" sz="600" dirty="0" smtClean="0"/>
              <a:t>차 코딩 결합</a:t>
            </a:r>
          </a:p>
          <a:p>
            <a:r>
              <a:rPr lang="ko-KR" altLang="en-US" sz="600" dirty="0" smtClean="0"/>
              <a:t>회원가입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로그인</a:t>
            </a:r>
          </a:p>
          <a:p>
            <a:r>
              <a:rPr lang="ko-KR" altLang="en-US" sz="600" dirty="0" smtClean="0"/>
              <a:t>프로젝트페이지</a:t>
            </a:r>
          </a:p>
          <a:p>
            <a:r>
              <a:rPr lang="ko-KR" altLang="en-US" sz="600" dirty="0" smtClean="0"/>
              <a:t>알림</a:t>
            </a:r>
          </a:p>
          <a:p>
            <a:r>
              <a:rPr lang="ko-KR" altLang="en-US" sz="600" dirty="0" err="1" smtClean="0"/>
              <a:t>칸반</a:t>
            </a:r>
            <a:endParaRPr lang="ko-KR" altLang="en-US" sz="600" dirty="0" smtClean="0"/>
          </a:p>
          <a:p>
            <a:r>
              <a:rPr lang="ko-KR" altLang="en-US" sz="600" dirty="0" smtClean="0"/>
              <a:t>트러블슈팅</a:t>
            </a:r>
          </a:p>
          <a:p>
            <a:r>
              <a:rPr lang="ko-KR" altLang="en-US" sz="600" dirty="0" smtClean="0"/>
              <a:t>공지사항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96557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18.6.14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0306" y="842971"/>
            <a:ext cx="2678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1</a:t>
            </a:r>
            <a:r>
              <a:rPr lang="ko-KR" altLang="en-US" sz="600" dirty="0" smtClean="0"/>
              <a:t>차 시연 준비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[1</a:t>
            </a:r>
            <a:r>
              <a:rPr lang="ko-KR" altLang="en-US" sz="600" dirty="0" smtClean="0"/>
              <a:t>차 코딩 완료 된 것들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회원가입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로그인</a:t>
            </a:r>
          </a:p>
          <a:p>
            <a:r>
              <a:rPr lang="ko-KR" altLang="en-US" sz="600" dirty="0" smtClean="0"/>
              <a:t>프로젝트페이지</a:t>
            </a:r>
          </a:p>
          <a:p>
            <a:r>
              <a:rPr lang="ko-KR" altLang="en-US" sz="600" dirty="0" smtClean="0"/>
              <a:t>알림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초대메시지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err="1" smtClean="0"/>
              <a:t>칸반</a:t>
            </a:r>
            <a:endParaRPr lang="ko-KR" altLang="en-US" sz="600" dirty="0" smtClean="0"/>
          </a:p>
          <a:p>
            <a:r>
              <a:rPr lang="ko-KR" altLang="en-US" sz="600" dirty="0" smtClean="0"/>
              <a:t>트러블슈팅</a:t>
            </a:r>
          </a:p>
          <a:p>
            <a:r>
              <a:rPr lang="ko-KR" altLang="en-US" sz="600" dirty="0" smtClean="0"/>
              <a:t>공지사항</a:t>
            </a:r>
          </a:p>
          <a:p>
            <a:r>
              <a:rPr lang="ko-KR" altLang="en-US" sz="600" dirty="0" smtClean="0"/>
              <a:t>채팅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전체채팅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 </a:t>
            </a:r>
          </a:p>
          <a:p>
            <a:r>
              <a:rPr lang="en-US" altLang="ko-KR" sz="600" dirty="0" smtClean="0"/>
              <a:t>+ </a:t>
            </a:r>
            <a:r>
              <a:rPr lang="ko-KR" altLang="en-US" sz="600" dirty="0" smtClean="0"/>
              <a:t>추가 기능 이나 발전 시킬 수 있는 것들 생각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46938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18.6.15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회의록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1806" y="453002"/>
            <a:ext cx="6122194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84280" y="453003"/>
            <a:ext cx="3060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09914" y="453003"/>
            <a:ext cx="3060000" cy="4690497"/>
          </a:xfrm>
          <a:prstGeom prst="rect">
            <a:avLst/>
          </a:prstGeom>
          <a:solidFill>
            <a:schemeClr val="accent4">
              <a:lumMod val="40000"/>
              <a:lumOff val="6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731" y="842971"/>
            <a:ext cx="26789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[1</a:t>
            </a:r>
            <a:r>
              <a:rPr lang="ko-KR" altLang="en-US" sz="600" dirty="0" smtClean="0"/>
              <a:t>차 시연 완료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상세내용은 스프레드시트 참고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현재 진행사항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강성훈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채팅 수정사항 및 레이아웃 </a:t>
            </a:r>
            <a:r>
              <a:rPr lang="en-US" altLang="ko-KR" sz="600" dirty="0" smtClean="0"/>
              <a:t>UI</a:t>
            </a:r>
          </a:p>
          <a:p>
            <a:r>
              <a:rPr lang="ko-KR" altLang="en-US" sz="600" dirty="0" smtClean="0"/>
              <a:t>강진광 </a:t>
            </a:r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이메일</a:t>
            </a:r>
            <a:r>
              <a:rPr lang="ko-KR" altLang="en-US" sz="600" dirty="0" smtClean="0"/>
              <a:t> </a:t>
            </a:r>
            <a:r>
              <a:rPr lang="ko-KR" altLang="en-US" sz="600" dirty="0" err="1" smtClean="0"/>
              <a:t>벨로시티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회원수정 페이지</a:t>
            </a:r>
            <a:r>
              <a:rPr lang="en-US" altLang="ko-KR" sz="600" dirty="0" smtClean="0"/>
              <a:t>, </a:t>
            </a:r>
            <a:r>
              <a:rPr lang="en-US" altLang="ko-KR" sz="600" dirty="0" err="1" smtClean="0"/>
              <a:t>OAuth</a:t>
            </a:r>
            <a:endParaRPr lang="en-US" altLang="ko-KR" sz="600" dirty="0" smtClean="0"/>
          </a:p>
          <a:p>
            <a:r>
              <a:rPr lang="ko-KR" altLang="en-US" sz="600" dirty="0" smtClean="0"/>
              <a:t>김진원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관리자 페이지 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메뉴관리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배현준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캘린더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트러블슈팅 페이지</a:t>
            </a:r>
          </a:p>
          <a:p>
            <a:r>
              <a:rPr lang="ko-KR" altLang="en-US" sz="600" dirty="0" smtClean="0"/>
              <a:t>전나영 </a:t>
            </a:r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파일함</a:t>
            </a:r>
            <a:endParaRPr lang="ko-KR" altLang="en-US" sz="600" dirty="0" smtClean="0"/>
          </a:p>
          <a:p>
            <a:r>
              <a:rPr lang="ko-KR" altLang="en-US" sz="600" dirty="0" smtClean="0"/>
              <a:t>최재욱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체크리스트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관리자 페이지 역할분담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강성훈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관리자 메인 페이지</a:t>
            </a:r>
          </a:p>
          <a:p>
            <a:r>
              <a:rPr lang="ko-KR" altLang="en-US" sz="600" dirty="0" smtClean="0"/>
              <a:t>강진광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메일관리</a:t>
            </a:r>
          </a:p>
          <a:p>
            <a:r>
              <a:rPr lang="ko-KR" altLang="en-US" sz="600" dirty="0" smtClean="0"/>
              <a:t>김진원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메뉴관리</a:t>
            </a:r>
          </a:p>
          <a:p>
            <a:r>
              <a:rPr lang="ko-KR" altLang="en-US" sz="600" dirty="0" smtClean="0"/>
              <a:t>배현준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회원관리</a:t>
            </a:r>
          </a:p>
          <a:p>
            <a:r>
              <a:rPr lang="ko-KR" altLang="en-US" sz="600" dirty="0" smtClean="0"/>
              <a:t>전나영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공지사항</a:t>
            </a:r>
          </a:p>
          <a:p>
            <a:r>
              <a:rPr lang="ko-KR" altLang="en-US" sz="600" dirty="0" smtClean="0"/>
              <a:t>최재욱 </a:t>
            </a:r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만든사람들</a:t>
            </a:r>
            <a:endParaRPr lang="ko-KR" altLang="en-US" sz="600" dirty="0" smtClean="0"/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트러블슈팅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엑셀변환</a:t>
            </a:r>
          </a:p>
          <a:p>
            <a:r>
              <a:rPr lang="ko-KR" altLang="en-US" sz="600" dirty="0" smtClean="0"/>
              <a:t>상세페이지 </a:t>
            </a:r>
            <a:r>
              <a:rPr lang="en-US" altLang="ko-KR" sz="600" dirty="0" smtClean="0"/>
              <a:t>-&gt; </a:t>
            </a:r>
            <a:r>
              <a:rPr lang="en-US" altLang="ko-KR" sz="600" dirty="0" err="1" smtClean="0"/>
              <a:t>CKeditor</a:t>
            </a:r>
            <a:r>
              <a:rPr lang="en-US" altLang="ko-KR" sz="600" dirty="0" smtClean="0"/>
              <a:t> -&gt; </a:t>
            </a:r>
            <a:r>
              <a:rPr lang="ko-KR" altLang="en-US" sz="600" dirty="0" smtClean="0"/>
              <a:t>링크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이미지</a:t>
            </a:r>
          </a:p>
          <a:p>
            <a:r>
              <a:rPr lang="ko-KR" altLang="en-US" sz="600" dirty="0" smtClean="0"/>
              <a:t>카테고리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태그</a:t>
            </a:r>
            <a:r>
              <a:rPr lang="en-US" altLang="ko-KR" sz="600" dirty="0" smtClean="0"/>
              <a:t>(#)</a:t>
            </a:r>
            <a:r>
              <a:rPr lang="ko-KR" altLang="en-US" sz="600" dirty="0" smtClean="0"/>
              <a:t>로 처리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추가사항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이미지 </a:t>
            </a:r>
            <a:r>
              <a:rPr lang="en-US" altLang="ko-KR" sz="600" dirty="0" err="1" smtClean="0"/>
              <a:t>Drag&amp;Drop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처리</a:t>
            </a:r>
          </a:p>
          <a:p>
            <a:r>
              <a:rPr lang="ko-KR" altLang="en-US" sz="600" dirty="0" err="1" smtClean="0"/>
              <a:t>칸반</a:t>
            </a:r>
            <a:r>
              <a:rPr lang="ko-KR" altLang="en-US" sz="600" dirty="0" smtClean="0"/>
              <a:t> 내용 가져오기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체크리스트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우리 조의 환경설정 부분 넣는 문제</a:t>
            </a:r>
          </a:p>
          <a:p>
            <a:r>
              <a:rPr lang="ko-KR" altLang="en-US" sz="600" dirty="0" smtClean="0"/>
              <a:t>새로운 테이블을 만드는 문제</a:t>
            </a:r>
            <a:endParaRPr lang="ko-KR" altLang="ko-KR" sz="600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363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18.6.18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925" y="842971"/>
            <a:ext cx="2678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관리자페이지</a:t>
            </a:r>
            <a:r>
              <a:rPr lang="en-US" altLang="ko-KR" sz="600" dirty="0" smtClean="0"/>
              <a:t>: </a:t>
            </a:r>
            <a:r>
              <a:rPr lang="ko-KR" altLang="en-US" sz="600" dirty="0" smtClean="0"/>
              <a:t>메일관리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(VM</a:t>
            </a:r>
            <a:r>
              <a:rPr lang="ko-KR" altLang="en-US" sz="600" dirty="0" smtClean="0"/>
              <a:t>파일 수정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저장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로드 가능할 시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err="1" smtClean="0"/>
              <a:t>CKeditor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사용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ko-KR" altLang="en-US" sz="600" dirty="0" smtClean="0"/>
              <a:t>가입인증</a:t>
            </a:r>
          </a:p>
          <a:p>
            <a:r>
              <a:rPr lang="ko-KR" altLang="en-US" sz="600" dirty="0" err="1" smtClean="0"/>
              <a:t>비밀번호찾기</a:t>
            </a:r>
            <a:endParaRPr lang="ko-KR" altLang="en-US" sz="600" dirty="0" smtClean="0"/>
          </a:p>
          <a:p>
            <a:r>
              <a:rPr lang="ko-KR" altLang="en-US" sz="600" dirty="0" err="1" smtClean="0"/>
              <a:t>점검중</a:t>
            </a:r>
            <a:endParaRPr lang="ko-KR" altLang="en-US" sz="600" dirty="0" smtClean="0"/>
          </a:p>
          <a:p>
            <a:r>
              <a:rPr lang="ko-KR" altLang="en-US" sz="600" dirty="0" smtClean="0"/>
              <a:t> </a:t>
            </a:r>
          </a:p>
          <a:p>
            <a:r>
              <a:rPr lang="ko-KR" altLang="en-US" sz="600" dirty="0" smtClean="0"/>
              <a:t>메일 발송 가능하게 할 것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트러블슈팅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태그 최대 </a:t>
            </a:r>
            <a:r>
              <a:rPr lang="en-US" altLang="ko-KR" sz="600" dirty="0" smtClean="0"/>
              <a:t>5</a:t>
            </a:r>
            <a:r>
              <a:rPr lang="ko-KR" altLang="en-US" sz="600" dirty="0" smtClean="0"/>
              <a:t>개 제한</a:t>
            </a:r>
            <a:endParaRPr lang="ko-KR" altLang="ko-KR" sz="400" dirty="0" smtClean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96557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18.6.19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0306" y="842971"/>
            <a:ext cx="26789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진행사항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강성훈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전체 레이아웃 </a:t>
            </a:r>
            <a:r>
              <a:rPr lang="en-US" altLang="ko-KR" sz="600" dirty="0" smtClean="0"/>
              <a:t>UI, </a:t>
            </a:r>
            <a:r>
              <a:rPr lang="ko-KR" altLang="en-US" sz="600" dirty="0" smtClean="0"/>
              <a:t>채팅 세부사항</a:t>
            </a:r>
          </a:p>
          <a:p>
            <a:r>
              <a:rPr lang="ko-KR" altLang="en-US" sz="600" dirty="0" smtClean="0"/>
              <a:t>강진광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메일관리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회원수정 페이지</a:t>
            </a:r>
          </a:p>
          <a:p>
            <a:r>
              <a:rPr lang="ko-KR" altLang="en-US" sz="600" dirty="0" smtClean="0"/>
              <a:t>김진원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메뉴관리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회원관리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칸반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CSS</a:t>
            </a:r>
          </a:p>
          <a:p>
            <a:r>
              <a:rPr lang="ko-KR" altLang="en-US" sz="600" dirty="0" smtClean="0"/>
              <a:t>배현준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트러블슈팅 </a:t>
            </a:r>
            <a:r>
              <a:rPr lang="en-US" altLang="ko-KR" sz="600" dirty="0" smtClean="0"/>
              <a:t>2</a:t>
            </a:r>
            <a:r>
              <a:rPr lang="ko-KR" altLang="en-US" sz="600" dirty="0" smtClean="0"/>
              <a:t>차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권한 </a:t>
            </a:r>
            <a:r>
              <a:rPr lang="en-US" altLang="ko-KR" sz="600" dirty="0" smtClean="0"/>
              <a:t>-&gt; </a:t>
            </a:r>
            <a:r>
              <a:rPr lang="ko-KR" altLang="en-US" sz="600" dirty="0" err="1" smtClean="0"/>
              <a:t>올린이가</a:t>
            </a:r>
            <a:r>
              <a:rPr lang="ko-KR" altLang="en-US" sz="600" dirty="0" smtClean="0"/>
              <a:t> 추가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수정</a:t>
            </a:r>
            <a:r>
              <a:rPr lang="en-US" altLang="ko-KR" sz="600" dirty="0" smtClean="0"/>
              <a:t>/</a:t>
            </a:r>
            <a:r>
              <a:rPr lang="ko-KR" altLang="en-US" sz="600" dirty="0" smtClean="0"/>
              <a:t>삭제 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추가사항으로 해결여부 </a:t>
            </a:r>
            <a:r>
              <a:rPr lang="ko-KR" altLang="en-US" sz="600" dirty="0" err="1" smtClean="0"/>
              <a:t>컬럼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전나영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파일업로드 상세</a:t>
            </a:r>
          </a:p>
          <a:p>
            <a:r>
              <a:rPr lang="ko-KR" altLang="en-US" sz="600" dirty="0" smtClean="0"/>
              <a:t>최재욱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체크리스트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만든사람들</a:t>
            </a:r>
            <a:endParaRPr lang="ko-KR" altLang="en-US" sz="600" dirty="0" smtClean="0"/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연계 생각해볼 것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.</a:t>
            </a:r>
            <a:r>
              <a:rPr lang="ko-KR" altLang="en-US" sz="600" dirty="0" err="1" smtClean="0"/>
              <a:t>칸반내용을</a:t>
            </a:r>
            <a:r>
              <a:rPr lang="ko-KR" altLang="en-US" sz="600" dirty="0" smtClean="0"/>
              <a:t> 달력 목록</a:t>
            </a:r>
            <a:r>
              <a:rPr lang="en-US" altLang="ko-KR" sz="600" dirty="0" smtClean="0"/>
              <a:t>,</a:t>
            </a:r>
            <a:r>
              <a:rPr lang="ko-KR" altLang="en-US" sz="600" dirty="0" smtClean="0"/>
              <a:t>트러블슈팅 내용에 추가 등으로 사용</a:t>
            </a:r>
          </a:p>
          <a:p>
            <a:r>
              <a:rPr lang="en-US" altLang="ko-KR" sz="600" dirty="0" smtClean="0"/>
              <a:t>.</a:t>
            </a:r>
            <a:r>
              <a:rPr lang="ko-KR" altLang="en-US" sz="600" dirty="0" smtClean="0"/>
              <a:t>채팅에서의 파일업로드가 </a:t>
            </a:r>
            <a:r>
              <a:rPr lang="ko-KR" altLang="en-US" sz="600" dirty="0" err="1" smtClean="0"/>
              <a:t>파일함에</a:t>
            </a:r>
            <a:r>
              <a:rPr lang="ko-KR" altLang="en-US" sz="600" dirty="0" smtClean="0"/>
              <a:t> 합쳐지는 것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[6/21</a:t>
            </a:r>
            <a:r>
              <a:rPr lang="ko-KR" altLang="en-US" sz="600" dirty="0" smtClean="0"/>
              <a:t>목 </a:t>
            </a:r>
            <a:r>
              <a:rPr lang="en-US" altLang="ko-KR" sz="600" dirty="0" smtClean="0"/>
              <a:t>or 6/22</a:t>
            </a:r>
            <a:r>
              <a:rPr lang="ko-KR" altLang="en-US" sz="600" dirty="0" smtClean="0"/>
              <a:t>금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2</a:t>
            </a:r>
            <a:r>
              <a:rPr lang="ko-KR" altLang="en-US" sz="600" dirty="0" smtClean="0"/>
              <a:t>차 시연 준비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스토리보드 맞춰보기</a:t>
            </a:r>
          </a:p>
          <a:p>
            <a:r>
              <a:rPr lang="en-US" altLang="ko-KR" sz="600" dirty="0" smtClean="0"/>
              <a:t>-&gt; </a:t>
            </a:r>
            <a:r>
              <a:rPr lang="ko-KR" altLang="en-US" sz="600" dirty="0" smtClean="0"/>
              <a:t>현재까지 완료한 작업리스트 작성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err="1" smtClean="0"/>
              <a:t>파일함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hover</a:t>
            </a:r>
          </a:p>
          <a:p>
            <a:r>
              <a:rPr lang="ko-KR" altLang="en-US" sz="600" dirty="0" smtClean="0"/>
              <a:t>날짜 추가</a:t>
            </a:r>
          </a:p>
          <a:p>
            <a:r>
              <a:rPr lang="ko-KR" altLang="en-US" sz="600" dirty="0" smtClean="0"/>
              <a:t>검색</a:t>
            </a:r>
          </a:p>
          <a:p>
            <a:r>
              <a:rPr lang="ko-KR" altLang="en-US" sz="600" dirty="0" err="1" smtClean="0"/>
              <a:t>확장자별</a:t>
            </a:r>
            <a:r>
              <a:rPr lang="ko-KR" altLang="en-US" sz="600" dirty="0" smtClean="0"/>
              <a:t> 이미지 넣기</a:t>
            </a:r>
          </a:p>
          <a:p>
            <a:r>
              <a:rPr lang="en-US" altLang="ko-KR" sz="600" dirty="0" smtClean="0"/>
              <a:t>AWS S3 </a:t>
            </a:r>
            <a:r>
              <a:rPr lang="ko-KR" altLang="en-US" sz="600" dirty="0" smtClean="0"/>
              <a:t>연동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46938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18.6.20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회의록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1806" y="453002"/>
            <a:ext cx="6122194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84280" y="453003"/>
            <a:ext cx="3060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09914" y="453003"/>
            <a:ext cx="3060000" cy="4690497"/>
          </a:xfrm>
          <a:prstGeom prst="rect">
            <a:avLst/>
          </a:prstGeom>
          <a:solidFill>
            <a:schemeClr val="accent4">
              <a:lumMod val="40000"/>
              <a:lumOff val="6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731" y="842971"/>
            <a:ext cx="2678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금일 회의는 자바</a:t>
            </a:r>
            <a:r>
              <a:rPr lang="en-US" altLang="ko-KR" sz="600" dirty="0" smtClean="0"/>
              <a:t>103</a:t>
            </a:r>
            <a:r>
              <a:rPr lang="ko-KR" altLang="en-US" sz="600" dirty="0" smtClean="0"/>
              <a:t>기 발표 참관으로 휴회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자바 </a:t>
            </a:r>
            <a:r>
              <a:rPr lang="en-US" altLang="ko-KR" sz="600" dirty="0" smtClean="0"/>
              <a:t>103</a:t>
            </a:r>
            <a:r>
              <a:rPr lang="ko-KR" altLang="en-US" sz="600" dirty="0" smtClean="0"/>
              <a:t>기 발표후기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기능별 핵심 내용 정리하기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발표 시 각자 맡은 부분 발표</a:t>
            </a:r>
          </a:p>
          <a:p>
            <a:r>
              <a:rPr lang="ko-KR" altLang="en-US" sz="600" dirty="0" err="1" smtClean="0"/>
              <a:t>사이트맵</a:t>
            </a:r>
            <a:r>
              <a:rPr lang="ko-KR" altLang="en-US" sz="600" dirty="0" smtClean="0"/>
              <a:t> 구축</a:t>
            </a:r>
          </a:p>
          <a:p>
            <a:r>
              <a:rPr lang="ko-KR" altLang="en-US" sz="600" dirty="0" smtClean="0"/>
              <a:t>정보구조 정리</a:t>
            </a:r>
          </a:p>
          <a:p>
            <a:r>
              <a:rPr lang="ko-KR" altLang="en-US" sz="600" dirty="0" smtClean="0"/>
              <a:t>발표자료 글씨는 크게 </a:t>
            </a:r>
            <a:r>
              <a:rPr lang="en-US" altLang="ko-KR" sz="600" dirty="0" smtClean="0"/>
              <a:t>-&gt; </a:t>
            </a:r>
            <a:r>
              <a:rPr lang="ko-KR" altLang="en-US" sz="600" dirty="0" err="1" smtClean="0"/>
              <a:t>가독성이</a:t>
            </a:r>
            <a:r>
              <a:rPr lang="ko-KR" altLang="en-US" sz="600" dirty="0" smtClean="0"/>
              <a:t> 가장 중요</a:t>
            </a:r>
          </a:p>
          <a:p>
            <a:r>
              <a:rPr lang="ko-KR" altLang="en-US" sz="600" dirty="0" smtClean="0"/>
              <a:t>기능 추가되었을 때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오른쪽 하단에 완료 표시 박스 띄웠다 사라지기</a:t>
            </a:r>
            <a:endParaRPr lang="ko-KR" altLang="ko-KR" sz="600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363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18.6.21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925" y="842971"/>
            <a:ext cx="2678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스토리보드 변경사항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회원가입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중복확인 </a:t>
            </a:r>
            <a:r>
              <a:rPr lang="en-US" altLang="ko-KR" sz="600" dirty="0" smtClean="0"/>
              <a:t>X, </a:t>
            </a:r>
            <a:r>
              <a:rPr lang="ko-KR" altLang="en-US" sz="600" dirty="0" smtClean="0"/>
              <a:t>비밀번호</a:t>
            </a:r>
            <a:r>
              <a:rPr lang="en-US" altLang="ko-KR" sz="600" dirty="0" smtClean="0"/>
              <a:t>(3~20</a:t>
            </a:r>
            <a:r>
              <a:rPr lang="ko-KR" altLang="en-US" sz="600" dirty="0" smtClean="0"/>
              <a:t>자</a:t>
            </a:r>
            <a:r>
              <a:rPr lang="en-US" altLang="ko-KR" sz="600" dirty="0" smtClean="0"/>
              <a:t>), </a:t>
            </a:r>
            <a:r>
              <a:rPr lang="ko-KR" altLang="en-US" sz="600" dirty="0" smtClean="0"/>
              <a:t>별명</a:t>
            </a:r>
            <a:r>
              <a:rPr lang="en-US" altLang="ko-KR" sz="600" dirty="0" smtClean="0"/>
              <a:t>(3~20</a:t>
            </a:r>
            <a:r>
              <a:rPr lang="ko-KR" altLang="en-US" sz="600" dirty="0" smtClean="0"/>
              <a:t>자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초대메시지 </a:t>
            </a:r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사이드바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헤더</a:t>
            </a:r>
          </a:p>
          <a:p>
            <a:r>
              <a:rPr lang="ko-KR" altLang="en-US" sz="600" dirty="0" smtClean="0"/>
              <a:t>회원정보수정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탈퇴기능 만들기</a:t>
            </a:r>
          </a:p>
          <a:p>
            <a:r>
              <a:rPr lang="ko-KR" altLang="en-US" sz="600" dirty="0" smtClean="0"/>
              <a:t>공지사항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작성일 양식 </a:t>
            </a:r>
            <a:r>
              <a:rPr lang="en-US" altLang="ko-KR" sz="600" dirty="0" smtClean="0"/>
              <a:t>2018-06-22</a:t>
            </a:r>
            <a:r>
              <a:rPr lang="ko-KR" altLang="en-US" sz="600" dirty="0" smtClean="0"/>
              <a:t>로 </a:t>
            </a:r>
            <a:r>
              <a:rPr lang="en-US" altLang="ko-KR" sz="600" dirty="0" smtClean="0"/>
              <a:t>(</a:t>
            </a:r>
            <a:r>
              <a:rPr lang="ko-KR" altLang="en-US" sz="600" dirty="0" err="1" smtClean="0"/>
              <a:t>시분초</a:t>
            </a:r>
            <a:r>
              <a:rPr lang="ko-KR" altLang="en-US" sz="600" dirty="0" smtClean="0"/>
              <a:t> 제거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채팅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채팅버튼 수정</a:t>
            </a:r>
          </a:p>
          <a:p>
            <a:r>
              <a:rPr lang="ko-KR" altLang="en-US" sz="600" dirty="0" smtClean="0"/>
              <a:t>프로젝트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한 프로젝트에 팀원 몇 명까지 제한</a:t>
            </a:r>
            <a:r>
              <a:rPr lang="en-US" altLang="ko-KR" sz="600" dirty="0" smtClean="0"/>
              <a:t>?</a:t>
            </a:r>
          </a:p>
          <a:p>
            <a:r>
              <a:rPr lang="ko-KR" altLang="en-US" sz="600" dirty="0" smtClean="0"/>
              <a:t>차트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탭이 아닌 한 페이지에 여러 차트 표시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파일함</a:t>
            </a:r>
            <a:r>
              <a:rPr lang="ko-KR" altLang="en-US" sz="600" dirty="0" smtClean="0"/>
              <a:t> </a:t>
            </a:r>
            <a:r>
              <a:rPr lang="ko-KR" altLang="en-US" sz="600" dirty="0" err="1" smtClean="0"/>
              <a:t>확장자에</a:t>
            </a:r>
            <a:r>
              <a:rPr lang="ko-KR" altLang="en-US" sz="600" dirty="0" smtClean="0"/>
              <a:t> 대한 차트 추가</a:t>
            </a:r>
          </a:p>
          <a:p>
            <a:r>
              <a:rPr lang="ko-KR" altLang="en-US" sz="600" dirty="0" err="1" smtClean="0"/>
              <a:t>만든사람들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발표 시 웃긴 사진 추가 여부</a:t>
            </a:r>
            <a:endParaRPr lang="ko-KR" altLang="ko-KR" sz="400" dirty="0" smtClean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96557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18.6.22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0306" y="842971"/>
            <a:ext cx="26789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[2</a:t>
            </a:r>
            <a:r>
              <a:rPr lang="ko-KR" altLang="en-US" sz="600" dirty="0" smtClean="0"/>
              <a:t>차 시연 결과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체크리스트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체크리스트에 강제성 도입 여부</a:t>
            </a:r>
          </a:p>
          <a:p>
            <a:r>
              <a:rPr lang="ko-KR" altLang="en-US" sz="600" dirty="0" smtClean="0"/>
              <a:t>엑셀 파일 다운로드 기능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트러블슈팅</a:t>
            </a:r>
            <a:r>
              <a:rPr lang="en-US" altLang="ko-KR" sz="600" dirty="0" smtClean="0"/>
              <a:t>) </a:t>
            </a:r>
            <a:r>
              <a:rPr lang="ko-KR" altLang="en-US" sz="600" dirty="0" smtClean="0"/>
              <a:t>트러블슈팅 작성 칸 크기 조절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캘린더</a:t>
            </a:r>
            <a:r>
              <a:rPr lang="en-US" altLang="ko-KR" sz="600" dirty="0" smtClean="0"/>
              <a:t>) UI</a:t>
            </a:r>
            <a:r>
              <a:rPr lang="ko-KR" altLang="en-US" sz="600" dirty="0" smtClean="0"/>
              <a:t>크기 깨짐 현상</a:t>
            </a:r>
          </a:p>
          <a:p>
            <a:r>
              <a:rPr lang="en-US" altLang="ko-KR" sz="600" dirty="0" smtClean="0"/>
              <a:t>(UI)</a:t>
            </a:r>
          </a:p>
          <a:p>
            <a:r>
              <a:rPr lang="ko-KR" altLang="en-US" sz="600" dirty="0" smtClean="0"/>
              <a:t>폰트 통일</a:t>
            </a:r>
          </a:p>
          <a:p>
            <a:r>
              <a:rPr lang="ko-KR" altLang="en-US" sz="600" dirty="0" smtClean="0"/>
              <a:t>테이블 </a:t>
            </a:r>
            <a:r>
              <a:rPr lang="en-US" altLang="ko-KR" sz="600" dirty="0" smtClean="0"/>
              <a:t>TH, TR, TD</a:t>
            </a:r>
            <a:r>
              <a:rPr lang="ko-KR" altLang="en-US" sz="600" dirty="0" smtClean="0"/>
              <a:t>태그에 대한 </a:t>
            </a:r>
            <a:r>
              <a:rPr lang="en-US" altLang="ko-KR" sz="600" dirty="0" err="1" smtClean="0"/>
              <a:t>css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정렬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형식</a:t>
            </a:r>
            <a:r>
              <a:rPr lang="en-US" altLang="ko-KR" sz="600" dirty="0" smtClean="0"/>
              <a:t>) </a:t>
            </a:r>
            <a:r>
              <a:rPr lang="ko-KR" altLang="en-US" sz="600" dirty="0" smtClean="0"/>
              <a:t>통일</a:t>
            </a:r>
          </a:p>
          <a:p>
            <a:r>
              <a:rPr lang="ko-KR" altLang="en-US" sz="600" dirty="0" smtClean="0"/>
              <a:t>날짜형식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년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월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일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시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분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초</a:t>
            </a:r>
            <a:r>
              <a:rPr lang="en-US" altLang="ko-KR" sz="600" dirty="0" smtClean="0"/>
              <a:t>) </a:t>
            </a:r>
            <a:r>
              <a:rPr lang="ko-KR" altLang="en-US" sz="600" dirty="0" smtClean="0"/>
              <a:t>형식 통일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err="1" smtClean="0"/>
              <a:t>파일함</a:t>
            </a:r>
            <a:r>
              <a:rPr lang="en-US" altLang="ko-KR" sz="600" dirty="0" smtClean="0"/>
              <a:t>) </a:t>
            </a:r>
            <a:r>
              <a:rPr lang="ko-KR" altLang="en-US" sz="600" dirty="0" smtClean="0"/>
              <a:t>폴더구조 구현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err="1" smtClean="0"/>
              <a:t>알람</a:t>
            </a:r>
            <a:r>
              <a:rPr lang="en-US" altLang="ko-KR" sz="600" dirty="0" smtClean="0"/>
              <a:t>) </a:t>
            </a:r>
            <a:r>
              <a:rPr lang="ko-KR" altLang="en-US" sz="600" dirty="0" err="1" smtClean="0"/>
              <a:t>알람기능</a:t>
            </a:r>
            <a:r>
              <a:rPr lang="ko-KR" altLang="en-US" sz="600" dirty="0" smtClean="0"/>
              <a:t> 헤더로 옮기기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추가기능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err="1" smtClean="0"/>
              <a:t>린캠퍼스</a:t>
            </a:r>
            <a:endParaRPr lang="ko-KR" altLang="en-US" sz="600" dirty="0" smtClean="0"/>
          </a:p>
          <a:p>
            <a:r>
              <a:rPr lang="ko-KR" altLang="en-US" sz="600" dirty="0" smtClean="0"/>
              <a:t>전체 기능을 요약해서 볼 수 있는 </a:t>
            </a:r>
            <a:r>
              <a:rPr lang="ko-KR" altLang="en-US" sz="600" dirty="0" err="1" smtClean="0"/>
              <a:t>대시보드</a:t>
            </a:r>
            <a:endParaRPr lang="ko-KR" altLang="en-US" sz="600" dirty="0" smtClean="0"/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강점이라고 생각하는 것들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err="1" smtClean="0"/>
              <a:t>트렐로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슬랙</a:t>
            </a:r>
            <a:r>
              <a:rPr lang="ko-KR" altLang="en-US" sz="600" dirty="0" smtClean="0"/>
              <a:t> 등에 한 번에 사용 가능</a:t>
            </a:r>
          </a:p>
          <a:p>
            <a:r>
              <a:rPr lang="ko-KR" altLang="en-US" sz="600" dirty="0" smtClean="0"/>
              <a:t>캘린더에서 </a:t>
            </a:r>
            <a:r>
              <a:rPr lang="ko-KR" altLang="en-US" sz="600" dirty="0" err="1" smtClean="0"/>
              <a:t>칸반목록</a:t>
            </a:r>
            <a:r>
              <a:rPr lang="ko-KR" altLang="en-US" sz="600" dirty="0" smtClean="0"/>
              <a:t> 연동되는 부분</a:t>
            </a:r>
          </a:p>
          <a:p>
            <a:r>
              <a:rPr lang="ko-KR" altLang="en-US" sz="600" dirty="0" smtClean="0"/>
              <a:t>기능들을 보면서 채팅 가능</a:t>
            </a:r>
          </a:p>
          <a:p>
            <a:r>
              <a:rPr lang="ko-KR" altLang="en-US" sz="600" dirty="0" smtClean="0"/>
              <a:t>전체 프로젝트 팀의 트러블슈팅을 볼 수 있고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참고할 수 있다</a:t>
            </a:r>
          </a:p>
          <a:p>
            <a:r>
              <a:rPr lang="ko-KR" altLang="en-US" sz="600" dirty="0" smtClean="0"/>
              <a:t>트러블슈팅 엑셀 다운로드 가능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회의사항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체크리스트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제한설정 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프로젝트 막바지에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엑셀다운로드 적용 </a:t>
            </a:r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린캠퍼스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체크리스트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트러블슈팅</a:t>
            </a:r>
          </a:p>
          <a:p>
            <a:r>
              <a:rPr lang="en-US" altLang="ko-KR" sz="600" dirty="0" smtClean="0"/>
              <a:t>-&gt; </a:t>
            </a:r>
            <a:r>
              <a:rPr lang="ko-KR" altLang="en-US" sz="600" dirty="0" smtClean="0"/>
              <a:t>리포트 프로그램으로 기술검증</a:t>
            </a:r>
          </a:p>
          <a:p>
            <a:r>
              <a:rPr lang="ko-KR" altLang="en-US" sz="600" dirty="0" smtClean="0"/>
              <a:t>트러블슈팅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크기조절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보기화면 변경</a:t>
            </a:r>
          </a:p>
          <a:p>
            <a:r>
              <a:rPr lang="ko-KR" altLang="en-US" sz="600" dirty="0" err="1" smtClean="0"/>
              <a:t>파일함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폴더구조</a:t>
            </a:r>
          </a:p>
          <a:p>
            <a:r>
              <a:rPr lang="ko-KR" altLang="en-US" sz="600" dirty="0" err="1" smtClean="0"/>
              <a:t>알람기능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헤더</a:t>
            </a:r>
          </a:p>
          <a:p>
            <a:r>
              <a:rPr lang="ko-KR" altLang="en-US" sz="600" dirty="0" err="1" smtClean="0"/>
              <a:t>반응형</a:t>
            </a:r>
            <a:r>
              <a:rPr lang="ko-KR" altLang="en-US" sz="600" dirty="0" smtClean="0"/>
              <a:t> 페이지 적용</a:t>
            </a:r>
          </a:p>
          <a:p>
            <a:r>
              <a:rPr lang="ko-KR" altLang="en-US" sz="600" dirty="0" smtClean="0"/>
              <a:t>캘린더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칸반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- UI</a:t>
            </a:r>
            <a:r>
              <a:rPr lang="ko-KR" altLang="en-US" sz="600" dirty="0" smtClean="0"/>
              <a:t>강화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도움말생성</a:t>
            </a:r>
            <a:r>
              <a:rPr lang="en-US" altLang="ko-KR" sz="600" dirty="0" smtClean="0"/>
              <a:t>(</a:t>
            </a:r>
            <a:r>
              <a:rPr lang="ko-KR" altLang="en-US" sz="600" dirty="0" err="1" smtClean="0"/>
              <a:t>필요시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UI</a:t>
            </a:r>
            <a:r>
              <a:rPr lang="ko-KR" altLang="en-US" sz="600" dirty="0" smtClean="0"/>
              <a:t>방향 생각</a:t>
            </a:r>
          </a:p>
          <a:p>
            <a:r>
              <a:rPr lang="ko-KR" altLang="en-US" sz="600" dirty="0" smtClean="0"/>
              <a:t>코드리뷰 </a:t>
            </a:r>
            <a:r>
              <a:rPr lang="en-US" altLang="ko-KR" sz="600" dirty="0" smtClean="0"/>
              <a:t>- 6.28(</a:t>
            </a:r>
            <a:r>
              <a:rPr lang="ko-KR" altLang="en-US" sz="600" dirty="0" smtClean="0"/>
              <a:t>목</a:t>
            </a:r>
            <a:r>
              <a:rPr lang="en-US" altLang="ko-KR" sz="600" dirty="0" smtClean="0"/>
              <a:t>)</a:t>
            </a:r>
            <a:endParaRPr lang="ko-KR" altLang="en-US" sz="600" dirty="0" smtClean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46938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18.6.25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회의록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1806" y="453002"/>
            <a:ext cx="6122194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84280" y="453003"/>
            <a:ext cx="3060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09914" y="453003"/>
            <a:ext cx="3060000" cy="4690497"/>
          </a:xfrm>
          <a:prstGeom prst="rect">
            <a:avLst/>
          </a:prstGeom>
          <a:solidFill>
            <a:schemeClr val="accent4">
              <a:lumMod val="40000"/>
              <a:lumOff val="6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731" y="842971"/>
            <a:ext cx="26789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회의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err="1" smtClean="0"/>
              <a:t>대시보드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차트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달력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칸반으로</a:t>
            </a:r>
            <a:r>
              <a:rPr lang="ko-KR" altLang="en-US" sz="600" dirty="0" smtClean="0"/>
              <a:t> 구성</a:t>
            </a:r>
          </a:p>
          <a:p>
            <a:r>
              <a:rPr lang="ko-KR" altLang="en-US" sz="600" dirty="0" err="1" smtClean="0"/>
              <a:t>파일함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폴더구조 </a:t>
            </a:r>
            <a:r>
              <a:rPr lang="en-US" altLang="ko-KR" sz="600" dirty="0" smtClean="0"/>
              <a:t>(</a:t>
            </a:r>
            <a:r>
              <a:rPr lang="ko-KR" altLang="en-US" sz="600" dirty="0" err="1" smtClean="0"/>
              <a:t>확장자별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-&gt; </a:t>
            </a:r>
            <a:r>
              <a:rPr lang="ko-KR" altLang="en-US" sz="600" dirty="0" err="1" smtClean="0"/>
              <a:t>날짜별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임의폴더</a:t>
            </a:r>
            <a:r>
              <a:rPr lang="en-US" altLang="ko-KR" sz="600" dirty="0" smtClean="0"/>
              <a:t>)</a:t>
            </a:r>
            <a:r>
              <a:rPr lang="ko-KR" altLang="en-US" sz="600" dirty="0" smtClean="0"/>
              <a:t>의 발전식 코딩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진행사항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성훈 </a:t>
            </a:r>
            <a:r>
              <a:rPr lang="en-US" altLang="ko-KR" sz="600" dirty="0" smtClean="0"/>
              <a:t>- AWS EC2, RDS </a:t>
            </a:r>
            <a:r>
              <a:rPr lang="ko-KR" altLang="en-US" sz="600" dirty="0" smtClean="0"/>
              <a:t>구축완료</a:t>
            </a:r>
            <a:r>
              <a:rPr lang="en-US" altLang="ko-KR" sz="600" dirty="0" smtClean="0"/>
              <a:t>, Spring-AWS S3 </a:t>
            </a:r>
            <a:r>
              <a:rPr lang="ko-KR" altLang="en-US" sz="600" dirty="0" smtClean="0"/>
              <a:t>연동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채팅 수정</a:t>
            </a:r>
          </a:p>
          <a:p>
            <a:r>
              <a:rPr lang="ko-KR" altLang="en-US" sz="600" dirty="0" smtClean="0"/>
              <a:t>진광 </a:t>
            </a:r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대시보드</a:t>
            </a:r>
            <a:r>
              <a:rPr lang="en-US" altLang="ko-KR" sz="600" dirty="0" smtClean="0"/>
              <a:t>, UI</a:t>
            </a:r>
          </a:p>
          <a:p>
            <a:r>
              <a:rPr lang="ko-KR" altLang="en-US" sz="600" dirty="0" smtClean="0"/>
              <a:t>진원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상세부분 확인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소켓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방문자 수</a:t>
            </a:r>
          </a:p>
          <a:p>
            <a:r>
              <a:rPr lang="ko-KR" altLang="en-US" sz="600" dirty="0" smtClean="0"/>
              <a:t>재욱 </a:t>
            </a:r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린캔버스</a:t>
            </a:r>
            <a:endParaRPr lang="ko-KR" altLang="en-US" sz="600" dirty="0" smtClean="0"/>
          </a:p>
          <a:p>
            <a:r>
              <a:rPr lang="ko-KR" altLang="en-US" sz="600" dirty="0" smtClean="0"/>
              <a:t>현준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리포트 출력</a:t>
            </a:r>
            <a:r>
              <a:rPr lang="en-US" altLang="ko-KR" sz="600" dirty="0" smtClean="0"/>
              <a:t>(</a:t>
            </a:r>
            <a:r>
              <a:rPr lang="ko-KR" altLang="en-US" sz="600" dirty="0" err="1" smtClean="0"/>
              <a:t>린캔버스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체크리스트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트러블슈팅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나영 </a:t>
            </a:r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파일함</a:t>
            </a:r>
            <a:r>
              <a:rPr lang="ko-KR" altLang="en-US" sz="600" dirty="0" smtClean="0"/>
              <a:t> 폴더구조 추가</a:t>
            </a:r>
            <a:endParaRPr lang="ko-KR" altLang="ko-KR" sz="600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363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18.6.27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925" y="842971"/>
            <a:ext cx="26789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회의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err="1" smtClean="0"/>
              <a:t>메인화면</a:t>
            </a:r>
            <a:r>
              <a:rPr lang="ko-KR" altLang="en-US" sz="600" dirty="0" smtClean="0"/>
              <a:t> 스토리보드 대로 디자인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코드리뷰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현준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트러블슈팅을 </a:t>
            </a:r>
            <a:r>
              <a:rPr lang="en-US" altLang="ko-KR" sz="600" dirty="0" smtClean="0"/>
              <a:t>JSTL</a:t>
            </a:r>
            <a:r>
              <a:rPr lang="ko-KR" altLang="en-US" sz="600" dirty="0" smtClean="0"/>
              <a:t>로 작성</a:t>
            </a:r>
          </a:p>
          <a:p>
            <a:r>
              <a:rPr lang="en-US" altLang="ko-KR" sz="600" dirty="0" smtClean="0"/>
              <a:t>view</a:t>
            </a:r>
            <a:r>
              <a:rPr lang="ko-KR" altLang="en-US" sz="600" dirty="0" smtClean="0"/>
              <a:t>를 </a:t>
            </a:r>
            <a:r>
              <a:rPr lang="en-US" altLang="ko-KR" sz="600" dirty="0" err="1" smtClean="0"/>
              <a:t>jsp</a:t>
            </a:r>
            <a:r>
              <a:rPr lang="ko-KR" altLang="en-US" sz="600" dirty="0" smtClean="0"/>
              <a:t>로 나눔</a:t>
            </a:r>
          </a:p>
          <a:p>
            <a:r>
              <a:rPr lang="ko-KR" altLang="en-US" sz="600" dirty="0" smtClean="0"/>
              <a:t>엑셀 </a:t>
            </a:r>
            <a:r>
              <a:rPr lang="ko-KR" altLang="en-US" sz="600" dirty="0" err="1" smtClean="0"/>
              <a:t>저장시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HTML</a:t>
            </a:r>
            <a:r>
              <a:rPr lang="ko-KR" altLang="en-US" sz="600" dirty="0" err="1" smtClean="0"/>
              <a:t>태그까지나오는</a:t>
            </a:r>
            <a:r>
              <a:rPr lang="ko-KR" altLang="en-US" sz="600" dirty="0" smtClean="0"/>
              <a:t> 문제</a:t>
            </a:r>
          </a:p>
          <a:p>
            <a:r>
              <a:rPr lang="en-US" altLang="ko-KR" sz="600" dirty="0" err="1" smtClean="0"/>
              <a:t>viewResorver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별도로 사용</a:t>
            </a:r>
          </a:p>
          <a:p>
            <a:r>
              <a:rPr lang="en-US" altLang="ko-KR" sz="600" dirty="0" err="1" smtClean="0"/>
              <a:t>response.setHeader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사용</a:t>
            </a:r>
          </a:p>
          <a:p>
            <a:r>
              <a:rPr lang="ko-KR" altLang="en-US" sz="600" dirty="0" err="1" smtClean="0"/>
              <a:t>리포트툴</a:t>
            </a:r>
            <a:endParaRPr lang="ko-KR" altLang="en-US" sz="600" dirty="0" smtClean="0"/>
          </a:p>
          <a:p>
            <a:r>
              <a:rPr lang="en-US" altLang="ko-KR" sz="600" dirty="0" smtClean="0"/>
              <a:t>&gt; </a:t>
            </a:r>
            <a:r>
              <a:rPr lang="ko-KR" altLang="en-US" sz="600" dirty="0" err="1" smtClean="0"/>
              <a:t>엠투소프트</a:t>
            </a:r>
            <a:r>
              <a:rPr lang="en-US" altLang="ko-KR" sz="600" dirty="0" smtClean="0"/>
              <a:t>, FORCS (</a:t>
            </a:r>
            <a:r>
              <a:rPr lang="ko-KR" altLang="en-US" sz="600" dirty="0" smtClean="0"/>
              <a:t>유료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&gt; </a:t>
            </a:r>
            <a:r>
              <a:rPr lang="ko-KR" altLang="en-US" sz="600" dirty="0" err="1" smtClean="0"/>
              <a:t>제스퍼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버트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무료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TODO: </a:t>
            </a:r>
            <a:r>
              <a:rPr lang="ko-KR" altLang="en-US" sz="600" dirty="0" smtClean="0"/>
              <a:t>태그색상 기준 정하기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재욱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err="1" smtClean="0"/>
              <a:t>Textarea</a:t>
            </a:r>
            <a:endParaRPr lang="en-US" altLang="ko-KR" sz="600" dirty="0" smtClean="0"/>
          </a:p>
          <a:p>
            <a:r>
              <a:rPr lang="en-US" altLang="ko-KR" sz="600" dirty="0" smtClean="0"/>
              <a:t>&gt; </a:t>
            </a:r>
            <a:r>
              <a:rPr lang="ko-KR" altLang="en-US" sz="600" dirty="0" err="1" smtClean="0"/>
              <a:t>엔터처리를</a:t>
            </a:r>
            <a:r>
              <a:rPr lang="ko-KR" altLang="en-US" sz="600" dirty="0" smtClean="0"/>
              <a:t> </a:t>
            </a:r>
            <a:r>
              <a:rPr lang="ko-KR" altLang="en-US" sz="600" dirty="0" err="1" smtClean="0"/>
              <a:t>정규표현식으로</a:t>
            </a:r>
            <a:endParaRPr lang="ko-KR" altLang="en-US" sz="600" dirty="0" smtClean="0"/>
          </a:p>
          <a:p>
            <a:r>
              <a:rPr lang="en-US" altLang="ko-KR" sz="600" dirty="0" smtClean="0"/>
              <a:t>&gt; DB</a:t>
            </a:r>
            <a:r>
              <a:rPr lang="ko-KR" altLang="en-US" sz="600" dirty="0" smtClean="0"/>
              <a:t>에 </a:t>
            </a:r>
            <a:r>
              <a:rPr lang="en-US" altLang="ko-KR" sz="600" dirty="0" smtClean="0"/>
              <a:t>&lt;</a:t>
            </a:r>
            <a:r>
              <a:rPr lang="en-US" altLang="ko-KR" sz="600" dirty="0" err="1" smtClean="0"/>
              <a:t>br</a:t>
            </a:r>
            <a:r>
              <a:rPr lang="en-US" altLang="ko-KR" sz="600" dirty="0" smtClean="0"/>
              <a:t>&gt;</a:t>
            </a:r>
            <a:r>
              <a:rPr lang="ko-KR" altLang="en-US" sz="600" dirty="0" smtClean="0"/>
              <a:t>로 입력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진원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err="1" smtClean="0"/>
              <a:t>Websocket</a:t>
            </a:r>
            <a:endParaRPr lang="en-US" altLang="ko-KR" sz="600" dirty="0" smtClean="0"/>
          </a:p>
          <a:p>
            <a:r>
              <a:rPr lang="en-US" altLang="ko-KR" sz="600" dirty="0" err="1" smtClean="0"/>
              <a:t>Kanban</a:t>
            </a:r>
            <a:endParaRPr lang="en-US" altLang="ko-KR" sz="600" dirty="0" smtClean="0"/>
          </a:p>
          <a:p>
            <a:r>
              <a:rPr lang="en-US" altLang="ko-KR" sz="600" dirty="0" smtClean="0"/>
              <a:t> 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나영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err="1" smtClean="0"/>
              <a:t>파일함</a:t>
            </a:r>
            <a:endParaRPr lang="ko-KR" altLang="ko-KR" sz="400" dirty="0" smtClean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96557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18.6.28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0306" y="842971"/>
            <a:ext cx="2678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코드리뷰</a:t>
            </a:r>
            <a:r>
              <a:rPr lang="en-US" altLang="ko-KR" sz="600" dirty="0" smtClean="0"/>
              <a:t>]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진광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스프링 </a:t>
            </a:r>
            <a:r>
              <a:rPr lang="ko-KR" altLang="en-US" sz="600" dirty="0" err="1" smtClean="0"/>
              <a:t>시큐리티</a:t>
            </a:r>
            <a:endParaRPr lang="ko-KR" altLang="en-US" sz="600" dirty="0" smtClean="0"/>
          </a:p>
          <a:p>
            <a:r>
              <a:rPr lang="en-US" altLang="ko-KR" sz="600" dirty="0" err="1" smtClean="0"/>
              <a:t>OAuth</a:t>
            </a:r>
            <a:endParaRPr lang="en-US" altLang="ko-KR" sz="600" dirty="0" smtClean="0"/>
          </a:p>
          <a:p>
            <a:r>
              <a:rPr lang="ko-KR" altLang="en-US" sz="600" dirty="0" smtClean="0"/>
              <a:t>메일관리</a:t>
            </a:r>
          </a:p>
          <a:p>
            <a:r>
              <a:rPr lang="en-US" altLang="ko-KR" sz="600" dirty="0" smtClean="0"/>
              <a:t>EmailMaster.io</a:t>
            </a:r>
          </a:p>
          <a:p>
            <a:r>
              <a:rPr lang="en-US" altLang="ko-KR" sz="600" dirty="0" smtClean="0"/>
              <a:t>-&gt; VM</a:t>
            </a:r>
            <a:r>
              <a:rPr lang="ko-KR" altLang="en-US" sz="600" dirty="0" smtClean="0"/>
              <a:t>파일 </a:t>
            </a:r>
            <a:r>
              <a:rPr lang="ko-KR" altLang="en-US" sz="600" dirty="0" err="1" smtClean="0"/>
              <a:t>한줄로</a:t>
            </a:r>
            <a:endParaRPr lang="ko-KR" altLang="en-US" sz="600" dirty="0" smtClean="0"/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(</a:t>
            </a:r>
            <a:r>
              <a:rPr lang="ko-KR" altLang="en-US" sz="600" dirty="0" smtClean="0"/>
              <a:t>성훈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Firebase </a:t>
            </a:r>
            <a:r>
              <a:rPr lang="ko-KR" altLang="en-US" sz="600" dirty="0" smtClean="0"/>
              <a:t>채팅</a:t>
            </a:r>
          </a:p>
          <a:p>
            <a:r>
              <a:rPr lang="en-US" altLang="ko-KR" sz="600" dirty="0" smtClean="0"/>
              <a:t>AWS</a:t>
            </a:r>
            <a:r>
              <a:rPr lang="ko-KR" altLang="en-US" sz="600" dirty="0" smtClean="0"/>
              <a:t>연동</a:t>
            </a:r>
          </a:p>
          <a:p>
            <a:r>
              <a:rPr lang="en-US" altLang="ko-KR" sz="600" dirty="0" err="1" smtClean="0"/>
              <a:t>MariaDB</a:t>
            </a:r>
            <a:r>
              <a:rPr lang="en-US" altLang="ko-KR" sz="600" dirty="0" smtClean="0"/>
              <a:t> </a:t>
            </a:r>
            <a:r>
              <a:rPr lang="ko-KR" altLang="en-US" sz="600" dirty="0" smtClean="0"/>
              <a:t>통계 쿼리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46938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18.6.29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회의록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154" y="453002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21806" y="453002"/>
            <a:ext cx="6122194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84280" y="453003"/>
            <a:ext cx="306000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09914" y="453003"/>
            <a:ext cx="3060000" cy="4690497"/>
          </a:xfrm>
          <a:prstGeom prst="rect">
            <a:avLst/>
          </a:prstGeom>
          <a:solidFill>
            <a:schemeClr val="accent4">
              <a:lumMod val="40000"/>
              <a:lumOff val="6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5731" y="842971"/>
            <a:ext cx="2678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[3</a:t>
            </a:r>
            <a:r>
              <a:rPr lang="ko-KR" altLang="en-US" sz="600" dirty="0" smtClean="0"/>
              <a:t>차 시연 결과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주석 </a:t>
            </a:r>
            <a:r>
              <a:rPr lang="en-US" altLang="ko-KR" sz="600" dirty="0" smtClean="0"/>
              <a:t>- 1</a:t>
            </a:r>
            <a:r>
              <a:rPr lang="ko-KR" altLang="en-US" sz="600" dirty="0" err="1" smtClean="0"/>
              <a:t>차시연의</a:t>
            </a:r>
            <a:r>
              <a:rPr lang="ko-KR" altLang="en-US" sz="600" dirty="0" smtClean="0"/>
              <a:t> 주석처럼 상세히 달 것</a:t>
            </a:r>
          </a:p>
          <a:p>
            <a:r>
              <a:rPr lang="en-US" altLang="ko-KR" sz="600" dirty="0" err="1" smtClean="0"/>
              <a:t>Mybatis</a:t>
            </a:r>
            <a:r>
              <a:rPr lang="en-US" altLang="ko-KR" sz="600" dirty="0" smtClean="0"/>
              <a:t> - Dynamic Query </a:t>
            </a:r>
            <a:r>
              <a:rPr lang="ko-KR" altLang="en-US" sz="600" dirty="0" smtClean="0"/>
              <a:t>적용할 것</a:t>
            </a:r>
          </a:p>
          <a:p>
            <a:r>
              <a:rPr lang="en-US" altLang="ko-KR" sz="600" dirty="0" smtClean="0"/>
              <a:t>Lean Canvas - placeholder</a:t>
            </a:r>
            <a:r>
              <a:rPr lang="ko-KR" altLang="en-US" sz="600" dirty="0" smtClean="0"/>
              <a:t>에 어떤 내용 적어야 될 지 설명 추가</a:t>
            </a:r>
          </a:p>
          <a:p>
            <a:r>
              <a:rPr lang="ko-KR" altLang="en-US" sz="600" dirty="0" err="1" smtClean="0"/>
              <a:t>이메일</a:t>
            </a:r>
            <a:r>
              <a:rPr lang="ko-KR" altLang="en-US" sz="600" dirty="0" smtClean="0"/>
              <a:t> 인증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배경이미지 넣기</a:t>
            </a:r>
          </a:p>
          <a:p>
            <a:r>
              <a:rPr lang="en-US" altLang="ko-KR" sz="600" dirty="0" smtClean="0"/>
              <a:t>UI - </a:t>
            </a:r>
            <a:r>
              <a:rPr lang="ko-KR" altLang="en-US" sz="600" dirty="0" smtClean="0"/>
              <a:t>메뉴 </a:t>
            </a:r>
            <a:r>
              <a:rPr lang="ko-KR" altLang="en-US" sz="600" dirty="0" err="1" smtClean="0"/>
              <a:t>사이드바와</a:t>
            </a:r>
            <a:r>
              <a:rPr lang="ko-KR" altLang="en-US" sz="600" dirty="0" smtClean="0"/>
              <a:t> 내용이 통일되게 구성</a:t>
            </a:r>
          </a:p>
          <a:p>
            <a:r>
              <a:rPr lang="en-US" altLang="ko-KR" sz="600" dirty="0" smtClean="0"/>
              <a:t>UI - </a:t>
            </a:r>
            <a:r>
              <a:rPr lang="ko-KR" altLang="en-US" sz="600" dirty="0" err="1" smtClean="0"/>
              <a:t>파일함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UI</a:t>
            </a:r>
            <a:r>
              <a:rPr lang="ko-KR" altLang="en-US" sz="600" dirty="0" smtClean="0"/>
              <a:t>를 </a:t>
            </a:r>
            <a:r>
              <a:rPr lang="en-US" altLang="ko-KR" sz="600" dirty="0" err="1" smtClean="0"/>
              <a:t>jstree</a:t>
            </a:r>
            <a:r>
              <a:rPr lang="ko-KR" altLang="en-US" sz="600" dirty="0" smtClean="0"/>
              <a:t>와 맞게 구성</a:t>
            </a:r>
          </a:p>
          <a:p>
            <a:r>
              <a:rPr lang="ko-KR" altLang="en-US" sz="600" dirty="0" err="1" smtClean="0"/>
              <a:t>칸반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캘린더 </a:t>
            </a:r>
            <a:r>
              <a:rPr lang="en-US" altLang="ko-KR" sz="600" dirty="0" smtClean="0"/>
              <a:t>- </a:t>
            </a:r>
            <a:r>
              <a:rPr lang="ko-KR" altLang="en-US" sz="600" dirty="0" err="1" smtClean="0"/>
              <a:t>칸반의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Backlog, To Do, In Progress, Done</a:t>
            </a:r>
            <a:r>
              <a:rPr lang="ko-KR" altLang="en-US" sz="600" dirty="0" smtClean="0"/>
              <a:t>의 색깔 캘린더에서 구분되게 변경</a:t>
            </a:r>
          </a:p>
          <a:p>
            <a:r>
              <a:rPr lang="en-US" altLang="ko-KR" sz="600" dirty="0" smtClean="0"/>
              <a:t>AWS S3 - </a:t>
            </a:r>
            <a:r>
              <a:rPr lang="ko-KR" altLang="en-US" sz="600" dirty="0" smtClean="0"/>
              <a:t>파일용량 제한하기</a:t>
            </a:r>
          </a:p>
          <a:p>
            <a:r>
              <a:rPr lang="ko-KR" altLang="en-US" sz="600" dirty="0" smtClean="0"/>
              <a:t>발표 </a:t>
            </a:r>
            <a:r>
              <a:rPr lang="en-US" altLang="ko-KR" sz="600" dirty="0" smtClean="0"/>
              <a:t>- AWS, Firebase </a:t>
            </a:r>
            <a:r>
              <a:rPr lang="ko-KR" altLang="en-US" sz="600" dirty="0" smtClean="0"/>
              <a:t>도입한 이유 등 그림으로 요약 설명</a:t>
            </a:r>
          </a:p>
          <a:p>
            <a:r>
              <a:rPr lang="ko-KR" altLang="en-US" sz="600" dirty="0" smtClean="0"/>
              <a:t>발표 </a:t>
            </a:r>
            <a:r>
              <a:rPr lang="en-US" altLang="ko-KR" sz="600" dirty="0" smtClean="0"/>
              <a:t>- </a:t>
            </a:r>
            <a:r>
              <a:rPr lang="ko-KR" altLang="en-US" sz="600" dirty="0" smtClean="0"/>
              <a:t>적용했을 때 어려웠던 점 위주로</a:t>
            </a:r>
            <a:endParaRPr lang="ko-KR" altLang="ko-KR" sz="600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22363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18.7.2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925" y="842971"/>
            <a:ext cx="2678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테스트 결과대로 수정</a:t>
            </a:r>
          </a:p>
          <a:p>
            <a:r>
              <a:rPr lang="ko-KR" altLang="en-US" sz="600" dirty="0" smtClean="0"/>
              <a:t>내부적인 코딩 정리 </a:t>
            </a:r>
            <a:r>
              <a:rPr lang="en-US" altLang="ko-KR" sz="600" dirty="0" smtClean="0"/>
              <a:t>(+</a:t>
            </a:r>
            <a:r>
              <a:rPr lang="ko-KR" altLang="en-US" sz="600" dirty="0" smtClean="0"/>
              <a:t>주석 추가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err="1" smtClean="0"/>
              <a:t>OAuth</a:t>
            </a:r>
            <a:r>
              <a:rPr lang="ko-KR" altLang="en-US" sz="600" dirty="0" smtClean="0"/>
              <a:t>는 구글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카카오만 사용</a:t>
            </a:r>
          </a:p>
          <a:p>
            <a:r>
              <a:rPr lang="ko-KR" altLang="en-US" sz="600" dirty="0" smtClean="0"/>
              <a:t>트러블슈팅 </a:t>
            </a:r>
            <a:r>
              <a:rPr lang="en-US" altLang="ko-KR" sz="600" dirty="0" smtClean="0"/>
              <a:t>-&gt; </a:t>
            </a:r>
            <a:r>
              <a:rPr lang="ko-KR" altLang="en-US" sz="600" dirty="0" smtClean="0"/>
              <a:t>목요일 오후</a:t>
            </a:r>
          </a:p>
          <a:p>
            <a:r>
              <a:rPr lang="ko-KR" altLang="en-US" sz="600" dirty="0" smtClean="0"/>
              <a:t>글꼴 합치는 작업</a:t>
            </a:r>
            <a:endParaRPr lang="ko-KR" altLang="ko-KR" sz="400" dirty="0" smtClean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96557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18.7.3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60306" y="842971"/>
            <a:ext cx="267890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조장 회의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코드작업 </a:t>
            </a:r>
            <a:r>
              <a:rPr lang="en-US" altLang="ko-KR" sz="600" dirty="0" smtClean="0"/>
              <a:t>~ 7/9(</a:t>
            </a:r>
            <a:r>
              <a:rPr lang="ko-KR" altLang="en-US" sz="600" dirty="0" smtClean="0"/>
              <a:t>월</a:t>
            </a:r>
            <a:r>
              <a:rPr lang="en-US" altLang="ko-KR" sz="600" dirty="0" smtClean="0"/>
              <a:t>) </a:t>
            </a:r>
            <a:r>
              <a:rPr lang="ko-KR" altLang="en-US" sz="600" dirty="0" smtClean="0"/>
              <a:t>저녁까지 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소스완료</a:t>
            </a:r>
            <a:r>
              <a:rPr lang="en-US" altLang="ko-KR" sz="600" dirty="0" smtClean="0"/>
              <a:t>, DB</a:t>
            </a:r>
            <a:r>
              <a:rPr lang="ko-KR" altLang="en-US" sz="600" dirty="0" smtClean="0"/>
              <a:t>정리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다음주 문서 최종 작성</a:t>
            </a:r>
            <a:r>
              <a:rPr lang="en-US" altLang="ko-KR" sz="600" dirty="0" smtClean="0"/>
              <a:t>(</a:t>
            </a:r>
            <a:r>
              <a:rPr lang="ko-KR" altLang="en-US" sz="600" dirty="0" smtClean="0"/>
              <a:t>시퀀스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클래스 다이어그램 필수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-&gt; </a:t>
            </a:r>
            <a:r>
              <a:rPr lang="ko-KR" altLang="en-US" sz="600" dirty="0" smtClean="0"/>
              <a:t>공유폴더에 올리기</a:t>
            </a:r>
          </a:p>
          <a:p>
            <a:r>
              <a:rPr lang="ko-KR" altLang="en-US" sz="600" dirty="0" err="1" smtClean="0"/>
              <a:t>서버셋팅</a:t>
            </a:r>
            <a:r>
              <a:rPr lang="en-US" altLang="ko-KR" sz="600" dirty="0" smtClean="0"/>
              <a:t>(AWS </a:t>
            </a:r>
            <a:r>
              <a:rPr lang="ko-KR" altLang="en-US" sz="600" dirty="0" err="1" smtClean="0"/>
              <a:t>셋팅</a:t>
            </a:r>
            <a:r>
              <a:rPr lang="ko-KR" altLang="en-US" sz="600" dirty="0" smtClean="0"/>
              <a:t> 포함</a:t>
            </a:r>
            <a:r>
              <a:rPr lang="en-US" altLang="ko-KR" sz="600" dirty="0" smtClean="0"/>
              <a:t>), </a:t>
            </a:r>
            <a:r>
              <a:rPr lang="ko-KR" altLang="en-US" sz="600" dirty="0" smtClean="0"/>
              <a:t>배포환경 설정 문서 작성</a:t>
            </a:r>
          </a:p>
          <a:p>
            <a:r>
              <a:rPr lang="ko-KR" altLang="en-US" sz="600" dirty="0" smtClean="0"/>
              <a:t>형상관리 현황 </a:t>
            </a:r>
            <a:r>
              <a:rPr lang="en-US" altLang="ko-KR" sz="600" dirty="0" smtClean="0"/>
              <a:t>-&gt; </a:t>
            </a:r>
            <a:r>
              <a:rPr lang="ko-KR" altLang="en-US" sz="600" dirty="0" err="1" smtClean="0"/>
              <a:t>소스트리</a:t>
            </a:r>
            <a:r>
              <a:rPr lang="ko-KR" altLang="en-US" sz="600" dirty="0" smtClean="0"/>
              <a:t> </a:t>
            </a:r>
            <a:r>
              <a:rPr lang="ko-KR" altLang="en-US" sz="600" dirty="0" err="1" smtClean="0"/>
              <a:t>캡쳐</a:t>
            </a:r>
            <a:endParaRPr lang="ko-KR" altLang="en-US" sz="600" dirty="0" smtClean="0"/>
          </a:p>
          <a:p>
            <a:r>
              <a:rPr lang="ko-KR" altLang="en-US" sz="600" dirty="0" smtClean="0"/>
              <a:t>기술 </a:t>
            </a:r>
            <a:r>
              <a:rPr lang="en-US" altLang="ko-KR" sz="600" dirty="0" smtClean="0"/>
              <a:t>flow, </a:t>
            </a:r>
            <a:r>
              <a:rPr lang="ko-KR" altLang="en-US" sz="600" dirty="0" smtClean="0"/>
              <a:t>소스 </a:t>
            </a:r>
            <a:r>
              <a:rPr lang="ko-KR" altLang="en-US" sz="600" dirty="0" err="1" smtClean="0"/>
              <a:t>캡쳐</a:t>
            </a:r>
            <a:endParaRPr lang="ko-KR" altLang="en-US" sz="600" dirty="0" smtClean="0"/>
          </a:p>
          <a:p>
            <a:r>
              <a:rPr lang="ko-KR" altLang="en-US" sz="600" dirty="0" smtClean="0"/>
              <a:t>발표 영상 </a:t>
            </a:r>
            <a:r>
              <a:rPr lang="en-US" altLang="ko-KR" sz="600" dirty="0" smtClean="0"/>
              <a:t>(20~25</a:t>
            </a:r>
            <a:r>
              <a:rPr lang="ko-KR" altLang="en-US" sz="600" dirty="0" smtClean="0"/>
              <a:t>분</a:t>
            </a:r>
            <a:r>
              <a:rPr lang="en-US" altLang="ko-KR" sz="600" dirty="0" smtClean="0"/>
              <a:t>) - </a:t>
            </a:r>
            <a:r>
              <a:rPr lang="ko-KR" altLang="en-US" sz="600" dirty="0" smtClean="0"/>
              <a:t>시나리오</a:t>
            </a:r>
            <a:r>
              <a:rPr lang="en-US" altLang="ko-KR" sz="600" dirty="0" smtClean="0"/>
              <a:t>(+</a:t>
            </a:r>
            <a:r>
              <a:rPr lang="ko-KR" altLang="en-US" sz="600" dirty="0" smtClean="0"/>
              <a:t>기술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멘트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PPT (10</a:t>
            </a:r>
            <a:r>
              <a:rPr lang="ko-KR" altLang="en-US" sz="600" dirty="0" smtClean="0"/>
              <a:t>분</a:t>
            </a:r>
            <a:r>
              <a:rPr lang="en-US" altLang="ko-KR" sz="600" dirty="0" smtClean="0"/>
              <a:t>)</a:t>
            </a:r>
          </a:p>
          <a:p>
            <a:r>
              <a:rPr lang="en-US" altLang="ko-KR" sz="600" dirty="0" smtClean="0"/>
              <a:t> </a:t>
            </a:r>
          </a:p>
          <a:p>
            <a:r>
              <a:rPr lang="ko-KR" altLang="en-US" sz="600" dirty="0" smtClean="0"/>
              <a:t>로컬용 소스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배포용 소스 별도 관리</a:t>
            </a:r>
          </a:p>
          <a:p>
            <a:r>
              <a:rPr lang="ko-KR" altLang="en-US" sz="600" dirty="0" smtClean="0"/>
              <a:t> </a:t>
            </a:r>
          </a:p>
          <a:p>
            <a:r>
              <a:rPr lang="en-US" altLang="ko-KR" sz="600" dirty="0" smtClean="0"/>
              <a:t>[</a:t>
            </a:r>
            <a:r>
              <a:rPr lang="ko-KR" altLang="en-US" sz="600" dirty="0" smtClean="0"/>
              <a:t>회의</a:t>
            </a:r>
            <a:r>
              <a:rPr lang="en-US" altLang="ko-KR" sz="600" dirty="0" smtClean="0"/>
              <a:t>]</a:t>
            </a:r>
          </a:p>
          <a:p>
            <a:r>
              <a:rPr lang="ko-KR" altLang="en-US" sz="600" dirty="0" smtClean="0"/>
              <a:t>테스트 </a:t>
            </a:r>
            <a:r>
              <a:rPr lang="en-US" altLang="ko-KR" sz="600" dirty="0" smtClean="0"/>
              <a:t>3</a:t>
            </a:r>
            <a:r>
              <a:rPr lang="ko-KR" altLang="en-US" sz="600" dirty="0" smtClean="0"/>
              <a:t>차례</a:t>
            </a:r>
          </a:p>
          <a:p>
            <a:r>
              <a:rPr lang="ko-KR" altLang="en-US" sz="600" dirty="0" smtClean="0"/>
              <a:t>오전 </a:t>
            </a:r>
            <a:r>
              <a:rPr lang="en-US" altLang="ko-KR" sz="600" dirty="0" smtClean="0"/>
              <a:t>11</a:t>
            </a:r>
            <a:r>
              <a:rPr lang="ko-KR" altLang="en-US" sz="600" dirty="0" smtClean="0"/>
              <a:t>시</a:t>
            </a:r>
          </a:p>
          <a:p>
            <a:r>
              <a:rPr lang="ko-KR" altLang="en-US" sz="600" dirty="0" smtClean="0"/>
              <a:t>오후 </a:t>
            </a:r>
            <a:r>
              <a:rPr lang="en-US" altLang="ko-KR" sz="600" dirty="0" smtClean="0"/>
              <a:t>2</a:t>
            </a:r>
            <a:r>
              <a:rPr lang="ko-KR" altLang="en-US" sz="600" dirty="0" smtClean="0"/>
              <a:t>시 </a:t>
            </a:r>
            <a:r>
              <a:rPr lang="en-US" altLang="ko-KR" sz="600" dirty="0" smtClean="0"/>
              <a:t>30</a:t>
            </a:r>
            <a:r>
              <a:rPr lang="ko-KR" altLang="en-US" sz="600" dirty="0" smtClean="0"/>
              <a:t>분</a:t>
            </a:r>
          </a:p>
          <a:p>
            <a:r>
              <a:rPr lang="ko-KR" altLang="en-US" sz="600" dirty="0" smtClean="0"/>
              <a:t>오후 </a:t>
            </a:r>
            <a:r>
              <a:rPr lang="en-US" altLang="ko-KR" sz="600" dirty="0" smtClean="0"/>
              <a:t>5</a:t>
            </a:r>
            <a:r>
              <a:rPr lang="ko-KR" altLang="en-US" sz="600" dirty="0" smtClean="0"/>
              <a:t>시 </a:t>
            </a:r>
            <a:r>
              <a:rPr lang="en-US" altLang="ko-KR" sz="600" dirty="0" smtClean="0"/>
              <a:t>30</a:t>
            </a:r>
            <a:r>
              <a:rPr lang="ko-KR" altLang="en-US" sz="600" dirty="0" smtClean="0"/>
              <a:t>분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346938" y="523981"/>
            <a:ext cx="1084943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 smtClean="0">
                <a:solidFill>
                  <a:srgbClr val="616A87"/>
                </a:solidFill>
              </a:rPr>
              <a:t>18.7.6 </a:t>
            </a:r>
            <a:r>
              <a:rPr lang="ko-KR" altLang="en-US" sz="900" dirty="0" smtClean="0">
                <a:solidFill>
                  <a:srgbClr val="616A87"/>
                </a:solidFill>
              </a:rPr>
              <a:t>회의록</a:t>
            </a:r>
            <a:endParaRPr lang="ko-KR" altLang="en-US" sz="900" dirty="0">
              <a:solidFill>
                <a:srgbClr val="616A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4" cy="41965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028700"/>
                <a:gridCol w="2721769"/>
                <a:gridCol w="4129089"/>
              </a:tblGrid>
              <a:tr h="3316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47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DB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설계에서 정규화 및 효율적 테이블 설계 고민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73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물리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날짜표기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'2018-06-04'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DATETIME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'2018-06-04 17:53:33'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04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물리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오라클의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SYSDATE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와 같이 현재 날짜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</a:t>
                      </a:r>
                    </a:p>
                    <a:p>
                      <a:pPr lvl="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시간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입력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NOW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(), SYSDATE()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[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NOW()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SYSDATE()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차이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SELECT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* FROM t1 WHERE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u_date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&gt; NOW()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SELECT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* FROM t1 WHERE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u_date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&gt; SYSDATE()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NOW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SYSDATE()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차이는 쿼리가 길어질 경우 출력 되는 시간이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고정되느 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냐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변하느냐에 따른 차이가 있습니다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NOW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는 쿼리가 처음 시작되는 시간이 고정되지만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SYSDATE()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는 연산할 때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마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다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시간이 변합니다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예를들어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애플리케이션에서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만 건이 되는 유저 정보를 현재 날짜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시간과 함께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조회한다고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가정하겠습니다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이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때 현재 날짜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시간을 모두 동일하게 출력하고 싶다면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NOW()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써야 합니다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만 건의 유저 정보가 테이블에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SELECT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되는 동안 컴퓨터가 아무리 빨라도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lvl="0"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시간이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걸릴 것이며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그 때 마다 현재 시간은 변하게 될 것입니다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NOW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는 쿼리가 시작되는 그 순간의 시간을 고정시키지만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SYSDATE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는 조회가 이루어지는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row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단위로 시간이 변하게 됩니다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&gt;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 http://victorydntmd.tistory.com/143 [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victolee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3866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764631"/>
                <a:gridCol w="3964782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sourcetree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git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push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 권한 에러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git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-c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diff.mnemonicprefix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=false -c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core.quotepath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=false push -v --tags --set-upstream origin feature/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announce:feature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/announce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remote: Permission to corin2/corin2.git denied to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jjstudy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fatal: unable to access 'https://github.com/corin2/corin2.git/': The requested URL returned error: 403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Pushing to https://github.com/corin2/corin2.git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Completed with errors, see above.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github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키를 삭제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(windows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제어판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계정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자격 증명 관리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Windows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자격 증명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일반 자격 증명에서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github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키 제거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그 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push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해보면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github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계정을 다시 물어봄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 방법의 단점은 로컬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PC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초기 사용자가 아니라면 다시 키 제거를 해야함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Spring MVC + TOMCAT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실행시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한글처리가 되지 않는 부분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[Tomcat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server.xml)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&lt;Connector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URIEncoding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="UTF-8"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connectionTimeout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="20000" port="8090"protocol="HTTP/1.1"redirectPort="8443"/&gt;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[Spring MVC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프로젝트 설정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web.xml)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&lt;filter&gt;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&lt;filter-name&gt;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EncodingFilter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&lt;/filter-name&gt;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&lt;filter-class&gt;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org.springframework.web.filter.CharacterEncodingFilter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&lt;/filter-class&gt;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&lt;init-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param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&lt;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param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-name&gt;encoding&lt;/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param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-name&gt;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&lt;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param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-value&gt;UTF-8&lt;/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param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-value&gt;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&lt;/init-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param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&lt;/filter&gt;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&lt;filter-mapping&gt;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&lt;filter-name&gt;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EncodingFilter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&lt;/filter-name&gt;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&lt;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url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-pattern&gt;/*&lt;/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url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-pattern&gt;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&lt;/filter-mapping&gt;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212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spring security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${SPRING_SECURITY_LAST_EXCEPTION.message}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값이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Bad conflict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 나온다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password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와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값이 맞지 않아서 권한 에러가 난 것 이다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쿼리 문을 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users-by-username-query="SELECT userid AS username, password, enabled as enabled FROM user WHERE userId= ?"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authorities-by-username-query="select userid, g.GRADENAME as ROLE_NAME from user u JOIN usergrade g on u.gradenum = g.gradenum where u.userId=?"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 변경을 했더니 인증이 성공했다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컬럼 명을 신경 써서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mapping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해주어야 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sign 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dialog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 띄우기 위해 시도해 보았는데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login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창에서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dialog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띄우기 때문에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login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input tag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값과 회원가입창의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input tag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값이 중복되어 어떻게 해야 할 지 모르겠다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websocket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소켓통신을 할때 지정하는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url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매핑에서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200error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발생시 해결하는 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내가 실행하는 페이지의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url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과 같은 값으로 실행했더니 에러가 낫다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그래서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URL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제일 마지막 부분이 중복이 안되게끔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servlet-context.xml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URL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을 바꾸어 준다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tiles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완료 한것을 받아와서 병합 시켰을 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css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 적용이 안됨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tiles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사용했다면 부트스트랩 링크나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jquery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링크 들이 이미 다 적용이 된 상태이므로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tiles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 연결된 페이지 단 들중 겹치는 링크들을 한개만 나두고 지워준다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pom.xml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pom.xml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error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 난다면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Multiple annotations found at this line:         - &lt;packaging&gt;war&lt;/packaging&gt;         - web.xml is missing and &lt;failOnMissingWebXml&gt; is set to true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pom.xml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plugins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안에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plugin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      &lt;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groupId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org.apache.maven.plugins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groupId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      &lt;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artifactId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&gt;maven-war-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plugin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artifactId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      &lt;version&gt;2.4&lt;/version&gt;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      &lt;configuration&gt;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              &lt;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warSourceDirectory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src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/main/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webapp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warSourceDirectory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                              &lt;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warName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&gt;sample&lt;/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warName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              &lt;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failOnMissingWebXml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&gt;false&lt;/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failOnMissingWebXml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      &lt;/configuration&gt;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&lt;/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plugin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추가해준다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04045"/>
          <a:ext cx="8705853" cy="43754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Firebase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Java Admin SDK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사용하여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Firebase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Realtime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Database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 데이터를 입력했을 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정상적으로 입력이 되지 않았던 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Java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클래스의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main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함수를 통해 실행시킬 경우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Firebase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Realtime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DB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에 수신되기 전에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main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함수가 종료되어 버리는 것이 가장 큰 원인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덧붙여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Firebase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의 리스너는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비동기방식이므로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Firebase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서버와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통신하기위해서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자체 데몬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스레드를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관리해야한다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따라서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Java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클래스에서는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Firebase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의 리스너가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트리거될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때 까지 아래 코드와 같이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latch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로 메인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스레드를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차단하여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리스너를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기다리는 방식으로 문제를 해결했다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참고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https://stackoverflow.com/questions/44548932/grab-data-from-firebase-with-java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https://stackoverflow.com/questions/46906163/how-to-write-data-to-firebase-with-a-java-program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소스 코드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package site.corin2.chatting;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java.io.FileInputStream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java.io.IOException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java.util.concurrent.CountDownLatch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com.google.auth.oauth2.GoogleCredentials;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com.google.firebase.FirebaseApp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com.google.firebase.FirebaseOptions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com.google.firebase.database.DataSnapshot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com.google.firebase.database.DatabaseError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com.google.firebase.database.DatabaseReference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com.google.firebase.database.FirebaseDatabase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com.google.firebase.database.ValueEventListener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import site.corin2.model.User;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public class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FirebasePut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{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      private static final String SERVICE_ACCOUNT_JSON = "D://testcorin2-firebase-adminsdk.json";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      private static final String DATABASE_URL = "https://testcorin2.firebaseio.com/";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      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      private static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DatabaseReference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database;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      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      public static void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addUsers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() {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DatabaseReference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ref =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database.child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("user");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ref.child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("user02").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setValueAsync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((new User("gigi@naver.com", "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pic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", "</a:t>
                      </a:r>
                      <a:r>
                        <a:rPr 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hihi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")));</a:t>
                      </a:r>
                      <a:b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      }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305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Firebase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Java Admin SDK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사용하여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Firebase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Realtime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Database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 데이터를 입력했을 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정상적으로 입력이 되지 않았던 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 public static void </a:t>
                      </a:r>
                      <a:r>
                        <a:rPr lang="en-US" altLang="ko-KR" sz="800" dirty="0" err="1" smtClean="0"/>
                        <a:t>startListeners</a:t>
                      </a:r>
                      <a:r>
                        <a:rPr lang="en-US" altLang="ko-KR" sz="800" dirty="0" smtClean="0"/>
                        <a:t>() {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final </a:t>
                      </a:r>
                      <a:r>
                        <a:rPr lang="en-US" altLang="ko-KR" sz="800" dirty="0" err="1" smtClean="0"/>
                        <a:t>CountDownLatch</a:t>
                      </a:r>
                      <a:r>
                        <a:rPr lang="en-US" altLang="ko-KR" sz="800" dirty="0" smtClean="0"/>
                        <a:t> latch = new </a:t>
                      </a:r>
                      <a:r>
                        <a:rPr lang="en-US" altLang="ko-KR" sz="800" dirty="0" err="1" smtClean="0"/>
                        <a:t>CountDownLatch</a:t>
                      </a:r>
                      <a:r>
                        <a:rPr lang="en-US" altLang="ko-KR" sz="800" dirty="0" smtClean="0"/>
                        <a:t>(1);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</a:t>
                      </a:r>
                      <a:r>
                        <a:rPr lang="en-US" altLang="ko-KR" sz="800" dirty="0" err="1" smtClean="0"/>
                        <a:t>database.addValueEventListener</a:t>
                      </a:r>
                      <a:r>
                        <a:rPr lang="en-US" altLang="ko-KR" sz="800" dirty="0" smtClean="0"/>
                        <a:t>(new </a:t>
                      </a:r>
                      <a:r>
                        <a:rPr lang="en-US" altLang="ko-KR" sz="800" dirty="0" err="1" smtClean="0"/>
                        <a:t>ValueEventListener</a:t>
                      </a:r>
                      <a:r>
                        <a:rPr lang="en-US" altLang="ko-KR" sz="800" dirty="0" smtClean="0"/>
                        <a:t>() {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@Override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public void </a:t>
                      </a:r>
                      <a:r>
                        <a:rPr lang="en-US" altLang="ko-KR" sz="800" dirty="0" err="1" smtClean="0"/>
                        <a:t>onDataChange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en-US" altLang="ko-KR" sz="800" dirty="0" err="1" smtClean="0"/>
                        <a:t>DataSnapshot</a:t>
                      </a:r>
                      <a:r>
                        <a:rPr lang="en-US" altLang="ko-KR" sz="800" dirty="0" smtClean="0"/>
                        <a:t> snapshot) {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        Object document = </a:t>
                      </a:r>
                      <a:r>
                        <a:rPr lang="en-US" altLang="ko-KR" sz="800" dirty="0" err="1" smtClean="0"/>
                        <a:t>snapshot.getValue</a:t>
                      </a:r>
                      <a:r>
                        <a:rPr lang="en-US" altLang="ko-KR" sz="800" dirty="0" smtClean="0"/>
                        <a:t>();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        </a:t>
                      </a:r>
                      <a:r>
                        <a:rPr lang="en-US" altLang="ko-KR" sz="800" dirty="0" err="1" smtClean="0"/>
                        <a:t>System.out.println</a:t>
                      </a:r>
                      <a:r>
                        <a:rPr lang="en-US" altLang="ko-KR" sz="800" dirty="0" smtClean="0"/>
                        <a:t>("</a:t>
                      </a:r>
                      <a:r>
                        <a:rPr lang="ko-KR" altLang="en-US" sz="800" dirty="0" smtClean="0"/>
                        <a:t>받는 문서</a:t>
                      </a:r>
                      <a:r>
                        <a:rPr lang="en-US" altLang="ko-KR" sz="800" dirty="0" smtClean="0"/>
                        <a:t>: " + document);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        </a:t>
                      </a:r>
                      <a:r>
                        <a:rPr lang="en-US" altLang="ko-KR" sz="800" dirty="0" err="1" smtClean="0"/>
                        <a:t>latch.countDown</a:t>
                      </a:r>
                      <a:r>
                        <a:rPr lang="en-US" altLang="ko-KR" sz="800" dirty="0" smtClean="0"/>
                        <a:t>(); }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@Override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public void </a:t>
                      </a:r>
                      <a:r>
                        <a:rPr lang="en-US" altLang="ko-KR" sz="800" dirty="0" err="1" smtClean="0"/>
                        <a:t>onCancelled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en-US" altLang="ko-KR" sz="800" dirty="0" err="1" smtClean="0"/>
                        <a:t>DatabaseError</a:t>
                      </a:r>
                      <a:r>
                        <a:rPr lang="en-US" altLang="ko-KR" sz="800" dirty="0" smtClean="0"/>
                        <a:t> error) {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        </a:t>
                      </a:r>
                      <a:r>
                        <a:rPr lang="en-US" altLang="ko-KR" sz="800" dirty="0" err="1" smtClean="0"/>
                        <a:t>System.out.println</a:t>
                      </a:r>
                      <a:r>
                        <a:rPr lang="en-US" altLang="ko-KR" sz="800" dirty="0" smtClean="0"/>
                        <a:t>("Error: " + </a:t>
                      </a:r>
                      <a:r>
                        <a:rPr lang="en-US" altLang="ko-KR" sz="800" dirty="0" err="1" smtClean="0"/>
                        <a:t>error.getMessage</a:t>
                      </a:r>
                      <a:r>
                        <a:rPr lang="en-US" altLang="ko-KR" sz="800" dirty="0" smtClean="0"/>
                        <a:t>());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        </a:t>
                      </a:r>
                      <a:r>
                        <a:rPr lang="en-US" altLang="ko-KR" sz="800" dirty="0" err="1" smtClean="0"/>
                        <a:t>latch.countDown</a:t>
                      </a:r>
                      <a:r>
                        <a:rPr lang="en-US" altLang="ko-KR" sz="800" dirty="0" smtClean="0"/>
                        <a:t>();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}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});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try {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err="1" smtClean="0"/>
                        <a:t>latch.await</a:t>
                      </a:r>
                      <a:r>
                        <a:rPr lang="en-US" altLang="ko-KR" sz="800" dirty="0" smtClean="0"/>
                        <a:t>(); } catch (Exception e) {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err="1" smtClean="0"/>
                        <a:t>e.printStackTrace</a:t>
                      </a:r>
                      <a:r>
                        <a:rPr lang="en-US" altLang="ko-KR" sz="800" dirty="0" smtClean="0"/>
                        <a:t>();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}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}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public static void main(String[] </a:t>
                      </a:r>
                      <a:r>
                        <a:rPr lang="en-US" altLang="ko-KR" sz="800" dirty="0" err="1" smtClean="0"/>
                        <a:t>args</a:t>
                      </a:r>
                      <a:r>
                        <a:rPr lang="en-US" altLang="ko-KR" sz="800" dirty="0" smtClean="0"/>
                        <a:t>) {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try {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// [START initialize]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</a:t>
                      </a:r>
                      <a:r>
                        <a:rPr lang="en-US" altLang="ko-KR" sz="800" dirty="0" err="1" smtClean="0"/>
                        <a:t>FileInputStream</a:t>
                      </a:r>
                      <a:r>
                        <a:rPr lang="en-US" altLang="ko-KR" sz="800" dirty="0" smtClean="0"/>
                        <a:t> </a:t>
                      </a:r>
                      <a:r>
                        <a:rPr lang="en-US" altLang="ko-KR" sz="800" dirty="0" err="1" smtClean="0"/>
                        <a:t>serviceAccount</a:t>
                      </a:r>
                      <a:r>
                        <a:rPr lang="en-US" altLang="ko-KR" sz="800" dirty="0" smtClean="0"/>
                        <a:t> = new </a:t>
                      </a:r>
                      <a:r>
                        <a:rPr lang="en-US" altLang="ko-KR" sz="800" dirty="0" err="1" smtClean="0"/>
                        <a:t>FileInputStream</a:t>
                      </a:r>
                      <a:r>
                        <a:rPr lang="en-US" altLang="ko-KR" sz="800" dirty="0" smtClean="0"/>
                        <a:t>(SERVICE_ACCOUNT_JSON);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</a:t>
                      </a:r>
                      <a:r>
                        <a:rPr lang="en-US" altLang="ko-KR" sz="800" dirty="0" err="1" smtClean="0"/>
                        <a:t>FirebaseOptions</a:t>
                      </a:r>
                      <a:r>
                        <a:rPr lang="en-US" altLang="ko-KR" sz="800" dirty="0" smtClean="0"/>
                        <a:t> options = new </a:t>
                      </a:r>
                      <a:r>
                        <a:rPr lang="en-US" altLang="ko-KR" sz="800" dirty="0" err="1" smtClean="0"/>
                        <a:t>FirebaseOptions.Builder</a:t>
                      </a:r>
                      <a:r>
                        <a:rPr lang="en-US" altLang="ko-KR" sz="800" dirty="0" smtClean="0"/>
                        <a:t>()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.</a:t>
                      </a:r>
                      <a:r>
                        <a:rPr lang="en-US" altLang="ko-KR" sz="800" dirty="0" err="1" smtClean="0"/>
                        <a:t>setCredentials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en-US" altLang="ko-KR" sz="800" dirty="0" err="1" smtClean="0"/>
                        <a:t>GoogleCredentials.fromStream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en-US" altLang="ko-KR" sz="800" dirty="0" err="1" smtClean="0"/>
                        <a:t>serviceAccount</a:t>
                      </a:r>
                      <a:r>
                        <a:rPr lang="en-US" altLang="ko-KR" sz="800" dirty="0" smtClean="0"/>
                        <a:t>))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.</a:t>
                      </a:r>
                      <a:r>
                        <a:rPr lang="en-US" altLang="ko-KR" sz="800" dirty="0" err="1" smtClean="0"/>
                        <a:t>setDatabaseUrl</a:t>
                      </a:r>
                      <a:r>
                        <a:rPr lang="en-US" altLang="ko-KR" sz="800" dirty="0" smtClean="0"/>
                        <a:t>(DATABASE_URL)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.build();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</a:t>
                      </a:r>
                      <a:r>
                        <a:rPr lang="en-US" altLang="ko-KR" sz="800" dirty="0" err="1" smtClean="0"/>
                        <a:t>FirebaseApp.initializeApp</a:t>
                      </a:r>
                      <a:r>
                        <a:rPr lang="en-US" altLang="ko-KR" sz="800" dirty="0" smtClean="0"/>
                        <a:t>(options);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} catch (</a:t>
                      </a:r>
                      <a:r>
                        <a:rPr lang="en-US" altLang="ko-KR" sz="800" dirty="0" err="1" smtClean="0"/>
                        <a:t>IOException</a:t>
                      </a:r>
                      <a:r>
                        <a:rPr lang="en-US" altLang="ko-KR" sz="800" dirty="0" smtClean="0"/>
                        <a:t> e) {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err="1" smtClean="0"/>
                        <a:t>e.getStackTrace</a:t>
                      </a:r>
                      <a:r>
                        <a:rPr lang="en-US" altLang="ko-KR" sz="800" dirty="0" smtClean="0"/>
                        <a:t>();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}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database = </a:t>
                      </a:r>
                      <a:r>
                        <a:rPr lang="en-US" altLang="ko-KR" sz="800" dirty="0" err="1" smtClean="0"/>
                        <a:t>FirebaseDatabase.getInstance</a:t>
                      </a:r>
                      <a:r>
                        <a:rPr lang="en-US" altLang="ko-KR" sz="800" dirty="0" smtClean="0"/>
                        <a:t>().</a:t>
                      </a:r>
                      <a:r>
                        <a:rPr lang="en-US" altLang="ko-KR" sz="800" dirty="0" err="1" smtClean="0"/>
                        <a:t>getReference</a:t>
                      </a:r>
                      <a:r>
                        <a:rPr lang="en-US" altLang="ko-KR" sz="800" dirty="0" smtClean="0"/>
                        <a:t>();</a:t>
                      </a:r>
                    </a:p>
                    <a:p>
                      <a:pPr latinLnBrk="1"/>
                      <a:r>
                        <a:rPr lang="en-US" altLang="ko-KR" sz="800" baseline="0" dirty="0" smtClean="0"/>
                        <a:t>        </a:t>
                      </a:r>
                      <a:r>
                        <a:rPr lang="en-US" altLang="ko-KR" sz="800" dirty="0" err="1" smtClean="0"/>
                        <a:t>addUsers</a:t>
                      </a:r>
                      <a:r>
                        <a:rPr lang="en-US" altLang="ko-KR" sz="800" dirty="0" smtClean="0"/>
                        <a:t>();</a:t>
                      </a:r>
                    </a:p>
                    <a:p>
                      <a:pPr latinLnBrk="1"/>
                      <a:r>
                        <a:rPr lang="en-US" altLang="ko-KR" sz="800" baseline="0" dirty="0" smtClean="0"/>
                        <a:t>        </a:t>
                      </a:r>
                      <a:r>
                        <a:rPr lang="en-US" altLang="ko-KR" sz="800" dirty="0" err="1" smtClean="0"/>
                        <a:t>startListeners</a:t>
                      </a:r>
                      <a:r>
                        <a:rPr lang="en-US" altLang="ko-KR" sz="800" dirty="0" smtClean="0"/>
                        <a:t>();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}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}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체크 리스트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69093" y="603179"/>
          <a:ext cx="7496430" cy="2801100"/>
        </p:xfrm>
        <a:graphic>
          <a:graphicData uri="http://schemas.openxmlformats.org/drawingml/2006/table">
            <a:tbl>
              <a:tblPr/>
              <a:tblGrid>
                <a:gridCol w="491032"/>
                <a:gridCol w="3731848"/>
                <a:gridCol w="467650"/>
                <a:gridCol w="467650"/>
                <a:gridCol w="467650"/>
                <a:gridCol w="467650"/>
                <a:gridCol w="467650"/>
                <a:gridCol w="467650"/>
                <a:gridCol w="467650"/>
              </a:tblGrid>
              <a:tr h="14005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작업 구분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작업 상세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위험도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강성훈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강진광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김진원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배현준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전나영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최재욱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</a:tr>
              <a:tr h="140055"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en-US" sz="600"/>
                        <a:t>Git </a:t>
                      </a:r>
                      <a:r>
                        <a:rPr lang="ko-KR" altLang="en-US" sz="600"/>
                        <a:t>설정</a:t>
                      </a:r>
                    </a:p>
                  </a:txBody>
                  <a:tcPr marL="11409" marR="11409" marT="7606" marB="760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1. Github </a:t>
                      </a:r>
                      <a:r>
                        <a:rPr lang="ko-KR" altLang="en-US" sz="600"/>
                        <a:t>가입하기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https://github.com/ </a:t>
                      </a:r>
                      <a:r>
                        <a:rPr lang="ko-KR" altLang="en-US" sz="600"/>
                        <a:t>접속하여 계정 생성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2. </a:t>
                      </a:r>
                      <a:r>
                        <a:rPr lang="ko-KR" altLang="en-US" sz="600"/>
                        <a:t>팀원 초대하기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낮음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</a:t>
                      </a:r>
                      <a:r>
                        <a:rPr lang="ko-KR" altLang="en-US" sz="600"/>
                        <a:t>로그인 후 </a:t>
                      </a:r>
                      <a:r>
                        <a:rPr lang="en-US" sz="600"/>
                        <a:t>New organization </a:t>
                      </a:r>
                      <a:r>
                        <a:rPr lang="ko-KR" altLang="en-US" sz="600"/>
                        <a:t>선택</a:t>
                      </a:r>
                      <a:r>
                        <a:rPr lang="en-US" altLang="ko-KR" sz="600"/>
                        <a:t>(</a:t>
                      </a:r>
                      <a:r>
                        <a:rPr lang="ko-KR" altLang="en-US" sz="600"/>
                        <a:t>팀 생성</a:t>
                      </a:r>
                      <a:r>
                        <a:rPr lang="en-US" altLang="ko-KR" sz="600"/>
                        <a:t>)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낮음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- organization name(</a:t>
                      </a:r>
                      <a:r>
                        <a:rPr lang="ko-KR" altLang="en-US" sz="600"/>
                        <a:t>조직이름</a:t>
                      </a:r>
                      <a:r>
                        <a:rPr lang="en-US" altLang="ko-KR" sz="600"/>
                        <a:t>), </a:t>
                      </a:r>
                      <a:r>
                        <a:rPr lang="en-US" sz="600"/>
                        <a:t>Billing email (</a:t>
                      </a:r>
                      <a:r>
                        <a:rPr lang="ko-KR" altLang="en-US" sz="600"/>
                        <a:t>이메일</a:t>
                      </a:r>
                      <a:r>
                        <a:rPr lang="en-US" altLang="ko-KR" sz="600"/>
                        <a:t>) </a:t>
                      </a:r>
                      <a:r>
                        <a:rPr lang="ko-KR" altLang="en-US" sz="600"/>
                        <a:t>입력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낮음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&gt; create organization </a:t>
                      </a:r>
                      <a:r>
                        <a:rPr lang="ko-KR" altLang="en-US" sz="600"/>
                        <a:t>클릭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낮음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&gt; </a:t>
                      </a:r>
                      <a:r>
                        <a:rPr lang="ko-KR" altLang="en-US" sz="600"/>
                        <a:t>팀원들의 </a:t>
                      </a:r>
                      <a:r>
                        <a:rPr lang="en-US" altLang="ko-KR" sz="600"/>
                        <a:t>username</a:t>
                      </a:r>
                      <a:r>
                        <a:rPr lang="ko-KR" altLang="en-US" sz="600"/>
                        <a:t>을 입력하여 팀원 초대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낮음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3. </a:t>
                      </a:r>
                      <a:r>
                        <a:rPr lang="ko-KR" altLang="en-US" sz="600"/>
                        <a:t>저장소 만들기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&gt; GitHub </a:t>
                      </a:r>
                      <a:r>
                        <a:rPr lang="ko-KR" altLang="en-US" sz="600"/>
                        <a:t>로그인 후 </a:t>
                      </a:r>
                      <a:r>
                        <a:rPr lang="en-US" sz="600"/>
                        <a:t>New repository </a:t>
                      </a:r>
                      <a:r>
                        <a:rPr lang="ko-KR" altLang="en-US" sz="600"/>
                        <a:t>선택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중간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&gt; Repository name </a:t>
                      </a:r>
                      <a:r>
                        <a:rPr lang="ko-KR" altLang="en-US" sz="600"/>
                        <a:t>지정하고 </a:t>
                      </a:r>
                      <a:r>
                        <a:rPr lang="en-US" sz="600"/>
                        <a:t>Create repository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중간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&gt; HTTPS </a:t>
                      </a:r>
                      <a:r>
                        <a:rPr lang="ko-KR" altLang="en-US" sz="600"/>
                        <a:t>링크 저장하기 </a:t>
                      </a:r>
                      <a:r>
                        <a:rPr lang="en-US" altLang="ko-KR" sz="600"/>
                        <a:t>(https://github.com/[</a:t>
                      </a:r>
                      <a:r>
                        <a:rPr lang="ko-KR" altLang="en-US" sz="600"/>
                        <a:t>계정이름</a:t>
                      </a:r>
                      <a:r>
                        <a:rPr lang="en-US" altLang="ko-KR" sz="600"/>
                        <a:t>]/[</a:t>
                      </a:r>
                      <a:r>
                        <a:rPr lang="ko-KR" altLang="en-US" sz="600"/>
                        <a:t>저장소이름</a:t>
                      </a:r>
                      <a:r>
                        <a:rPr lang="en-US" altLang="ko-KR" sz="600"/>
                        <a:t>].git)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낮음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600"/>
                        <a:t>&gt; Clone a Git repository &gt; Clone URI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- URI : </a:t>
                      </a:r>
                      <a:r>
                        <a:rPr lang="ko-KR" altLang="en-US" sz="600"/>
                        <a:t>위에서 만든 </a:t>
                      </a:r>
                      <a:r>
                        <a:rPr lang="en-US" altLang="ko-KR" sz="600"/>
                        <a:t>HTTPS </a:t>
                      </a:r>
                      <a:r>
                        <a:rPr lang="ko-KR" altLang="en-US" sz="600"/>
                        <a:t>링크</a:t>
                      </a:r>
                      <a:r>
                        <a:rPr lang="en-US" altLang="ko-KR" sz="600"/>
                        <a:t>((https://github.com/[</a:t>
                      </a:r>
                      <a:r>
                        <a:rPr lang="ko-KR" altLang="en-US" sz="600"/>
                        <a:t>계정이름</a:t>
                      </a:r>
                      <a:r>
                        <a:rPr lang="en-US" altLang="ko-KR" sz="600"/>
                        <a:t>]/[</a:t>
                      </a:r>
                      <a:r>
                        <a:rPr lang="ko-KR" altLang="en-US" sz="600"/>
                        <a:t>저장소이름</a:t>
                      </a:r>
                      <a:r>
                        <a:rPr lang="en-US" altLang="ko-KR" sz="600"/>
                        <a:t>].git)) </a:t>
                      </a:r>
                      <a:r>
                        <a:rPr lang="ko-KR" altLang="en-US" sz="600"/>
                        <a:t>적기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낮음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4. </a:t>
                      </a:r>
                      <a:r>
                        <a:rPr lang="ko-KR" altLang="en-US" sz="600"/>
                        <a:t>프로젝트 선택 </a:t>
                      </a:r>
                      <a:r>
                        <a:rPr lang="en-US" altLang="ko-KR" sz="600"/>
                        <a:t>&gt; </a:t>
                      </a:r>
                      <a:r>
                        <a:rPr lang="en-US" sz="600"/>
                        <a:t>corin2 &gt; Share Project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중간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5. </a:t>
                      </a:r>
                      <a:r>
                        <a:rPr lang="ko-KR" altLang="en-US" sz="600"/>
                        <a:t>프로젝트 선택 </a:t>
                      </a:r>
                      <a:r>
                        <a:rPr lang="en-US" altLang="ko-KR" sz="600"/>
                        <a:t>&gt; </a:t>
                      </a:r>
                      <a:r>
                        <a:rPr lang="en-US" sz="600"/>
                        <a:t>corin2 &gt; commit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6. </a:t>
                      </a:r>
                      <a:r>
                        <a:rPr lang="ko-KR" altLang="en-US" sz="600"/>
                        <a:t>프로젝트 선택 </a:t>
                      </a:r>
                      <a:r>
                        <a:rPr lang="en-US" altLang="ko-KR" sz="600"/>
                        <a:t>&gt; </a:t>
                      </a:r>
                      <a:r>
                        <a:rPr lang="en-US" sz="600"/>
                        <a:t>corin2 &gt; fetch </a:t>
                      </a:r>
                      <a:r>
                        <a:rPr lang="ko-KR" altLang="en-US" sz="600"/>
                        <a:t>후 </a:t>
                      </a:r>
                      <a:r>
                        <a:rPr lang="en-US" sz="600"/>
                        <a:t>pull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7. </a:t>
                      </a:r>
                      <a:r>
                        <a:rPr lang="ko-KR" altLang="en-US" sz="600"/>
                        <a:t>결과를 반영 하기 위해 </a:t>
                      </a:r>
                      <a:r>
                        <a:rPr lang="en-US" altLang="ko-KR" sz="600"/>
                        <a:t>commit &gt; pull </a:t>
                      </a:r>
                      <a:r>
                        <a:rPr lang="ko-KR" altLang="en-US" sz="600"/>
                        <a:t>해야함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8. </a:t>
                      </a:r>
                      <a:r>
                        <a:rPr lang="ko-KR" altLang="en-US" sz="600"/>
                        <a:t>형상관리는 기능별 </a:t>
                      </a:r>
                      <a:r>
                        <a:rPr lang="en-US" altLang="ko-KR" sz="600"/>
                        <a:t>branch</a:t>
                      </a:r>
                      <a:r>
                        <a:rPr lang="ko-KR" altLang="en-US" sz="600"/>
                        <a:t>로 관리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높음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600"/>
                        <a:t>9. commit</a:t>
                      </a:r>
                      <a:r>
                        <a:rPr lang="ko-KR" altLang="en-US" sz="600"/>
                        <a:t>시</a:t>
                      </a:r>
                      <a:r>
                        <a:rPr lang="en-US" altLang="ko-KR" sz="600"/>
                        <a:t>, </a:t>
                      </a:r>
                      <a:r>
                        <a:rPr lang="ko-KR" altLang="en-US" sz="600"/>
                        <a:t>변경 사항에 대한 </a:t>
                      </a:r>
                      <a:r>
                        <a:rPr lang="en-US" altLang="ko-KR" sz="600"/>
                        <a:t>history</a:t>
                      </a:r>
                      <a:r>
                        <a:rPr lang="ko-KR" altLang="en-US" sz="600"/>
                        <a:t>를 조원들이 구별가능 하도록 작성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600"/>
                        <a:t>중간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dirty="0"/>
                        <a:t>v</a:t>
                      </a:r>
                    </a:p>
                  </a:txBody>
                  <a:tcPr marL="11409" marR="11409" marT="7606" marB="760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353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bean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root-context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bean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객체 생성을 했는데 계속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Class '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com.springSec.security.LoginFailureHandler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' not found [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config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set: corin2/web-context]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라는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error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가 났다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분명히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값과 위치가 맞는데 계속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error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가 발생했다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Package Explorer -&gt; Project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우클릭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 -&gt;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Spring tools -&gt; spring project nature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을 하니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error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 사라졌다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계층형 폴더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?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package presentation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 하나는 계층폴더구조로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하나는 패키지폴더 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구조로 보인다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이것에 대해서는 문제는 없지만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두개가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다르게 보인다는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것은 하나의 설정이 오류가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나고있다고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생각함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이경우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html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 열리지 않음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maria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localhost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가 아닌 다른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사용해서 접속하려고 하면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권한 에러가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Host '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'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is not allowed to connect to this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MySQL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server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 나온다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INSERT INTO mysql.user (host,user,authentication_string,ssl_cipher, x509_issuer, x509_subject) VALUES ('%','root',password('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패스워드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'),'','','');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GRANT ALL PRIVILEGES ON *.* TO 'root'@'%';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FLUSH PRIVILEGES;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쿼리문을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localhost ip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실행시켜주면 모든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 접속이 가능해진다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이후에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access denied for user 'root'@'localhost' using password yes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에러가 또 난다면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maria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db client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mysql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&gt;use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mysql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mysql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&gt;update user set password=password('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비번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')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where user='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유저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'; //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비번변경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mysql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&gt;flush privileges; //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적용을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쳐주면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사용가능해진다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URL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login.html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파일이 프로젝트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run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 불러지지 않는 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&lt;welcome-file-list&gt;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welcome-file&gt;login.html&lt;/welcome-file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r>
                        <a:rPr lang="en-US" sz="8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&lt;!--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/</a:t>
                      </a:r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login.html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처럼 앞에 </a:t>
                      </a:r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8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를 넣으면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안됨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--&gt;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&lt;/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welcome-file-list&gt;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pom.xml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jsonview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 정상적으로 작동 하지 않았다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pom.xml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jsonview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을 사용할 수 있는 의존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&lt;dependency&gt;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가 다른버전으로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개가 있었다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중복 잘 확인 할 것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.classpath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Spring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폴더 구조가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site.corin2.controller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처럼 보여야 하나 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트러블슈팅의 코드가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classpath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파일에 존재하면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site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└corin2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└controller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와 같이 보인다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classpathentry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excluding="**" kind="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src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 output="target/test-classes" path="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src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/test/resources"&gt;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&lt;attributes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&gt;&lt;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attribute name="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maven.pomderived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 value="true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"/&gt;&lt;/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attributes&gt;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&lt;/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classpathentry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classpathentry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kind="con" path="org.eclipse.m2e.MAVEN2_CLASSPATH_CONTAINER"&gt;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129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jsp compile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기능 실행중 갑자기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jquery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함수들이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define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되지 않았다는 에러들이 떴다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한페이지 내에서 다른 페이지를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load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함수를 통해서 불러오는데 전체 페이지를 불러 오므로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cdn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으로 불러오는 파일들이 중복 될 수 가 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중복이 되면 함수 사용이 불가하므로 하나를 지워 주어야 사용할 수 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Firebase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채팅목록에서 사용자 두 번 눌러야 채팅 시작되는 문제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db.child('privateChats/').once('value', function(snapshot)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시점 문제인 것 같음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endParaRPr lang="ko-KR" altLang="en-US" sz="8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시점이 아래와 같이 데이터를 불러주는 함수 안에서 채팅 출력 함수를 써야 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이전 코드에서는 아래 함수 밖에 위치했었음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db.child('privateChats/').once('value',function(snapshot) {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messages.on('child_added', showMessage); // DB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변동 시 메시지 출력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});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Firebase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채팅에서 같은 채팅방을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 눌렀을 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2,3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 메시지가 반복해서 출력되는 현상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// DB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변동 시 메시지 출력 함수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var currentMessages;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function showMessage() {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   $('#conversation').empty(); //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대화창 초기화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if (currentMessages) {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      currentMessages.off('child_added', makeMessage); </a:t>
                      </a:r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맑은 고딕"/>
                        </a:rPr>
                        <a:t>// </a:t>
                      </a:r>
                      <a:r>
                        <a:rPr lang="ko-KR" altLang="en-US" sz="800" b="1" i="0" u="none" strike="noStrike">
                          <a:solidFill>
                            <a:srgbClr val="FF0000"/>
                          </a:solidFill>
                          <a:latin typeface="맑은 고딕"/>
                        </a:rPr>
                        <a:t>현재 메시지의 리스너를 </a:t>
                      </a:r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latin typeface="맑은 고딕"/>
                        </a:rPr>
                        <a:t>off() </a:t>
                      </a:r>
                      <a:r>
                        <a:rPr lang="ko-KR" altLang="en-US" sz="800" b="1" i="0" u="none" strike="noStrike">
                          <a:solidFill>
                            <a:srgbClr val="FF0000"/>
                          </a:solidFill>
                          <a:latin typeface="맑은 고딕"/>
                        </a:rPr>
                        <a:t>함수로 제거해줘야 한다</a:t>
                      </a:r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latin typeface="맑은 고딕"/>
                        </a:rPr>
                        <a:t>.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}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messages.on('child_added', makeMessage); // DB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변동 시 메시지 출력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currentMessages = messages;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}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속도가 느려짐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 한줄 작성하는 것도 버벅임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STS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window - preferences - General - Show heap status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체크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OK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했을 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화면 하단에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465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 of 538M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가 나왔다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 옆에 휴지통을 눌러줘서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heap memory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정리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참고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http://a-proteur.tistory.com/5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http://blog.naver.com/PostView.nhn?blogId=ljpark6&amp;logNo=221046462810&amp;categoryNo=26&amp;parentCategoryNo=0&amp;viewDate=&amp;currentPage=1&amp;postListTopCurrentPage=1&amp;from=search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285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Firebase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FirebaseDB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user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예를 들어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te.st@test.com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을 자바스크립트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div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값을 사용하기 위해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te-st-test-com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으로 문자열을 변경했다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-&gt;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문제점은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te.st@test.com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te-st@test.com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 동일한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Uid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 인식한다는 점이다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이러한 문제점을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해결하기위해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te-st@test.com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base64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인코딩을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했으나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dGUtc3RAdGVzdC5jb20=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와 같이 뒤에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가 생겨서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div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값으로 사용하기 부적절했다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그래서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te-st@test.com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md5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암호화를 이용한 결과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B642B4217B34B1E8D3BD915FC65C4452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div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값으로 적절한 값이 나왔다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이를 통해 동일한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id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가 들어가는 것을 방지했다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[md5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변환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script]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사용 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&lt;script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src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="//cdnjs.cloudflare.com/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ajax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libs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/blueimp-md5/2.10.0/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/md5.min.js"&gt;&lt;/script&gt;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script&gt;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var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hash = md5("Message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");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&lt;/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script&gt;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헤더에서 드롭다운이 짤려 보이는 현상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css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속성에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overflow: hidden;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을 작성한 것이 문제였다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이를 지워줘야 드롭다운이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짤리지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않는다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git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사용시 파일명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.class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 계속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conflict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나는 현상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Spring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사용시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/target/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하위 내용들은 컴파일 이후 실행파일들이기 때문에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gitignore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파일에 추가하여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git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commit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제외한다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스크롤을 채팅의 유저리스트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div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에서만 없애고 싶다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스크롤 기능도 먹히면서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스크롤바를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안보이게 하는 방법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원하는 요소에만 적용할 수 있도록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전체를 하려면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::-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webkit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-scrollbar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만 쓰면됨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 아래 내용 추가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원하는 요소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::-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webkit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-scrollbar)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sideBar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::-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webkit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-scrollbar {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display:none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 }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</a:p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  <a:hlinkClick r:id="rId3"/>
                        </a:rPr>
                        <a:t>https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hlinkClick r:id="rId3"/>
                        </a:rPr>
                        <a:t>://m.blog.naver.com/PostView.nhn?blogId=fageapp&amp;logNo=220392875038&amp;proxyReferer=https%3A%2F%2Fwww.google.co.kr%2F"a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게시판의 페이징 기능 작성시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Oracle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과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간의 차이로 인한 문제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PHP, $page: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페이지넘버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$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PostNum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페이지당 출력할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row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수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쿼리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select id, name from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mTable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order by id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desc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limit (($page-1)*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PostNum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), $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PostNum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oracleDB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쿼리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select id, name from (select id, name,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rownum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as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rnum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from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oTable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 where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rnum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&gt;= (($page-1)*$PostNum+1) and 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rownum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&lt;= $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PostNum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hlinkClick r:id="rId4"/>
                        </a:rPr>
                        <a:t>http://www.msjo.kr/post/151886819094/mysql-oracle-%ED%8E%98%EC%9D%B4%EC%A7%95-%EC%BF%BC%EB%A6%AC%EC%9D%98-%EC%B0%A8%EC%9D%B4%EC%A0%90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344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Tomcat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STS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spring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톰캣 서버 실행하면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HTTP Status 404 – Not Found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에러가 발생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@RequestMapping("allProjectCount")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중복이 존재했다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코드를 잘 살펴보자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!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fieupload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파일함 페이지와 유저 프로필 페이지를 합칠때 발생한 오류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Uncaught RangeError: Maximum call stack size exceeded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파일함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페이지와 프로필페이지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jsp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페이지에서  스크립트가 중복 사용 되고 있었다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-&gt;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공통페이지인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layout.jsp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에만 사용하여 해결됨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&lt;script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src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="resources/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/board/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jquery.fileupload.js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"&gt;&lt;/script&gt;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&lt;script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src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="resources/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/board/vendor/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jquery.ui.widget.js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"&gt;&lt;/script&gt;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fileupload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아래와 같이 했을 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순서때문에  오류가 발생함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script src="resources/js/board/jquery.fileupload.js"&gt;&lt;/script&gt;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&lt;script src="resources/js/board/vendor/jquery.ui.widget.js"&gt;&lt;/script&gt;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아래와 같이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import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순서를 맞춰서 해결됨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script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src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="resources/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/board/vendor/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jquery.ui.widget.js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"&gt;&lt;/script&gt;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&lt;script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src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="resources/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/board/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jquery.fileupload.js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"&gt;&lt;/script&gt;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ajax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ajax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success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배열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push()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 되지 않았다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(ajax success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밖에서는 동작했다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ajax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success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는 비동기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성공시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동작하므로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이를 동기식으로 변경해주야 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따라서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ajax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옵션을 다음과 같이 변경하면 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$.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ajax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({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url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"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원하는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URL",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datatype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"JSON",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800" b="1" i="0" u="none" strike="noStrike" dirty="0" err="1">
                          <a:solidFill>
                            <a:srgbClr val="FF0000"/>
                          </a:solidFill>
                          <a:latin typeface="맑은 고딕"/>
                        </a:rPr>
                        <a:t>async:false</a:t>
                      </a:r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,</a:t>
                      </a:r>
                      <a:b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success: function(data) {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                //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원하는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}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});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참고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hlinkClick r:id="rId3"/>
                        </a:rPr>
                        <a:t>http://ooz.co.kr/58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substring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SELECT SUBSTRING_INDEX('admin@corin2.site', '@', -1)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결과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corin2.site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AWS RDS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select * from user;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하면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table 'user' doesn't exist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에러가 난다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AWS RDS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에서는 리눅스에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설치해 주는데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리눅스에서는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기본적으로 테이블 대소문자 구별을 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따라서 강제적으로 대소문자 구분하지 않게 하기 위해서는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/etc/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밑에 있는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mysql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설정파일인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my.cnf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파일에서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1" i="0" u="none" strike="noStrike" dirty="0" err="1">
                          <a:solidFill>
                            <a:srgbClr val="FF0000"/>
                          </a:solidFill>
                          <a:latin typeface="맑은 고딕"/>
                        </a:rPr>
                        <a:t>lower_case_table_names</a:t>
                      </a:r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latin typeface="맑은 고딕"/>
                        </a:rPr>
                        <a:t>=1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을 설정해주어야 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(AWS RDS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에서는 파라미터 그룹에서 설정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hlinkClick r:id="rId4"/>
                        </a:rPr>
                        <a:t>http://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  <a:hlinkClick r:id="rId4"/>
                        </a:rPr>
                        <a:t>egloos.zum.com/forbis/v/3500411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,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  <a:hlinkClick r:id="rId5"/>
                        </a:rPr>
                        <a:t>http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hlinkClick r:id="rId5"/>
                        </a:rPr>
                        <a:t>://roqkffhwk.tistory.com/91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344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Linux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Linux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war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 톰캣폴더로 복사하는 명령어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sudo cp corin2-20180623.war /usr/share/tomcat8/webapps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RDS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RDS DB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적용했을 경우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코린이 사이트에서 로그인이 되지 않는 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AWS RDS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데이터베이스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Super (root)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권한 행사해주어야 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이는 파라미터그룹에서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log_bin_trust_function_creators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=1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 설정해주어야 한다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 http://luckyyowu.tistory.com/316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RDS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RDS MariaDB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Command Prompt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 접속하기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MariaDB Command Prompt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실행 후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mysql -h corin2mariadb.cat5tvbkgafa.ap-northeast-2.rds.amazonaws.com -P 3306 -u corin2 -p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입력후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입력하면 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RDS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AWS RDS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drop database corin2;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쿼리로 데이터베이스 삭제하고자 하면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오류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(1010):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Error dropping database (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cant't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rmdir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'./corin2', errno:39 "Directory not empty")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가 발생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RDS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RDS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insert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now()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 현재 시간을 넣으면 현재 오후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분에 넣었다고 했을 때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2018-06-24 08:08:37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와 같이 북미 시간으로 나온다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AWS RDS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파라미터그룹에서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time_zone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항목을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Asia/Seoul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 변경하고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RDS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인스턴스를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재시작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해주면 적용된다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참고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http://lazyhoneyant.blogspot.com/2016/08/amazon-rds.html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정해진 기간 안에 날짜 추가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select ... as days where `date` is between '2018-06-20' and '2018-06-24'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days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----------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2018-06-20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2018-06-21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2018-06-22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2018-06-23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select * from 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(select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adddate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('1970-01-01',t4*10000 + t3*1000 + t2*100 + t1*10 + t0)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gen_date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from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(select 0 t0 union select 1 union select 2 union select 3 union select 4 union select 5 union select 6 union select 7 union select 8 union select 9) t0,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(select 0 t1 union select 1 union select 2 union select 3 union select 4 union select 5 union select 6 union select 7 union select 8 union select 9) t1,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(select 0 t2 union select 1 union select 2 union select 3 union select 4 union select 5 union select 6 union select 7 union select 8 union select 9) t2,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(select 0 t3 union select 1 union select 2 union select 3 union select 4 union select 5 union select 6 union select 7 union select 8 union select 9) t3,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(select 0 t4 union select 1 union select 2 union select 3 union select 4 union select 5 union select 6 union select 7 union select 8 union select 9) t4) v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where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gen_date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between '2018-06-20' and '2018-06-24';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https://stackoverflow.com/questions/14105018/generating-a-series-of-dates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http://chan77xx.tistory.com/79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3928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2016-06-25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MariaDB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오라클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nvl(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칼럼명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,0)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mysql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 하면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?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mysql&gt; ifnull(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칼럼명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,0)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STS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Tomcat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EC2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ubuntu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STS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maven deploy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실행시 오류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ERROR] Failed to execute goal org.codehaus.mojo:tomcat-maven-plugin:1.1:deploy (default-cli) on project controller: Cannot invoke Tomcat manager: Error writing to server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tomcat-users.xml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아래와 같이 수정해주어야 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tomcat-users&gt;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&lt;role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rolename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="manager-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gui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"/&gt;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&lt;role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rolename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="manager-script"/&gt;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&lt;role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rolename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="manager-status"/&gt;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&lt;user username="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myManagerId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 password="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secretP^wd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 roles="manager-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gui,manager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script,manager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-status"/&gt;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&lt;/tomcat-users&gt;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EC2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Tomcat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EC2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ubuntu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톰캣을 동작시켰고 로그인화면까지 왔다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하지만 로그인이 되지 않는다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http://ec2-52-6-111-163.compute-1.amazonaws.com:8090/corin2/login.html?error=9999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AWS RDS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AWS EC2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허용해주지 않았던 문제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RDS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보안그룹의 인바운드 규칙에 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 52.111.22.33/32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 해주었더니 해결되었다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http://tbang.tistory.com/53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https://blog.naver.com/carrotcarrot/220671342353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2016-06-26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EC2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Tomcat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AWS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 배포했을 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웹소켓이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동작하지않음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기존의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ws://localhost:8090/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ws://AWS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public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ip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포트번호로 해주어야 동작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)ws://13.125.73.16:8090/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(13.125.73.16:8090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주소에서만 동작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corin2.site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동작하지않음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 http://myeonguni.tistory.com/1535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2016-06-26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EC2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Tomcat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위의 문제가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corin2.site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 접속했을 때 해결되지 않음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아래 오류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Error during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WebSocket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handshake: Unexpected response code: 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import </a:t>
                      </a:r>
                      <a:r>
                        <a:rPr lang="en-US" altLang="ko-KR" sz="800" dirty="0" err="1" smtClean="0"/>
                        <a:t>org.springframework.context.annotation.Bean</a:t>
                      </a:r>
                      <a:r>
                        <a:rPr lang="en-US" altLang="ko-KR" sz="800" dirty="0" smtClean="0"/>
                        <a:t>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import </a:t>
                      </a:r>
                      <a:r>
                        <a:rPr lang="en-US" altLang="ko-KR" sz="800" dirty="0" err="1" smtClean="0"/>
                        <a:t>org.springframework.context.annotation.Configuration</a:t>
                      </a:r>
                      <a:r>
                        <a:rPr lang="en-US" altLang="ko-KR" sz="800" dirty="0" smtClean="0"/>
                        <a:t>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import </a:t>
                      </a:r>
                      <a:r>
                        <a:rPr lang="en-US" altLang="ko-KR" sz="800" dirty="0" err="1" smtClean="0"/>
                        <a:t>org.springframework.web.socket.WebSocketHandler</a:t>
                      </a:r>
                      <a:r>
                        <a:rPr lang="en-US" altLang="ko-KR" sz="800" dirty="0" smtClean="0"/>
                        <a:t>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import org.springframework.web.socket.config.annotation.EnableWebSocket;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import org.springframework.web.socket.config.annotation.WebSocketConfigurer;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import org.springframework.web.socket.config.annotation.WebSocketHandlerRegistry;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305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2016-06-26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EC2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Tomcat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위의 문제가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corin2.site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 접속했을 때 해결되지 않음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아래 오류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Error during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WebSocket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handshake: Unexpected response code: 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@Configuration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@</a:t>
                      </a:r>
                      <a:r>
                        <a:rPr lang="en-US" altLang="ko-KR" sz="800" dirty="0" err="1" smtClean="0"/>
                        <a:t>EnableWebSocket</a:t>
                      </a:r>
                      <a:endParaRPr lang="en-US" altLang="ko-KR" sz="800" dirty="0" smtClean="0"/>
                    </a:p>
                    <a:p>
                      <a:pPr latinLnBrk="1"/>
                      <a:r>
                        <a:rPr lang="en-US" altLang="ko-KR" sz="800" dirty="0" smtClean="0"/>
                        <a:t>public class </a:t>
                      </a:r>
                      <a:r>
                        <a:rPr lang="en-US" altLang="ko-KR" sz="800" dirty="0" err="1" smtClean="0"/>
                        <a:t>WebSocketConfig</a:t>
                      </a:r>
                      <a:r>
                        <a:rPr lang="en-US" altLang="ko-KR" sz="800" dirty="0" smtClean="0"/>
                        <a:t> implements </a:t>
                      </a:r>
                      <a:r>
                        <a:rPr lang="en-US" altLang="ko-KR" sz="800" dirty="0" err="1" smtClean="0"/>
                        <a:t>WebSocketConfigurer</a:t>
                      </a:r>
                      <a:r>
                        <a:rPr lang="en-US" altLang="ko-KR" sz="800" dirty="0" smtClean="0"/>
                        <a:t>{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@Override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public void </a:t>
                      </a:r>
                      <a:r>
                        <a:rPr lang="en-US" altLang="ko-KR" sz="800" dirty="0" err="1" smtClean="0"/>
                        <a:t>registerWebSocketHandlers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en-US" altLang="ko-KR" sz="800" dirty="0" err="1" smtClean="0"/>
                        <a:t>WebSocketHandlerRegistry</a:t>
                      </a:r>
                      <a:r>
                        <a:rPr lang="en-US" altLang="ko-KR" sz="800" dirty="0" smtClean="0"/>
                        <a:t> registry) {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</a:t>
                      </a:r>
                      <a:r>
                        <a:rPr lang="en-US" altLang="ko-KR" sz="800" dirty="0" err="1" smtClean="0"/>
                        <a:t>registry.addHandler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en-US" altLang="ko-KR" sz="800" dirty="0" err="1" smtClean="0"/>
                        <a:t>kanbanHandler</a:t>
                      </a:r>
                      <a:r>
                        <a:rPr lang="en-US" altLang="ko-KR" sz="800" dirty="0" smtClean="0"/>
                        <a:t>(), "/</a:t>
                      </a:r>
                      <a:r>
                        <a:rPr lang="en-US" altLang="ko-KR" sz="800" dirty="0" err="1" smtClean="0"/>
                        <a:t>kanbanWebSocket</a:t>
                      </a:r>
                      <a:r>
                        <a:rPr lang="en-US" altLang="ko-KR" sz="800" dirty="0" smtClean="0"/>
                        <a:t>").</a:t>
                      </a:r>
                      <a:r>
                        <a:rPr lang="en-US" altLang="ko-KR" sz="800" dirty="0" err="1" smtClean="0"/>
                        <a:t>setAllowedOrigins</a:t>
                      </a:r>
                      <a:r>
                        <a:rPr lang="en-US" altLang="ko-KR" sz="800" dirty="0" smtClean="0"/>
                        <a:t>("*");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}        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@Bean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public </a:t>
                      </a:r>
                      <a:r>
                        <a:rPr lang="en-US" altLang="ko-KR" sz="800" dirty="0" err="1" smtClean="0"/>
                        <a:t>WebSocketHandler</a:t>
                      </a:r>
                      <a:r>
                        <a:rPr lang="en-US" altLang="ko-KR" sz="800" dirty="0" smtClean="0"/>
                        <a:t> </a:t>
                      </a:r>
                      <a:r>
                        <a:rPr lang="en-US" altLang="ko-KR" sz="800" dirty="0" err="1" smtClean="0"/>
                        <a:t>kanbanHandler</a:t>
                      </a:r>
                      <a:r>
                        <a:rPr lang="en-US" altLang="ko-KR" sz="800" dirty="0" smtClean="0"/>
                        <a:t>() {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return new </a:t>
                      </a:r>
                      <a:r>
                        <a:rPr lang="en-US" altLang="ko-KR" sz="800" dirty="0" err="1" smtClean="0"/>
                        <a:t>KanbanHandler</a:t>
                      </a:r>
                      <a:r>
                        <a:rPr lang="en-US" altLang="ko-KR" sz="800" dirty="0" smtClean="0"/>
                        <a:t>();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}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}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[servlet-context.xml] </a:t>
                      </a:r>
                      <a:r>
                        <a:rPr lang="ko-KR" altLang="en-US" sz="800" dirty="0" smtClean="0"/>
                        <a:t>파일 변경</a:t>
                      </a:r>
                    </a:p>
                    <a:p>
                      <a:pPr latinLnBrk="1"/>
                      <a:r>
                        <a:rPr lang="ko-KR" altLang="en-US" sz="800" dirty="0" smtClean="0"/>
                        <a:t>        </a:t>
                      </a:r>
                      <a:r>
                        <a:rPr lang="en-US" altLang="ko-KR" sz="800" dirty="0" smtClean="0"/>
                        <a:t>&lt;</a:t>
                      </a:r>
                      <a:r>
                        <a:rPr lang="en-US" altLang="ko-KR" sz="800" dirty="0" err="1" smtClean="0"/>
                        <a:t>websocket:handlers</a:t>
                      </a:r>
                      <a:r>
                        <a:rPr lang="en-US" altLang="ko-KR" sz="800" dirty="0" smtClean="0"/>
                        <a:t> allowed-origins="*"&gt;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&lt;</a:t>
                      </a:r>
                      <a:r>
                        <a:rPr lang="en-US" altLang="ko-KR" sz="800" dirty="0" err="1" smtClean="0"/>
                        <a:t>websocket:mapping</a:t>
                      </a:r>
                      <a:r>
                        <a:rPr lang="en-US" altLang="ko-KR" sz="800" dirty="0" smtClean="0"/>
                        <a:t> handler="</a:t>
                      </a:r>
                      <a:r>
                        <a:rPr lang="en-US" altLang="ko-KR" sz="800" dirty="0" err="1" smtClean="0"/>
                        <a:t>kanbanHandler</a:t>
                      </a:r>
                      <a:r>
                        <a:rPr lang="en-US" altLang="ko-KR" sz="800" dirty="0" smtClean="0"/>
                        <a:t>" path="/</a:t>
                      </a:r>
                      <a:r>
                        <a:rPr lang="en-US" altLang="ko-KR" sz="800" dirty="0" err="1" smtClean="0"/>
                        <a:t>kanbanWebSocket</a:t>
                      </a:r>
                      <a:r>
                        <a:rPr lang="en-US" altLang="ko-KR" sz="800" dirty="0" smtClean="0"/>
                        <a:t>" /&gt;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&lt;</a:t>
                      </a:r>
                      <a:r>
                        <a:rPr lang="en-US" altLang="ko-KR" sz="800" dirty="0" err="1" smtClean="0"/>
                        <a:t>websocket:handshake</a:t>
                      </a:r>
                      <a:r>
                        <a:rPr lang="en-US" altLang="ko-KR" sz="800" dirty="0" smtClean="0"/>
                        <a:t>-interceptors&gt;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        &lt;bean class="site.corin2.ws.KanbanHandInterceptor"&gt;&lt;/bean&gt;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        &lt;/</a:t>
                      </a:r>
                      <a:r>
                        <a:rPr lang="en-US" altLang="ko-KR" sz="800" dirty="0" err="1" smtClean="0"/>
                        <a:t>websocket:handshake</a:t>
                      </a:r>
                      <a:r>
                        <a:rPr lang="en-US" altLang="ko-KR" sz="800" dirty="0" smtClean="0"/>
                        <a:t>-interceptors&gt;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        &lt;/</a:t>
                      </a:r>
                      <a:r>
                        <a:rPr lang="en-US" altLang="ko-KR" sz="800" dirty="0" err="1" smtClean="0"/>
                        <a:t>websocket:handlers</a:t>
                      </a:r>
                      <a:r>
                        <a:rPr lang="en-US" altLang="ko-KR" sz="800" dirty="0" smtClean="0"/>
                        <a:t>&gt;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[</a:t>
                      </a:r>
                      <a:r>
                        <a:rPr lang="ko-KR" altLang="en-US" sz="800" dirty="0" smtClean="0"/>
                        <a:t>참고</a:t>
                      </a:r>
                      <a:r>
                        <a:rPr lang="en-US" altLang="ko-KR" sz="8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(**</a:t>
                      </a:r>
                      <a:r>
                        <a:rPr lang="ko-KR" altLang="en-US" sz="800" dirty="0" smtClean="0"/>
                        <a:t>핵심</a:t>
                      </a:r>
                      <a:r>
                        <a:rPr lang="en-US" altLang="ko-KR" sz="800" dirty="0" smtClean="0"/>
                        <a:t>) https://docs.spring.io/spring/docs/5.0.0.BUILD-SNAPSHOT/spring-framework-reference/html/websocket.html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http://faq.hostway.co.kr/AWS_FAQ/8277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https://in1004kyu.github.io/2017/06/14/rails-cable-aws.html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https://brunch.co.kr/@adrenalinee31/1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https://stackoverflow.com/questions/39627017/error-during-websocket-handshake-unexpected-response-code-403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http://egloos.zum.com/namelessja/v/4160294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http://syaku.tistory.com/285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https://spring.io/guides/gs/rest-service-cors/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373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git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git pull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시 에러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error: The following untracked working tree files would be overwritten by merge: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파일명들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...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Please move or remove them before you merge.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추적되지 않은 파일 외에도 추적되지 않은 디렉토리를 제거하는 것인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git clean  -d  -fx .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으로 해결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http://vezi95.blogspot.com/2016/05/git-pull.html</a:t>
                      </a:r>
                      <a:b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https://stackoverflow.com/questions/4858047/the-following-untracked-working-tree-files-would-be-overwritten-by-checkout#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Maven -&gt; Update Project...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명령을 수행하면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settings/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org.eclipse.wst.common.component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파일안의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property name="context-root" value="/"/&gt;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값이 계속변경되는 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pom.xml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아래 코드 추가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&lt;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properties&gt;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...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&lt;m2eclipse.wtp.contextRoot&gt;/&lt;/m2eclipse.wtp.contextRoot&gt;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   ...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&lt;/properties&gt;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http://fordev.tistory.com/80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S3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S3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연동 후 다운로드 시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Unable to find a region via the region provider chain. Must provide an explicit region in the builder or setup environment to supply a region.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AmazonS3 amazonS3 = AmazonS3Client.builder()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.withRegion("s3.ap-northeast-2.amazonaws.com")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.withCredentials(new AWSStaticCredentialsProvider(creds))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.build();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2018-06-30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Spring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Properties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AWS S3 Key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보안을 위한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properties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파일 사용법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src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/main/resources/properties/s3Key.properties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s3.accessKey = EX0123456789Q //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주의사항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내용에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 "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붙여주지 않는다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PropertiesTest.java]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package site.corin2.uploadtest;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org.junit.Test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org.springframework.util.ResourceUtils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java.io.FileInputStream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java.io.IOException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java.io.InputStream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java.util.Properties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import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java.io.File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3145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2018-06-30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Spring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Properties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AWS S3 Key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보안을 위한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properties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파일 사용법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/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/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public class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PropertiesTest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{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/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public static Properties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fetchProperties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(){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Properties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properties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= new Properties();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try {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    //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경로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: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src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/main/resources/properties/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파일명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.properties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    File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file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=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ResourceUtils.getFile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("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classpath:properties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/s3Key.properties");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   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InputStream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in = new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FileInputStream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(file);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   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properties.load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(in);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} catch (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IOException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e) {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   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e.printStackTrace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();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}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return properties;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}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@Test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public void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proTest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() {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       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System.out.println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("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권한도메인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: " +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fetchProperties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().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getProperty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("s3.accessKey"));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    }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}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/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[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참고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] https://stackoverflow.com/questions/9259819/how-to-read-values-from-properties-file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2018-07-01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JavaScript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JavaScript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함수의 범위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$(function() {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function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getChatUsers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() {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...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}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});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338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2018-07-01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JavaScript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JavaScript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함수의 범위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위의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getChatUsers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함수는 사용범위가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document.ready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($function() { ... {))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내로 한정된다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. (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지역변수 같이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이 함수를 다른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document.ready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밖의 범위 혹은 다른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script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파일에서 사용하고 싶으면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전역변수 같이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)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아래와 같이 함수가 사용되는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document.reday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범위 내에서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window.getChatUsers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=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getChatUsers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;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를 사용해주면 가능하다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.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$(function() {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window.getChatUsers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=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getChatUsers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;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function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getChatUsers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() {</a:t>
                      </a:r>
                      <a:b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...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}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});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2018-07-02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jasper report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제스퍼리포트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pdf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출력시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한글깨짐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Jaspersoft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Studio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리포트를 만들고 출력할 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java, html, excel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등은 잘 출력이 되지만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PDF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로 출력할 때는 한글이 안보이거나 깨지는 현상이 발생한다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이클립스에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폰트등록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이클립스에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폰트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export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스프링에 넣기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https://hygjob.wordpress.com/2018/05/03/jasper-report-%ED%95%9C%EA%B8%80-pdf-%EA%B9%A8%EC%A7%90-spring/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2018-07-02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소켓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갑자기 웹소켓 이 안됨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저번 설정은 헷갈리지 않게 로컬호스트로 바꾸어 두고 다같이 시연할 때 바꿔두지 않아 연결이 되지 않았다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2018-07-03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boot table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td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고정이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안되서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고정시켰다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table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{   table-layout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fixed;</a:t>
                      </a:r>
                      <a:b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    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   word-wrap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break-word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;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}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2018-07-04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S3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S3 access key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github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push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하지 않아야 한다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실수로라도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S3 access key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github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push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하면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AWS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해당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git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repository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찾은 후 보안상 이유로 계정을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블록하게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이렇게 되면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고객센터에 메일을 보내서 계정 블록을 해제해야 하는 수고와 시간이 든다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보안이 정말 중요하다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2018-07-04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ubuntu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ubuntu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tomcat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을 완전히 삭제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http://jdlab.tistory.com/305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2018-07-04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checklist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체크리스트의 내용이 없을 때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500error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 생기는 이유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협업과정 중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git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사용에서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프로젝트내의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jrxml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리포트 파일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누락으로 인한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에러를 자바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back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단의 오류로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잘못인식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기능작성자와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작성자의 커뮤니케이션 중요성을 재확인 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프로젝트 일정표  전체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33793" name="Picture 1" descr="C:\Users\Bit\Desktop\일정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29" y="631033"/>
            <a:ext cx="7651049" cy="42481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4242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2018-07-04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EC2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ubuntu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tomcat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AWS EC2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ubuntu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tomcat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구동 시 느릴 경우 조치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첫번째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방법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sudo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vi /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usr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/share/tomcat8/bin/catalina.sh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catalina.sh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을 열어서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'#!/bin/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sh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'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바로 아래에 옵션 추가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JAVA_OPTS="$JAVA_OPTS -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Djava.security.egd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=file:/dev/./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urandom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"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두번째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방법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 cat /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proc/sys/kernel/random/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entropy_avail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먼저 패키지를 설치하기 전에 다음 명령어를 통하여 현재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entropy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확인한다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결과치가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1000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이하일 경우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haveged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설치할 것을 권장하고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sudo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apt-get install 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haveged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http://www.hwangji.kr/sub/dev_leader/link/os/default.aspx?NHBBSID=NHBoardWebTip&amp;NHBBSIDX=74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http://lng1982.tistory.com/261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hlinkClick r:id="rId3"/>
                        </a:rPr>
                        <a:t>http://mikelim.mintocean.com/entry/Ubuntu%EC%97%90%EC%84%9C-tomcat%EC%9D%B4-%EB%8A%90%EB%A6%AC%EA%B2%8C-%EB%A1%9C%EB%93%9C-%EB%90%A0-%EB%95%8C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2018-07-04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mybatis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mybatis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동적쿼리 사용시 파라메타 값 전달 방법 오류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mybatis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동적 쿼리 사용시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DAO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인터페이스에서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파라메터를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정의할때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1. import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org.apache.ibatis.annotations.Param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;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임포트하고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troubleSearchAct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(@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Param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("search")String search)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와 같은 형식을 사용하여야 동적쿼리 조건에서 반영되어진다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2018-07-04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EC2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ubuntu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tomcat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EC2 ubuntu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tomcat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구동 시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handler processing failed; nested exception is java.lang.outofmemoryerror: java heap space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에러 조치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JVM heap memory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용량 부족 에러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ubuntu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의 톰캣 설정에서 메모리 설정을 변경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해결 방법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sudo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vi /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usr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/share/tomcat8/bin/catalina.sh</a:t>
                      </a:r>
                    </a:p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catalina.sh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을 열어서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'#!/bin/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sh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'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바로 아래에 옵션 추가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JAVA_OPTS="$JAVA_OPTS -Xms256m -Xmx1024m -</a:t>
                      </a:r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XX:MaxPermSize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=128m“</a:t>
                      </a:r>
                    </a:p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http://mycup.tistory.com/215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  <a:hlinkClick r:id="rId4"/>
                        </a:rPr>
                        <a:t>https://okky.kr/article/319932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트러블 슈팅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09548" y="675485"/>
          <a:ext cx="8705853" cy="1681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6296"/>
                <a:gridCol w="1150144"/>
                <a:gridCol w="2514600"/>
                <a:gridCol w="4214813"/>
              </a:tblGrid>
              <a:tr h="312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분류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트러블슈팅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2018-07-04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Spring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ubuntu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 페이지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 - 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이메일 관리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]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vm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파일 불러오기가 되지않는 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윈도우 환경에서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new FileReader(realpath+"\\signup.vm")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우분투 환경에서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new FileReader(realpath+"/signup.vm")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'\\' -&gt; '/'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변경함으로 해결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2018-07-06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AWS EC2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ubuntu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[ERROR] Failed to execute goal org.codehaus.mojo:tomcat-maven-plugin:1.1:deploy (default-cli) on project controller: Cannot invoke Tomcat manager: Connection refused: connect -&gt; [Help 1]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ubuntu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에서 아파치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톰캣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을 재시작 한 후 다시 진행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sudo service apache2 stop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후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start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&gt; sudo service tomcat8 stop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후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2018-07-08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UI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칸반보드가 포함된 페이지에서 채팅 입력 창에 마우스 커서가 나타나지 않는 문제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kanban.js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기능 하나하나 주석처리를 하면서 해당 부분을 찾아냄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kanban.js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에서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onselectstart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='return false' 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블럭선택방지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를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주석처리하여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해결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/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출처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: http://hyunssssss.tistory.com/tag/onselectstart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Team Collaboration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6" name="그림 5" descr="slack_3조_코린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80" y="1341167"/>
            <a:ext cx="4825694" cy="3240000"/>
          </a:xfrm>
          <a:prstGeom prst="rect">
            <a:avLst/>
          </a:prstGeom>
        </p:spPr>
      </p:pic>
      <p:pic>
        <p:nvPicPr>
          <p:cNvPr id="7" name="그림 6" descr="깃헙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3413" y="1341167"/>
            <a:ext cx="4155737" cy="32400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그림 11" descr="github-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9861" y="811554"/>
            <a:ext cx="1268812" cy="421880"/>
          </a:xfrm>
          <a:prstGeom prst="rect">
            <a:avLst/>
          </a:prstGeom>
        </p:spPr>
      </p:pic>
      <p:pic>
        <p:nvPicPr>
          <p:cNvPr id="13" name="그림 12" descr="sla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643" y="843199"/>
            <a:ext cx="1119229" cy="319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Team Collaboration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5" name="그림 4" descr="sourcetree캡쳐_3조_코린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512" y="593902"/>
            <a:ext cx="8038070" cy="4387446"/>
          </a:xfrm>
          <a:prstGeom prst="rect">
            <a:avLst/>
          </a:prstGeom>
          <a:ln>
            <a:solidFill>
              <a:srgbClr val="95C4BC"/>
            </a:solidFill>
          </a:ln>
        </p:spPr>
      </p:pic>
      <p:pic>
        <p:nvPicPr>
          <p:cNvPr id="8" name="그림 7" descr="Sourcetre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10" y="511976"/>
            <a:ext cx="827978" cy="481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Team Collaboration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5" name="그림 4" descr="sourcetree캡쳐_3조_코린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512" y="593902"/>
            <a:ext cx="8038069" cy="4387446"/>
          </a:xfrm>
          <a:prstGeom prst="rect">
            <a:avLst/>
          </a:prstGeom>
          <a:ln>
            <a:solidFill>
              <a:srgbClr val="95C4BC"/>
            </a:solidFill>
          </a:ln>
        </p:spPr>
      </p:pic>
      <p:pic>
        <p:nvPicPr>
          <p:cNvPr id="10" name="그림 9" descr="logo-blue-l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48" y="650825"/>
            <a:ext cx="881793" cy="281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-4-1000x5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35179"/>
            <a:ext cx="979251" cy="489626"/>
          </a:xfrm>
          <a:prstGeom prst="rect">
            <a:avLst/>
          </a:prstGeom>
        </p:spPr>
      </p:pic>
      <p:pic>
        <p:nvPicPr>
          <p:cNvPr id="5" name="그림 4" descr="sourcetree캡쳐_3조_코린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512" y="593902"/>
            <a:ext cx="8038069" cy="4387446"/>
          </a:xfrm>
          <a:prstGeom prst="rect">
            <a:avLst/>
          </a:prstGeom>
          <a:ln>
            <a:solidFill>
              <a:srgbClr val="95C4BC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Team Collaboration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1-4-1000x5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22209"/>
            <a:ext cx="979251" cy="489626"/>
          </a:xfrm>
          <a:prstGeom prst="rect">
            <a:avLst/>
          </a:prstGeom>
        </p:spPr>
      </p:pic>
      <p:pic>
        <p:nvPicPr>
          <p:cNvPr id="5" name="그림 4" descr="sourcetree캡쳐_3조_코린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512" y="593902"/>
            <a:ext cx="8038069" cy="4387445"/>
          </a:xfrm>
          <a:prstGeom prst="rect">
            <a:avLst/>
          </a:prstGeom>
          <a:ln>
            <a:solidFill>
              <a:srgbClr val="95C4BC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PROJECT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HISTORY</a:t>
            </a:r>
          </a:p>
          <a:p>
            <a:pPr lvl="1"/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Team Collaboration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프로젝트 후기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숨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.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쉬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.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말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.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코 프로젝트 후기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5" name="그림 4" descr="첫회식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4340" y="533844"/>
            <a:ext cx="2400000" cy="1800000"/>
          </a:xfrm>
          <a:prstGeom prst="rect">
            <a:avLst/>
          </a:prstGeom>
        </p:spPr>
      </p:pic>
      <p:pic>
        <p:nvPicPr>
          <p:cNvPr id="6" name="그림 5" descr="회의열심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070" y="533844"/>
            <a:ext cx="2400000" cy="1800000"/>
          </a:xfrm>
          <a:prstGeom prst="rect">
            <a:avLst/>
          </a:prstGeom>
        </p:spPr>
      </p:pic>
      <p:pic>
        <p:nvPicPr>
          <p:cNvPr id="7" name="그림 6" descr="열심히코딩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4191" y="533844"/>
            <a:ext cx="2400000" cy="1800000"/>
          </a:xfrm>
          <a:prstGeom prst="rect">
            <a:avLst/>
          </a:prstGeom>
        </p:spPr>
      </p:pic>
      <p:pic>
        <p:nvPicPr>
          <p:cNvPr id="8" name="그림 7" descr="야구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070" y="2830475"/>
            <a:ext cx="2400000" cy="1800000"/>
          </a:xfrm>
          <a:prstGeom prst="rect">
            <a:avLst/>
          </a:prstGeom>
        </p:spPr>
      </p:pic>
      <p:pic>
        <p:nvPicPr>
          <p:cNvPr id="9" name="그림 8" descr="야구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04191" y="2830475"/>
            <a:ext cx="2399999" cy="1800000"/>
          </a:xfrm>
          <a:prstGeom prst="rect">
            <a:avLst/>
          </a:prstGeom>
        </p:spPr>
      </p:pic>
      <p:pic>
        <p:nvPicPr>
          <p:cNvPr id="10" name="그림 9" descr="낙곱새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44340" y="2830475"/>
            <a:ext cx="2399999" cy="18000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76027" y="2374045"/>
            <a:ext cx="1393786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회의하는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숨쉬말코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876427" y="2377590"/>
            <a:ext cx="1393786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코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딩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하는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숨쉬말코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37841" y="2384678"/>
            <a:ext cx="1393786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숨쉬말코팀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첫회식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93748" y="4695487"/>
            <a:ext cx="1546178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숨쉬말코팀</a:t>
            </a:r>
            <a:r>
              <a:rPr lang="ko-KR" altLang="en-US" sz="900" dirty="0" smtClean="0">
                <a:solidFill>
                  <a:schemeClr val="tx1"/>
                </a:solidFill>
              </a:rPr>
              <a:t> 스크린야구장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58706" y="4691943"/>
            <a:ext cx="1546178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숨쉬말코팀</a:t>
            </a:r>
            <a:r>
              <a:rPr lang="ko-KR" altLang="en-US" sz="900" dirty="0" smtClean="0">
                <a:solidFill>
                  <a:schemeClr val="tx1"/>
                </a:solidFill>
              </a:rPr>
              <a:t> 스크린야구장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91004" y="4691943"/>
            <a:ext cx="1393786" cy="223623"/>
          </a:xfrm>
          <a:prstGeom prst="roundRect">
            <a:avLst/>
          </a:prstGeom>
          <a:solidFill>
            <a:srgbClr val="DC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숨쉬말코팀</a:t>
            </a:r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두번째회식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프로젝트 후기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숨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.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쉬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.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말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.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코 프로젝트 후기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6146" name="Picture 2" descr="C:\Users\Bit\Desktop\소개\소개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274" y="598117"/>
            <a:ext cx="8492632" cy="43070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프로젝트 일정표 상세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07134" y="565731"/>
          <a:ext cx="8936848" cy="4399174"/>
        </p:xfrm>
        <a:graphic>
          <a:graphicData uri="http://schemas.openxmlformats.org/drawingml/2006/table">
            <a:tbl>
              <a:tblPr/>
              <a:tblGrid>
                <a:gridCol w="538864"/>
                <a:gridCol w="1000092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  <a:gridCol w="136998"/>
              </a:tblGrid>
              <a:tr h="17885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/>
                        <a:t>Bitcamp Group 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/>
                        <a:t>내용</a:t>
                      </a:r>
                      <a:r>
                        <a:rPr lang="en-US" altLang="ko-KR" sz="500"/>
                        <a:t>/</a:t>
                      </a:r>
                      <a:r>
                        <a:rPr lang="ko-KR" altLang="en-US" sz="500"/>
                        <a:t>일자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5/24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5/25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5/26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5/27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5/28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5/29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5/30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5/31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6/4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6/5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6/6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6/7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6/8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6/9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6/10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6/14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6/15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6/16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6/17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6/18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6/19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6/20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6/22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6/23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6/24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6/25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6/26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6/27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6/28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6/29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6/30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7/1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7/4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7/5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7/6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7/7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7/8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7/9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7/10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7/11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7/12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7/13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500"/>
                        <a:t>프로젝트준비</a:t>
                      </a:r>
                      <a:br>
                        <a:rPr lang="ko-KR" altLang="en-US" sz="500"/>
                      </a:br>
                      <a:r>
                        <a:rPr lang="ko-KR" altLang="en-US" sz="500"/>
                        <a:t/>
                      </a:r>
                      <a:br>
                        <a:rPr lang="ko-KR" altLang="en-US" sz="500"/>
                      </a:br>
                      <a:r>
                        <a:rPr lang="ko-KR" altLang="en-US" sz="500"/>
                        <a:t>분석</a:t>
                      </a:r>
                      <a:r>
                        <a:rPr lang="en-US" altLang="ko-KR" sz="500"/>
                        <a:t>/</a:t>
                      </a:r>
                      <a:r>
                        <a:rPr lang="ko-KR" altLang="en-US" sz="500"/>
                        <a:t>설계</a:t>
                      </a:r>
                    </a:p>
                  </a:txBody>
                  <a:tcPr marL="9345" marR="9345" marT="6230" marB="623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주제설정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벤치마킹 사이트 조사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협업툴 결정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팀명</a:t>
                      </a:r>
                      <a:r>
                        <a:rPr lang="en-US" altLang="ko-KR" sz="500"/>
                        <a:t>, </a:t>
                      </a:r>
                      <a:r>
                        <a:rPr lang="ko-KR" altLang="en-US" sz="500"/>
                        <a:t>프로젝트명 작명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/>
                        <a:t>ESSENCE(</a:t>
                      </a:r>
                      <a:r>
                        <a:rPr lang="ko-KR" altLang="en-US" sz="500"/>
                        <a:t>린캠퍼스</a:t>
                      </a:r>
                      <a:r>
                        <a:rPr lang="en-US" altLang="ko-KR" sz="500"/>
                        <a:t>, </a:t>
                      </a:r>
                      <a:r>
                        <a:rPr lang="ko-KR" altLang="en-US" sz="500"/>
                        <a:t>마일스톤</a:t>
                      </a:r>
                      <a:r>
                        <a:rPr lang="en-US" altLang="ko-KR" sz="500"/>
                        <a:t>) </a:t>
                      </a:r>
                      <a:r>
                        <a:rPr lang="ko-KR" altLang="en-US" sz="500"/>
                        <a:t>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제안서 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체크리스트 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업무분장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코딩규칙 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시나리오 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요구 사항 정의서</a:t>
                      </a:r>
                      <a:r>
                        <a:rPr lang="en-US" altLang="ko-KR" sz="500"/>
                        <a:t>, </a:t>
                      </a:r>
                      <a:r>
                        <a:rPr lang="ko-KR" altLang="en-US" sz="500"/>
                        <a:t>명세서 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스토리보드 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클래스 다이어그램 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시퀀스 다이어그램 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유스케이스 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/>
                        <a:t>E-R </a:t>
                      </a:r>
                      <a:r>
                        <a:rPr lang="ko-KR" altLang="en-US" sz="500"/>
                        <a:t>다이어그램 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/>
                        <a:t>DB </a:t>
                      </a:r>
                      <a:r>
                        <a:rPr lang="ko-KR" altLang="en-US" sz="500"/>
                        <a:t>테이블 정의서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500"/>
                        <a:t>Git repository </a:t>
                      </a:r>
                      <a:r>
                        <a:rPr lang="ko-KR" altLang="en-US" sz="500"/>
                        <a:t>구성 </a:t>
                      </a:r>
                      <a:r>
                        <a:rPr lang="en-US" altLang="ko-KR" sz="500"/>
                        <a:t>(</a:t>
                      </a:r>
                      <a:r>
                        <a:rPr lang="en-US" sz="500"/>
                        <a:t>Github)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개발 환경 설정 및 확인 </a:t>
                      </a:r>
                      <a:r>
                        <a:rPr lang="en-US" altLang="ko-KR" sz="500"/>
                        <a:t>(DB</a:t>
                      </a:r>
                      <a:r>
                        <a:rPr lang="ko-KR" altLang="en-US" sz="500"/>
                        <a:t>연결 등</a:t>
                      </a:r>
                      <a:r>
                        <a:rPr lang="en-US" altLang="ko-KR" sz="500"/>
                        <a:t>)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5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500"/>
                        <a:t>데이터베이스</a:t>
                      </a:r>
                    </a:p>
                  </a:txBody>
                  <a:tcPr marL="9345" marR="9345" marT="6230" marB="623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/>
                        <a:t>Mariadb </a:t>
                      </a:r>
                      <a:r>
                        <a:rPr lang="ko-KR" altLang="en-US" sz="500"/>
                        <a:t>설정 및 </a:t>
                      </a:r>
                      <a:r>
                        <a:rPr lang="en-US" altLang="ko-KR" sz="500"/>
                        <a:t>DB</a:t>
                      </a:r>
                      <a:r>
                        <a:rPr lang="ko-KR" altLang="en-US" sz="500"/>
                        <a:t>연동 확인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/>
                        <a:t>Mariadb </a:t>
                      </a:r>
                      <a:r>
                        <a:rPr lang="ko-KR" altLang="en-US" sz="500"/>
                        <a:t>테이블 작성 및 세부설정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rowSpan="1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500"/>
                        <a:t>프론트엔드</a:t>
                      </a:r>
                    </a:p>
                  </a:txBody>
                  <a:tcPr marL="9345" marR="9345" marT="6230" marB="623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회원가입</a:t>
                      </a:r>
                      <a:r>
                        <a:rPr lang="en-US" altLang="ko-KR" sz="500"/>
                        <a:t>/</a:t>
                      </a:r>
                      <a:r>
                        <a:rPr lang="ko-KR" altLang="en-US" sz="500"/>
                        <a:t>로그인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회원수정 페이지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사이드바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헤더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프로젝트 관리 페이지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공지사항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트러블슈팅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칸반보드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채팅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캘린더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체크리스트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파일함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차트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관리자 페이지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만든 사람들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추가 사항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프로젝트 일정표 상세</a:t>
            </a:r>
            <a:endParaRPr lang="en-US" altLang="ko-KR" sz="1100" i="1" dirty="0" smtClean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95303" y="566492"/>
          <a:ext cx="8184366" cy="4455568"/>
        </p:xfrm>
        <a:graphic>
          <a:graphicData uri="http://schemas.openxmlformats.org/drawingml/2006/table">
            <a:tbl>
              <a:tblPr/>
              <a:tblGrid>
                <a:gridCol w="493487"/>
                <a:gridCol w="915877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  <a:gridCol w="125463"/>
              </a:tblGrid>
              <a:tr h="24057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500" dirty="0" err="1"/>
                        <a:t>Bitcamp</a:t>
                      </a:r>
                      <a:r>
                        <a:rPr lang="en-US" sz="500" dirty="0"/>
                        <a:t> Group 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500" dirty="0"/>
                        <a:t>내용</a:t>
                      </a:r>
                      <a:r>
                        <a:rPr lang="en-US" altLang="ko-KR" sz="500" dirty="0"/>
                        <a:t>/</a:t>
                      </a:r>
                      <a:r>
                        <a:rPr lang="ko-KR" altLang="en-US" sz="500" dirty="0"/>
                        <a:t>일자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5/24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5/25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5/26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5/27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5/28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5/29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5/30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5/31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6/4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6/5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6/6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6/7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6/8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6/9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6/10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6/14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6/15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6/16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6/17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6/18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6/19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6/20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6/21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6/23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6/24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6/25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6/26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6/27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6/28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6/29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6/30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7/2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7/3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7/4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7/5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7/6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/>
                        <a:t>7/7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7/8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7/9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7/10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7/11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7/12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400" dirty="0"/>
                        <a:t>7/13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rowSpan="2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500"/>
                        <a:t>백엔드</a:t>
                      </a:r>
                    </a:p>
                  </a:txBody>
                  <a:tcPr marL="9345" marR="9345" marT="6230" marB="623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500"/>
                        <a:t>Spring MVC </a:t>
                      </a:r>
                      <a:r>
                        <a:rPr lang="ko-KR" altLang="en-US" sz="500"/>
                        <a:t>패턴 구상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500"/>
                        <a:t>DTO </a:t>
                      </a:r>
                      <a:r>
                        <a:rPr lang="ko-KR" altLang="en-US" sz="500"/>
                        <a:t>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500"/>
                        <a:t>DAO </a:t>
                      </a:r>
                      <a:r>
                        <a:rPr lang="ko-KR" altLang="en-US" sz="500"/>
                        <a:t>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500"/>
                        <a:t>Controller </a:t>
                      </a:r>
                      <a:r>
                        <a:rPr lang="ko-KR" altLang="en-US" sz="500"/>
                        <a:t>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500"/>
                        <a:t>Service </a:t>
                      </a:r>
                      <a:r>
                        <a:rPr lang="ko-KR" altLang="en-US" sz="500"/>
                        <a:t>작성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회원가입</a:t>
                      </a:r>
                      <a:r>
                        <a:rPr lang="en-US" altLang="ko-KR" sz="500"/>
                        <a:t>/</a:t>
                      </a:r>
                      <a:r>
                        <a:rPr lang="ko-KR" altLang="en-US" sz="500"/>
                        <a:t>로그인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회원수정 페이지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사이드바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헤더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프로젝트 관리 페이지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알림 메시지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공지사항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트러블슈팅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칸반보드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채팅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캘린더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체크리스트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파일함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차트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관리자 페이지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만든 사람들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추가 사항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7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500"/>
                        <a:t>QA</a:t>
                      </a:r>
                    </a:p>
                  </a:txBody>
                  <a:tcPr marL="9345" marR="9345" marT="6230" marB="623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유닛테스트 </a:t>
                      </a:r>
                      <a:r>
                        <a:rPr lang="en-US" altLang="ko-KR" sz="500"/>
                        <a:t>(</a:t>
                      </a:r>
                      <a:r>
                        <a:rPr lang="ko-KR" altLang="en-US" sz="500"/>
                        <a:t>작은 작업 단위로</a:t>
                      </a:r>
                      <a:r>
                        <a:rPr lang="en-US" altLang="ko-KR" sz="500"/>
                        <a:t>)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전체테스트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7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500"/>
                        <a:t>디버깅 및 리팩토링</a:t>
                      </a:r>
                    </a:p>
                  </a:txBody>
                  <a:tcPr marL="9345" marR="9345" marT="6230" marB="623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500"/>
                        <a:t>QA</a:t>
                      </a:r>
                      <a:r>
                        <a:rPr lang="ko-KR" altLang="en-US" sz="500"/>
                        <a:t>에 따른 에러 수정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500"/>
                        <a:t>문서작업</a:t>
                      </a:r>
                    </a:p>
                  </a:txBody>
                  <a:tcPr marL="9345" marR="9345" marT="6230" marB="623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회의록 </a:t>
                      </a:r>
                      <a:r>
                        <a:rPr lang="en-US" altLang="ko-KR" sz="500"/>
                        <a:t>(</a:t>
                      </a:r>
                      <a:r>
                        <a:rPr lang="ko-KR" altLang="en-US" sz="500"/>
                        <a:t>날짜별로</a:t>
                      </a:r>
                      <a:r>
                        <a:rPr lang="en-US" altLang="ko-KR" sz="500"/>
                        <a:t>)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트러블슈팅 </a:t>
                      </a:r>
                      <a:r>
                        <a:rPr lang="en-US" altLang="ko-KR" sz="500"/>
                        <a:t>(</a:t>
                      </a:r>
                      <a:r>
                        <a:rPr lang="ko-KR" altLang="en-US" sz="500"/>
                        <a:t>이슈사항</a:t>
                      </a:r>
                      <a:r>
                        <a:rPr lang="en-US" altLang="ko-KR" sz="500"/>
                        <a:t>, </a:t>
                      </a:r>
                      <a:r>
                        <a:rPr lang="ko-KR" altLang="en-US" sz="500"/>
                        <a:t>날짜별로</a:t>
                      </a:r>
                      <a:r>
                        <a:rPr lang="en-US" altLang="ko-KR" sz="500"/>
                        <a:t>)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후반 문서 마무리 작업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발표자료 </a:t>
                      </a:r>
                      <a:r>
                        <a:rPr lang="en-US" altLang="ko-KR" sz="500"/>
                        <a:t>(</a:t>
                      </a:r>
                      <a:r>
                        <a:rPr lang="en-US" sz="500"/>
                        <a:t>PPT)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</a:tr>
              <a:tr h="129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500"/>
                        <a:t>발표자료 </a:t>
                      </a:r>
                      <a:r>
                        <a:rPr lang="en-US" altLang="ko-KR" sz="500"/>
                        <a:t>(</a:t>
                      </a:r>
                      <a:r>
                        <a:rPr lang="ko-KR" altLang="en-US" sz="500"/>
                        <a:t>영상</a:t>
                      </a:r>
                      <a:r>
                        <a:rPr lang="en-US" altLang="ko-KR" sz="500"/>
                        <a:t>)</a:t>
                      </a:r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500" dirty="0"/>
                    </a:p>
                  </a:txBody>
                  <a:tcPr marL="9345" marR="9345" marT="6230" marB="623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직사각형 2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en-US" altLang="ko-KR" i="1" dirty="0" smtClean="0">
                <a:solidFill>
                  <a:schemeClr val="bg1"/>
                </a:solidFill>
                <a:latin typeface="+mn-ea"/>
              </a:rPr>
              <a:t>	       </a:t>
            </a:r>
            <a:r>
              <a:rPr lang="ko-KR" altLang="en-US" sz="1800" b="1" i="1" dirty="0" smtClean="0">
                <a:solidFill>
                  <a:schemeClr val="bg1"/>
                </a:solidFill>
                <a:latin typeface="+mn-ea"/>
              </a:rPr>
              <a:t>목차</a:t>
            </a:r>
            <a:endParaRPr lang="en-US" altLang="ko-KR" sz="1800" b="1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7" name="직사각형 286"/>
          <p:cNvSpPr/>
          <p:nvPr/>
        </p:nvSpPr>
        <p:spPr>
          <a:xfrm>
            <a:off x="248347" y="522302"/>
            <a:ext cx="1529654" cy="436273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95C4BC"/>
                </a:solidFill>
                <a:latin typeface="+mn-ea"/>
              </a:rPr>
              <a:t>01</a:t>
            </a:r>
            <a:r>
              <a:rPr lang="en-US" altLang="ko-KR" sz="800" dirty="0" smtClean="0">
                <a:solidFill>
                  <a:srgbClr val="95C4BC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주제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선정 배경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선정 동기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주요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타겟층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확정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벤치마킹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주요 기능 선정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주요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컨셉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린캔버스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95C4BC"/>
                </a:solidFill>
                <a:latin typeface="+mn-ea"/>
              </a:rPr>
              <a:t>02</a:t>
            </a:r>
            <a:r>
              <a:rPr lang="en-US" altLang="ko-KR" sz="800" dirty="0" smtClean="0">
                <a:solidFill>
                  <a:srgbClr val="95C4BC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개발 계획 수립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애자일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칸반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방법론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업무분장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코딩규칙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체크리스트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일정표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95C4BC"/>
                </a:solidFill>
                <a:latin typeface="+mn-ea"/>
              </a:rPr>
              <a:t>03</a:t>
            </a:r>
            <a:r>
              <a:rPr lang="en-US" altLang="ko-KR" sz="800" dirty="0" smtClean="0">
                <a:solidFill>
                  <a:srgbClr val="95C4BC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분석 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설계 단계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요구사항 정의서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명세서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시나리오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스토리보드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USECASE DIAGRAM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클래스 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DIAGRAM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시퀀스 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DIAGRAM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ER DIAGRAM </a:t>
            </a: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cxnSp>
        <p:nvCxnSpPr>
          <p:cNvPr id="300" name="직선 연결선 299"/>
          <p:cNvCxnSpPr/>
          <p:nvPr/>
        </p:nvCxnSpPr>
        <p:spPr>
          <a:xfrm flipV="1">
            <a:off x="1876958" y="677016"/>
            <a:ext cx="0" cy="42378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pSp>
        <p:nvGrpSpPr>
          <p:cNvPr id="241" name="그룹 240"/>
          <p:cNvGrpSpPr/>
          <p:nvPr/>
        </p:nvGrpSpPr>
        <p:grpSpPr>
          <a:xfrm rot="16200000">
            <a:off x="84855" y="-143744"/>
            <a:ext cx="674839" cy="933450"/>
            <a:chOff x="6044135" y="1208949"/>
            <a:chExt cx="1156765" cy="1404436"/>
          </a:xfrm>
        </p:grpSpPr>
        <p:sp>
          <p:nvSpPr>
            <p:cNvPr id="242" name="이등변 삼각형 241"/>
            <p:cNvSpPr/>
            <p:nvPr/>
          </p:nvSpPr>
          <p:spPr>
            <a:xfrm rot="16380000">
              <a:off x="5548669" y="1704415"/>
              <a:ext cx="1229989" cy="239058"/>
            </a:xfrm>
            <a:prstGeom prst="triangle">
              <a:avLst>
                <a:gd name="adj" fmla="val 87142"/>
              </a:avLst>
            </a:prstGeom>
            <a:solidFill>
              <a:schemeClr val="tx1">
                <a:alpha val="92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평행 사변형 242"/>
            <p:cNvSpPr/>
            <p:nvPr/>
          </p:nvSpPr>
          <p:spPr>
            <a:xfrm>
              <a:off x="6229350" y="1277907"/>
              <a:ext cx="971550" cy="679450"/>
            </a:xfrm>
            <a:prstGeom prst="parallelogram">
              <a:avLst>
                <a:gd name="adj" fmla="val 4690"/>
              </a:avLst>
            </a:prstGeom>
            <a:gradFill flip="none" rotWithShape="1">
              <a:gsLst>
                <a:gs pos="3000">
                  <a:schemeClr val="bg1"/>
                </a:gs>
                <a:gs pos="43000">
                  <a:schemeClr val="bg1">
                    <a:lumMod val="95000"/>
                  </a:schemeClr>
                </a:gs>
                <a:gs pos="13000">
                  <a:srgbClr val="E0E0E0"/>
                </a:gs>
              </a:gsLst>
              <a:lin ang="5400000" scaled="1"/>
              <a:tileRect/>
            </a:gradFill>
            <a:ln w="9525">
              <a:solidFill>
                <a:schemeClr val="bg1"/>
              </a:solidFill>
            </a:ln>
            <a:effectLst>
              <a:outerShdw blurRad="1016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자유형 243"/>
            <p:cNvSpPr/>
            <p:nvPr/>
          </p:nvSpPr>
          <p:spPr>
            <a:xfrm>
              <a:off x="6469062" y="1907757"/>
              <a:ext cx="477837" cy="705628"/>
            </a:xfrm>
            <a:custGeom>
              <a:avLst/>
              <a:gdLst>
                <a:gd name="connsiteX0" fmla="*/ 0 w 463550"/>
                <a:gd name="connsiteY0" fmla="*/ 21104 h 689461"/>
                <a:gd name="connsiteX1" fmla="*/ 76200 w 463550"/>
                <a:gd name="connsiteY1" fmla="*/ 33804 h 689461"/>
                <a:gd name="connsiteX2" fmla="*/ 165100 w 463550"/>
                <a:gd name="connsiteY2" fmla="*/ 338604 h 689461"/>
                <a:gd name="connsiteX3" fmla="*/ 158750 w 463550"/>
                <a:gd name="connsiteY3" fmla="*/ 497354 h 689461"/>
                <a:gd name="connsiteX4" fmla="*/ 88900 w 463550"/>
                <a:gd name="connsiteY4" fmla="*/ 611654 h 689461"/>
                <a:gd name="connsiteX5" fmla="*/ 171450 w 463550"/>
                <a:gd name="connsiteY5" fmla="*/ 681504 h 689461"/>
                <a:gd name="connsiteX6" fmla="*/ 285750 w 463550"/>
                <a:gd name="connsiteY6" fmla="*/ 681504 h 689461"/>
                <a:gd name="connsiteX7" fmla="*/ 355600 w 463550"/>
                <a:gd name="connsiteY7" fmla="*/ 624354 h 689461"/>
                <a:gd name="connsiteX8" fmla="*/ 266700 w 463550"/>
                <a:gd name="connsiteY8" fmla="*/ 510054 h 689461"/>
                <a:gd name="connsiteX9" fmla="*/ 273050 w 463550"/>
                <a:gd name="connsiteY9" fmla="*/ 294154 h 689461"/>
                <a:gd name="connsiteX10" fmla="*/ 361950 w 463550"/>
                <a:gd name="connsiteY10" fmla="*/ 46504 h 689461"/>
                <a:gd name="connsiteX11" fmla="*/ 463550 w 463550"/>
                <a:gd name="connsiteY11" fmla="*/ 14754 h 689461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80987 w 477837"/>
                <a:gd name="connsiteY8" fmla="*/ 525046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87337 w 477837"/>
                <a:gd name="connsiteY9" fmla="*/ 309146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4453"/>
                <a:gd name="connsiteX1" fmla="*/ 90487 w 477837"/>
                <a:gd name="connsiteY1" fmla="*/ 48796 h 704453"/>
                <a:gd name="connsiteX2" fmla="*/ 179387 w 477837"/>
                <a:gd name="connsiteY2" fmla="*/ 353596 h 704453"/>
                <a:gd name="connsiteX3" fmla="*/ 173037 w 477837"/>
                <a:gd name="connsiteY3" fmla="*/ 512346 h 704453"/>
                <a:gd name="connsiteX4" fmla="*/ 103187 w 477837"/>
                <a:gd name="connsiteY4" fmla="*/ 626646 h 704453"/>
                <a:gd name="connsiteX5" fmla="*/ 185737 w 477837"/>
                <a:gd name="connsiteY5" fmla="*/ 696496 h 704453"/>
                <a:gd name="connsiteX6" fmla="*/ 300037 w 477837"/>
                <a:gd name="connsiteY6" fmla="*/ 696496 h 704453"/>
                <a:gd name="connsiteX7" fmla="*/ 369887 w 477837"/>
                <a:gd name="connsiteY7" fmla="*/ 639346 h 704453"/>
                <a:gd name="connsiteX8" fmla="*/ 295274 w 477837"/>
                <a:gd name="connsiteY8" fmla="*/ 534571 h 704453"/>
                <a:gd name="connsiteX9" fmla="*/ 292100 w 477837"/>
                <a:gd name="connsiteY9" fmla="*/ 332959 h 704453"/>
                <a:gd name="connsiteX10" fmla="*/ 376237 w 477837"/>
                <a:gd name="connsiteY10" fmla="*/ 61496 h 704453"/>
                <a:gd name="connsiteX11" fmla="*/ 477837 w 477837"/>
                <a:gd name="connsiteY11" fmla="*/ 29746 h 704453"/>
                <a:gd name="connsiteX0" fmla="*/ 0 w 477837"/>
                <a:gd name="connsiteY0" fmla="*/ 12283 h 705628"/>
                <a:gd name="connsiteX1" fmla="*/ 90487 w 477837"/>
                <a:gd name="connsiteY1" fmla="*/ 48796 h 705628"/>
                <a:gd name="connsiteX2" fmla="*/ 179387 w 477837"/>
                <a:gd name="connsiteY2" fmla="*/ 353596 h 705628"/>
                <a:gd name="connsiteX3" fmla="*/ 173037 w 477837"/>
                <a:gd name="connsiteY3" fmla="*/ 512346 h 705628"/>
                <a:gd name="connsiteX4" fmla="*/ 103187 w 477837"/>
                <a:gd name="connsiteY4" fmla="*/ 626646 h 705628"/>
                <a:gd name="connsiteX5" fmla="*/ 185737 w 477837"/>
                <a:gd name="connsiteY5" fmla="*/ 696496 h 705628"/>
                <a:gd name="connsiteX6" fmla="*/ 300037 w 477837"/>
                <a:gd name="connsiteY6" fmla="*/ 696496 h 705628"/>
                <a:gd name="connsiteX7" fmla="*/ 374649 w 477837"/>
                <a:gd name="connsiteY7" fmla="*/ 620296 h 705628"/>
                <a:gd name="connsiteX8" fmla="*/ 295274 w 477837"/>
                <a:gd name="connsiteY8" fmla="*/ 534571 h 705628"/>
                <a:gd name="connsiteX9" fmla="*/ 292100 w 477837"/>
                <a:gd name="connsiteY9" fmla="*/ 332959 h 705628"/>
                <a:gd name="connsiteX10" fmla="*/ 376237 w 477837"/>
                <a:gd name="connsiteY10" fmla="*/ 61496 h 705628"/>
                <a:gd name="connsiteX11" fmla="*/ 477837 w 477837"/>
                <a:gd name="connsiteY11" fmla="*/ 29746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837" h="705628">
                  <a:moveTo>
                    <a:pt x="0" y="12283"/>
                  </a:moveTo>
                  <a:cubicBezTo>
                    <a:pt x="24341" y="-7826"/>
                    <a:pt x="60589" y="-8089"/>
                    <a:pt x="90487" y="48796"/>
                  </a:cubicBezTo>
                  <a:cubicBezTo>
                    <a:pt x="120385" y="105681"/>
                    <a:pt x="165629" y="276338"/>
                    <a:pt x="179387" y="353596"/>
                  </a:cubicBezTo>
                  <a:cubicBezTo>
                    <a:pt x="193145" y="430854"/>
                    <a:pt x="185737" y="466838"/>
                    <a:pt x="173037" y="512346"/>
                  </a:cubicBezTo>
                  <a:cubicBezTo>
                    <a:pt x="160337" y="557854"/>
                    <a:pt x="101070" y="595954"/>
                    <a:pt x="103187" y="626646"/>
                  </a:cubicBezTo>
                  <a:cubicBezTo>
                    <a:pt x="105304" y="657338"/>
                    <a:pt x="152929" y="684854"/>
                    <a:pt x="185737" y="696496"/>
                  </a:cubicBezTo>
                  <a:cubicBezTo>
                    <a:pt x="218545" y="708138"/>
                    <a:pt x="268552" y="709196"/>
                    <a:pt x="300037" y="696496"/>
                  </a:cubicBezTo>
                  <a:cubicBezTo>
                    <a:pt x="331522" y="683796"/>
                    <a:pt x="375443" y="647283"/>
                    <a:pt x="374649" y="620296"/>
                  </a:cubicBezTo>
                  <a:cubicBezTo>
                    <a:pt x="373855" y="593309"/>
                    <a:pt x="309032" y="582461"/>
                    <a:pt x="295274" y="534571"/>
                  </a:cubicBezTo>
                  <a:cubicBezTo>
                    <a:pt x="281516" y="486682"/>
                    <a:pt x="278606" y="411805"/>
                    <a:pt x="292100" y="332959"/>
                  </a:cubicBezTo>
                  <a:cubicBezTo>
                    <a:pt x="305594" y="254113"/>
                    <a:pt x="345281" y="112032"/>
                    <a:pt x="376237" y="61496"/>
                  </a:cubicBezTo>
                  <a:cubicBezTo>
                    <a:pt x="407193" y="10960"/>
                    <a:pt x="442912" y="22337"/>
                    <a:pt x="477837" y="29746"/>
                  </a:cubicBezTo>
                </a:path>
              </a:pathLst>
            </a:custGeom>
            <a:noFill/>
            <a:ln w="317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양쪽 모서리가 둥근 사각형 244"/>
            <p:cNvSpPr/>
            <p:nvPr/>
          </p:nvSpPr>
          <p:spPr>
            <a:xfrm rot="5400000">
              <a:off x="6319160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양쪽 모서리가 둥근 사각형 245"/>
            <p:cNvSpPr/>
            <p:nvPr/>
          </p:nvSpPr>
          <p:spPr>
            <a:xfrm rot="16200000" flipH="1">
              <a:off x="7005752" y="1796938"/>
              <a:ext cx="72000" cy="2516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양쪽 모서리가 둥근 사각형 246"/>
            <p:cNvSpPr/>
            <p:nvPr/>
          </p:nvSpPr>
          <p:spPr>
            <a:xfrm flipH="1">
              <a:off x="6572060" y="1886748"/>
              <a:ext cx="271347" cy="7200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1000">
                  <a:schemeClr val="bg1"/>
                </a:gs>
                <a:gs pos="29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8" name="자유형 247"/>
          <p:cNvSpPr/>
          <p:nvPr/>
        </p:nvSpPr>
        <p:spPr>
          <a:xfrm rot="16200000">
            <a:off x="6963313" y="1100155"/>
            <a:ext cx="1595792" cy="1595793"/>
          </a:xfrm>
          <a:custGeom>
            <a:avLst/>
            <a:gdLst>
              <a:gd name="connsiteX0" fmla="*/ 2127723 w 2127723"/>
              <a:gd name="connsiteY0" fmla="*/ 0 h 2127724"/>
              <a:gd name="connsiteX1" fmla="*/ 2120217 w 2127723"/>
              <a:gd name="connsiteY1" fmla="*/ 148649 h 2127724"/>
              <a:gd name="connsiteX2" fmla="*/ 148648 w 2127723"/>
              <a:gd name="connsiteY2" fmla="*/ 2120218 h 2127724"/>
              <a:gd name="connsiteX3" fmla="*/ 0 w 2127723"/>
              <a:gd name="connsiteY3" fmla="*/ 2127724 h 2127724"/>
              <a:gd name="connsiteX4" fmla="*/ 0 w 2127723"/>
              <a:gd name="connsiteY4" fmla="*/ 810255 h 2127724"/>
              <a:gd name="connsiteX5" fmla="*/ 13945 w 2127723"/>
              <a:gd name="connsiteY5" fmla="*/ 809551 h 2127724"/>
              <a:gd name="connsiteX6" fmla="*/ 809551 w 2127723"/>
              <a:gd name="connsiteY6" fmla="*/ 13945 h 2127724"/>
              <a:gd name="connsiteX7" fmla="*/ 810255 w 2127723"/>
              <a:gd name="connsiteY7" fmla="*/ 0 h 2127724"/>
              <a:gd name="connsiteX8" fmla="*/ 2127723 w 2127723"/>
              <a:gd name="connsiteY8" fmla="*/ 0 h 212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723" h="2127724">
                <a:moveTo>
                  <a:pt x="2127723" y="0"/>
                </a:moveTo>
                <a:lnTo>
                  <a:pt x="2120217" y="148649"/>
                </a:lnTo>
                <a:cubicBezTo>
                  <a:pt x="2014644" y="1188202"/>
                  <a:pt x="1188201" y="2014646"/>
                  <a:pt x="148648" y="2120218"/>
                </a:cubicBezTo>
                <a:lnTo>
                  <a:pt x="0" y="2127724"/>
                </a:lnTo>
                <a:lnTo>
                  <a:pt x="0" y="810255"/>
                </a:lnTo>
                <a:lnTo>
                  <a:pt x="13945" y="809551"/>
                </a:lnTo>
                <a:cubicBezTo>
                  <a:pt x="433445" y="766948"/>
                  <a:pt x="766948" y="433445"/>
                  <a:pt x="809551" y="13945"/>
                </a:cubicBezTo>
                <a:lnTo>
                  <a:pt x="810255" y="0"/>
                </a:lnTo>
                <a:lnTo>
                  <a:pt x="2127723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61925" cap="rnd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49" name="자유형 248"/>
          <p:cNvSpPr/>
          <p:nvPr/>
        </p:nvSpPr>
        <p:spPr>
          <a:xfrm rot="16200000">
            <a:off x="5182465" y="1100156"/>
            <a:ext cx="1595792" cy="1595792"/>
          </a:xfrm>
          <a:custGeom>
            <a:avLst/>
            <a:gdLst>
              <a:gd name="connsiteX0" fmla="*/ 2127723 w 2127723"/>
              <a:gd name="connsiteY0" fmla="*/ 2127723 h 2127723"/>
              <a:gd name="connsiteX1" fmla="*/ 810255 w 2127723"/>
              <a:gd name="connsiteY1" fmla="*/ 2127723 h 2127723"/>
              <a:gd name="connsiteX2" fmla="*/ 809551 w 2127723"/>
              <a:gd name="connsiteY2" fmla="*/ 2113778 h 2127723"/>
              <a:gd name="connsiteX3" fmla="*/ 13945 w 2127723"/>
              <a:gd name="connsiteY3" fmla="*/ 1318172 h 2127723"/>
              <a:gd name="connsiteX4" fmla="*/ 0 w 2127723"/>
              <a:gd name="connsiteY4" fmla="*/ 1317467 h 2127723"/>
              <a:gd name="connsiteX5" fmla="*/ 0 w 2127723"/>
              <a:gd name="connsiteY5" fmla="*/ 0 h 2127723"/>
              <a:gd name="connsiteX6" fmla="*/ 148648 w 2127723"/>
              <a:gd name="connsiteY6" fmla="*/ 7507 h 2127723"/>
              <a:gd name="connsiteX7" fmla="*/ 2120217 w 2127723"/>
              <a:gd name="connsiteY7" fmla="*/ 1979076 h 2127723"/>
              <a:gd name="connsiteX8" fmla="*/ 2127723 w 2127723"/>
              <a:gd name="connsiteY8" fmla="*/ 2127723 h 212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723" h="2127723">
                <a:moveTo>
                  <a:pt x="2127723" y="2127723"/>
                </a:moveTo>
                <a:lnTo>
                  <a:pt x="810255" y="2127723"/>
                </a:lnTo>
                <a:lnTo>
                  <a:pt x="809551" y="2113778"/>
                </a:lnTo>
                <a:cubicBezTo>
                  <a:pt x="766948" y="1694277"/>
                  <a:pt x="433445" y="1360774"/>
                  <a:pt x="13945" y="1318172"/>
                </a:cubicBezTo>
                <a:lnTo>
                  <a:pt x="0" y="1317467"/>
                </a:lnTo>
                <a:lnTo>
                  <a:pt x="0" y="0"/>
                </a:lnTo>
                <a:lnTo>
                  <a:pt x="148648" y="7507"/>
                </a:lnTo>
                <a:cubicBezTo>
                  <a:pt x="1188201" y="113079"/>
                  <a:pt x="2014645" y="939523"/>
                  <a:pt x="2120217" y="1979076"/>
                </a:cubicBezTo>
                <a:lnTo>
                  <a:pt x="2127723" y="2127723"/>
                </a:lnTo>
                <a:close/>
              </a:path>
            </a:pathLst>
          </a:custGeom>
          <a:solidFill>
            <a:srgbClr val="95C4BC"/>
          </a:solidFill>
          <a:ln w="161925" cap="rnd">
            <a:solidFill>
              <a:srgbClr val="95C4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0" name="자유형 249"/>
          <p:cNvSpPr/>
          <p:nvPr/>
        </p:nvSpPr>
        <p:spPr>
          <a:xfrm rot="16200000">
            <a:off x="5182465" y="2881004"/>
            <a:ext cx="1595792" cy="1595792"/>
          </a:xfrm>
          <a:custGeom>
            <a:avLst/>
            <a:gdLst>
              <a:gd name="connsiteX0" fmla="*/ 2127723 w 2127723"/>
              <a:gd name="connsiteY0" fmla="*/ 0 h 2127723"/>
              <a:gd name="connsiteX1" fmla="*/ 2127723 w 2127723"/>
              <a:gd name="connsiteY1" fmla="*/ 1317467 h 2127723"/>
              <a:gd name="connsiteX2" fmla="*/ 2113778 w 2127723"/>
              <a:gd name="connsiteY2" fmla="*/ 1318172 h 2127723"/>
              <a:gd name="connsiteX3" fmla="*/ 1318172 w 2127723"/>
              <a:gd name="connsiteY3" fmla="*/ 2113778 h 2127723"/>
              <a:gd name="connsiteX4" fmla="*/ 1317468 w 2127723"/>
              <a:gd name="connsiteY4" fmla="*/ 2127723 h 2127723"/>
              <a:gd name="connsiteX5" fmla="*/ 0 w 2127723"/>
              <a:gd name="connsiteY5" fmla="*/ 2127723 h 2127723"/>
              <a:gd name="connsiteX6" fmla="*/ 7506 w 2127723"/>
              <a:gd name="connsiteY6" fmla="*/ 1979076 h 2127723"/>
              <a:gd name="connsiteX7" fmla="*/ 1979075 w 2127723"/>
              <a:gd name="connsiteY7" fmla="*/ 7507 h 2127723"/>
              <a:gd name="connsiteX8" fmla="*/ 2127723 w 2127723"/>
              <a:gd name="connsiteY8" fmla="*/ 0 h 212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723" h="2127723">
                <a:moveTo>
                  <a:pt x="2127723" y="0"/>
                </a:moveTo>
                <a:lnTo>
                  <a:pt x="2127723" y="1317467"/>
                </a:lnTo>
                <a:lnTo>
                  <a:pt x="2113778" y="1318172"/>
                </a:lnTo>
                <a:cubicBezTo>
                  <a:pt x="1694278" y="1360774"/>
                  <a:pt x="1360775" y="1694277"/>
                  <a:pt x="1318172" y="2113778"/>
                </a:cubicBezTo>
                <a:lnTo>
                  <a:pt x="1317468" y="2127723"/>
                </a:lnTo>
                <a:lnTo>
                  <a:pt x="0" y="2127723"/>
                </a:lnTo>
                <a:lnTo>
                  <a:pt x="7506" y="1979076"/>
                </a:lnTo>
                <a:cubicBezTo>
                  <a:pt x="113078" y="939523"/>
                  <a:pt x="939522" y="113079"/>
                  <a:pt x="1979075" y="7507"/>
                </a:cubicBezTo>
                <a:lnTo>
                  <a:pt x="2127723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61925" cap="rnd">
            <a:solidFill>
              <a:schemeClr val="tx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51" name="자유형 250"/>
          <p:cNvSpPr/>
          <p:nvPr/>
        </p:nvSpPr>
        <p:spPr>
          <a:xfrm rot="16200000">
            <a:off x="6963313" y="2881003"/>
            <a:ext cx="1595792" cy="1595793"/>
          </a:xfrm>
          <a:custGeom>
            <a:avLst/>
            <a:gdLst>
              <a:gd name="connsiteX0" fmla="*/ 2127723 w 2127723"/>
              <a:gd name="connsiteY0" fmla="*/ 810255 h 2127724"/>
              <a:gd name="connsiteX1" fmla="*/ 2127723 w 2127723"/>
              <a:gd name="connsiteY1" fmla="*/ 2127724 h 2127724"/>
              <a:gd name="connsiteX2" fmla="*/ 1979075 w 2127723"/>
              <a:gd name="connsiteY2" fmla="*/ 2120218 h 2127724"/>
              <a:gd name="connsiteX3" fmla="*/ 7506 w 2127723"/>
              <a:gd name="connsiteY3" fmla="*/ 148649 h 2127724"/>
              <a:gd name="connsiteX4" fmla="*/ 0 w 2127723"/>
              <a:gd name="connsiteY4" fmla="*/ 0 h 2127724"/>
              <a:gd name="connsiteX5" fmla="*/ 1317468 w 2127723"/>
              <a:gd name="connsiteY5" fmla="*/ 0 h 2127724"/>
              <a:gd name="connsiteX6" fmla="*/ 1318172 w 2127723"/>
              <a:gd name="connsiteY6" fmla="*/ 13945 h 2127724"/>
              <a:gd name="connsiteX7" fmla="*/ 2113778 w 2127723"/>
              <a:gd name="connsiteY7" fmla="*/ 809551 h 2127724"/>
              <a:gd name="connsiteX8" fmla="*/ 2127723 w 2127723"/>
              <a:gd name="connsiteY8" fmla="*/ 810255 h 212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723" h="2127724">
                <a:moveTo>
                  <a:pt x="2127723" y="810255"/>
                </a:moveTo>
                <a:lnTo>
                  <a:pt x="2127723" y="2127724"/>
                </a:lnTo>
                <a:lnTo>
                  <a:pt x="1979075" y="2120218"/>
                </a:lnTo>
                <a:cubicBezTo>
                  <a:pt x="939522" y="2014646"/>
                  <a:pt x="113078" y="1188202"/>
                  <a:pt x="7506" y="148649"/>
                </a:cubicBezTo>
                <a:lnTo>
                  <a:pt x="0" y="0"/>
                </a:lnTo>
                <a:lnTo>
                  <a:pt x="1317468" y="0"/>
                </a:lnTo>
                <a:lnTo>
                  <a:pt x="1318172" y="13945"/>
                </a:lnTo>
                <a:cubicBezTo>
                  <a:pt x="1360775" y="433445"/>
                  <a:pt x="1694278" y="766948"/>
                  <a:pt x="2113778" y="809551"/>
                </a:cubicBezTo>
                <a:lnTo>
                  <a:pt x="2127723" y="810255"/>
                </a:lnTo>
                <a:close/>
              </a:path>
            </a:pathLst>
          </a:custGeom>
          <a:solidFill>
            <a:srgbClr val="95C4BC"/>
          </a:solidFill>
          <a:ln w="161925" cap="rnd">
            <a:solidFill>
              <a:srgbClr val="95C4B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252" name="그룹 251"/>
          <p:cNvGrpSpPr/>
          <p:nvPr/>
        </p:nvGrpSpPr>
        <p:grpSpPr>
          <a:xfrm>
            <a:off x="6275174" y="1329640"/>
            <a:ext cx="329908" cy="365663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253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55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57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58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59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60" name="직사각형 259"/>
          <p:cNvSpPr/>
          <p:nvPr/>
        </p:nvSpPr>
        <p:spPr>
          <a:xfrm>
            <a:off x="5242580" y="1847701"/>
            <a:ext cx="1192782" cy="50783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STEP1</a:t>
            </a:r>
          </a:p>
          <a:p>
            <a:pPr algn="ctr"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주제선정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1" name="Freeform 6"/>
          <p:cNvSpPr>
            <a:spLocks/>
          </p:cNvSpPr>
          <p:nvPr/>
        </p:nvSpPr>
        <p:spPr bwMode="auto">
          <a:xfrm>
            <a:off x="7144007" y="1388146"/>
            <a:ext cx="324752" cy="28792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7306383" y="1861125"/>
            <a:ext cx="1192782" cy="50783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STEP2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분석  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 설계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5" name="Freeform 11"/>
          <p:cNvSpPr>
            <a:spLocks noEditPoints="1"/>
          </p:cNvSpPr>
          <p:nvPr/>
        </p:nvSpPr>
        <p:spPr bwMode="auto">
          <a:xfrm>
            <a:off x="7650360" y="3019962"/>
            <a:ext cx="221695" cy="27218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6981597" y="3477197"/>
            <a:ext cx="1192782" cy="50783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STPE4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후기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7" name="Freeform 36"/>
          <p:cNvSpPr>
            <a:spLocks noEditPoints="1"/>
          </p:cNvSpPr>
          <p:nvPr/>
        </p:nvSpPr>
        <p:spPr bwMode="auto">
          <a:xfrm>
            <a:off x="5980360" y="3019963"/>
            <a:ext cx="180410" cy="303435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5474174" y="3508453"/>
            <a:ext cx="1192782" cy="50783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STEP3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+mn-ea"/>
              </a:rPr>
              <a:t>구현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6625694" y="2691687"/>
            <a:ext cx="544060" cy="238527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ko-KR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INDEX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2153417" y="522298"/>
            <a:ext cx="2310633" cy="417806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95C4BC"/>
                </a:solidFill>
                <a:latin typeface="+mn-ea"/>
              </a:rPr>
              <a:t>04</a:t>
            </a:r>
            <a:r>
              <a:rPr lang="en-US" altLang="ko-KR" sz="800" dirty="0" smtClean="0">
                <a:solidFill>
                  <a:srgbClr val="95C4BC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구현화면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및 기술소개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개발 환경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로그인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프로젝트 메뉴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채팅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대쉬보드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린 캔버스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체크리스트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캘린더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칸반보드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트러블슈팅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파일함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차트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관리자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95C4BC"/>
                </a:solidFill>
                <a:latin typeface="+mn-ea"/>
              </a:rPr>
              <a:t>05</a:t>
            </a:r>
            <a:r>
              <a:rPr lang="en-US" altLang="ko-KR" sz="800" dirty="0" smtClean="0">
                <a:solidFill>
                  <a:srgbClr val="95C4BC"/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PROJECT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HISTORY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칸반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보드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회의록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트러블슈팅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Team Collaboration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95C4BC"/>
                </a:solidFill>
                <a:latin typeface="+mn-ea"/>
              </a:rPr>
              <a:t>06</a:t>
            </a:r>
            <a:r>
              <a:rPr lang="en-US" altLang="ko-KR" sz="800" dirty="0" smtClean="0">
                <a:solidFill>
                  <a:srgbClr val="95C4BC"/>
                </a:solidFill>
                <a:latin typeface="+mn-ea"/>
              </a:rPr>
              <a:t>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후기</a:t>
            </a:r>
            <a:endParaRPr lang="en-US" altLang="ko-KR" sz="8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05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정의서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45292" y="796929"/>
          <a:ext cx="8227222" cy="393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9239"/>
                <a:gridCol w="4307682"/>
                <a:gridCol w="1235869"/>
                <a:gridCol w="1164432"/>
              </a:tblGrid>
              <a:tr h="29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업무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요구사항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2912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회원가입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회원가입에 필요한 사용자 정보 기입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R-0-001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인증 절차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R-0-002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중복된 아이디 가입 불가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R-0-003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Password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와 확인 여부가 일치하지 않을 경우 가입 불가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R-0-004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회원가입 시 로그인 페이지 이동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R-0-005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비밀번호 찾기 시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이메일로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임시 비밀번호 전송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OAuth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연동 로그인 기능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R-1-002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로그인 시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 생성페이지로 이동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R-1-003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로그아웃 시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로그인 페이지 이동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R-1-004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알림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프로젝트에 초대되면 알림 메시지 제공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R-2-001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달력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달력에 일정 추가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R-3-001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칸반보드에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카드 추가 시 달력에 카드에 해당하는 일정 바 생성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R-3-002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정의서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45292" y="796929"/>
          <a:ext cx="8227222" cy="393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9239"/>
                <a:gridCol w="4307682"/>
                <a:gridCol w="1235869"/>
                <a:gridCol w="1164432"/>
              </a:tblGrid>
              <a:tr h="29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업무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요구사항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2912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파일함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drag &amp; drop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으로 업로드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R-4-001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upload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된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file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다운로드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R-4-002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아이콘 형식 표기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R-4-003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왼쪽상단에 확장자명으로 폴더 구조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R-4-004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차트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 진행률 확인 기능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R-5-001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각 멤버 별 체크리스트 현황 확인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R-5-002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멤버 검색 기능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R-6-001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 검색 기능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R-6-002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파일 검색 기능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R-6-003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트러블 슈팅 검색 기능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R-6-004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체크리스트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체크리스트 작성 기능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R-7-001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체크리스트 작성 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기본 내용 체크 기능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R-7-002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정의서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45292" y="796929"/>
          <a:ext cx="8227222" cy="393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9239"/>
                <a:gridCol w="4307682"/>
                <a:gridCol w="1235869"/>
                <a:gridCol w="1164432"/>
              </a:tblGrid>
              <a:tr h="29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업무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요구사항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2912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체크 리스트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체크리스트 작성 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기본 내용 결과 확인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R-7-003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체크리스트 기본 내용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&amp;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작성 내용 프린트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R-7-005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칸반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보드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BACKLOG / TO DO / IN PROGRESS / DONE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으로 </a:t>
                      </a: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컬럼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구분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R-8-001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팀원 별 항목 생성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R-8-002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카드 당 디테일 구현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(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제목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내용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체크리스트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R-8-003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Drag &amp; Drop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기능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R-8-004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웹소켓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기능으로 실시간 반영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R-8-005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채팅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파이어베이스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채팅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R-9-001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1:1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채팅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/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다중 채팅 기능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R-9-002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대화 내용 저장 기능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R-9-003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이모티콘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기능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R-9-004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페이지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사이트 전체 방문자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회원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 수 통계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R-10-001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정의서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45292" y="796929"/>
          <a:ext cx="8227222" cy="393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9239"/>
                <a:gridCol w="4307682"/>
                <a:gridCol w="1235869"/>
                <a:gridCol w="1164432"/>
              </a:tblGrid>
              <a:tr h="29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업무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요구사항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2912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페이지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사이트 전체 방문자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회원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 수 차트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R-10-002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사이트 전체 프로젝트의 언어 통계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R-10-003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사이트에 가입된 </a:t>
                      </a:r>
                      <a:r>
                        <a:rPr lang="ko-KR" sz="1000" kern="100" dirty="0" err="1"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 주소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도메인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)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통계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R-10-004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프로젝트 페이지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 관리 기능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R-11-001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사이드 바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프로필 관리 기능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R-12-001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공지사항 열람 기능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R-12-002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각 기능별 아이콘 표시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R-12-003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헤더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 명 표기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R-13-001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 멤버 관리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R-13-002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채팅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&amp;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알림 아이콘 표시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R-13-003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트러블 슈팅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프로젝트 별 관리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R-14-001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전체 열람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R-14-002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정의서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45292" y="796929"/>
          <a:ext cx="8227222" cy="181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9239"/>
                <a:gridCol w="4307682"/>
                <a:gridCol w="1235869"/>
                <a:gridCol w="1164432"/>
              </a:tblGrid>
              <a:tr h="29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업무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요구사항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</a:tr>
              <a:tr h="2912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트러블 슈팅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해시 태그 기능 구현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R-14-003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PDF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형식의 프린트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R-14-004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게시판 형식의 관리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R-15-001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린 캔버스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린 캔버스 형식 작성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R-16-001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린 캔버스</a:t>
                      </a: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 PDF 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형식 프린트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R-16-002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88151" y="718347"/>
          <a:ext cx="8227222" cy="40173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회원가입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R-0-001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회원가입에 필요한 사용자 정보 기입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ID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는 이메일로 기입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Passwoard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를 입력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.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닉네임을 입력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회원가입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R-0-002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이메일 인증 절차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080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필요한 내용을 작성하고 회원가입 버튼을 클릭 시 기입한 이메일로 인증 메일 전송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5080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전송된 이메일에서 이메일 인증하기 클릭 시 이메일 인증 실행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3.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전송된 이메일에서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corin2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사이트로 이동하기 클릭 시 로그인 페이지로 이동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85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회원가입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R-0-003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중복된 아이디 가입 불가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이메일 입력 시 바로바로 저장된 아이디 데이터와 비교 후 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        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중복이 된다면 칸의 색을 빨간색으로 변경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 dirty="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회원가입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R-0-004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Password</a:t>
                      </a: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와 확인 여부가 일치하지 않을 경우 가입 불가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작성한</a:t>
                      </a: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Password</a:t>
                      </a: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와 </a:t>
                      </a: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Password</a:t>
                      </a: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확인 의 입력한</a:t>
                      </a:r>
                      <a:r>
                        <a:rPr lang="en-US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Password</a:t>
                      </a: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가 다르면 유효성 검사 후 다시 작성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7320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회원가입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R-0-005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회원가입 시 로그인 페이지 이동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모든 충족 조건 달성 시 회원가입 완료 팝업 생성 후 로그인 페이지로 이동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로그인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비밀번호 찾기 시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이메일로 임시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 Password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전송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080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아이디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이메일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)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을 작성하고 저장된 아이디가 있다면 해당 아이디로 비밀번호 재설정 페이지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URL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보냄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받은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URL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 이동하여 원하는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Password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 변경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85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로그인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OAuth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연동 로그인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Google, Kakaotalk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로그인으로 접속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해당 플랫폼에서 원하는 정보 수집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로그인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로그인 시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프로젝트 생성페이지로 이동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입력된 아이디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이메일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), Password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가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DB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와 일치한다면 로그인 완료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로그인 시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생성페이지로 이동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7320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로그인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R-1-004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로그아웃 시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로그인 페이지 이동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로그아웃 버튼 클릭 시 세션 종료 후 로그인 페이지로 이동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알림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R-2-001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프로젝트에 초대되면 알림 메시지 제공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프로젝트에 초대되면 사이드 바 상단 아이콘에 빨간 숫자 기호 생성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아이콘 클릭 시 초대 메시지 수령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수락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거절 여부를 결정 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주제 선정 배경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b="1" i="1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주제 선정 동기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469811" y="867080"/>
            <a:ext cx="8179919" cy="39094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8A6E5B"/>
                </a:solidFill>
              </a:rPr>
              <a:t>비트 캠프 수강 후 프로젝트를 진행하면서 공통적으로 느낀 협업 프로그램에 대한 </a:t>
            </a:r>
            <a:r>
              <a:rPr lang="ko-KR" altLang="en-US" sz="1600" b="1" dirty="0" smtClean="0">
                <a:solidFill>
                  <a:srgbClr val="8A6E5B"/>
                </a:solidFill>
              </a:rPr>
              <a:t>의견</a:t>
            </a:r>
            <a:endParaRPr lang="en-US" altLang="ko-KR" sz="1600" b="1" dirty="0" smtClean="0">
              <a:solidFill>
                <a:srgbClr val="8A6E5B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79567" y="1511445"/>
            <a:ext cx="1396367" cy="1421408"/>
            <a:chOff x="1340157" y="2075574"/>
            <a:chExt cx="1861823" cy="1895211"/>
          </a:xfrm>
        </p:grpSpPr>
        <p:grpSp>
          <p:nvGrpSpPr>
            <p:cNvPr id="38" name="그룹 37"/>
            <p:cNvGrpSpPr/>
            <p:nvPr/>
          </p:nvGrpSpPr>
          <p:grpSpPr>
            <a:xfrm>
              <a:off x="1340157" y="2075574"/>
              <a:ext cx="1700140" cy="1895211"/>
              <a:chOff x="4446754" y="1647531"/>
              <a:chExt cx="2396886" cy="2671900"/>
            </a:xfrm>
          </p:grpSpPr>
          <p:sp>
            <p:nvSpPr>
              <p:cNvPr id="43" name="육각형 42"/>
              <p:cNvSpPr/>
              <p:nvPr/>
            </p:nvSpPr>
            <p:spPr>
              <a:xfrm rot="16200000">
                <a:off x="4309248" y="1785038"/>
                <a:ext cx="2671900" cy="2396885"/>
              </a:xfrm>
              <a:prstGeom prst="hexagon">
                <a:avLst>
                  <a:gd name="adj" fmla="val 27336"/>
                  <a:gd name="vf" fmla="val 115470"/>
                </a:avLst>
              </a:prstGeom>
              <a:solidFill>
                <a:srgbClr val="8A6E5B"/>
              </a:solidFill>
              <a:ln w="254000">
                <a:solidFill>
                  <a:srgbClr val="8A6E5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  <p:sp>
            <p:nvSpPr>
              <p:cNvPr id="44" name="육각형 43"/>
              <p:cNvSpPr/>
              <p:nvPr/>
            </p:nvSpPr>
            <p:spPr>
              <a:xfrm rot="16200000">
                <a:off x="4482924" y="1940838"/>
                <a:ext cx="2324547" cy="2085284"/>
              </a:xfrm>
              <a:prstGeom prst="hexagon">
                <a:avLst>
                  <a:gd name="adj" fmla="val 27336"/>
                  <a:gd name="vf" fmla="val 115470"/>
                </a:avLst>
              </a:prstGeom>
              <a:solidFill>
                <a:schemeClr val="bg1"/>
              </a:solidFill>
              <a:ln w="381000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 rot="10800000">
                <a:off x="4446754" y="3627118"/>
                <a:ext cx="2396886" cy="692309"/>
              </a:xfrm>
              <a:prstGeom prst="triangle">
                <a:avLst/>
              </a:prstGeom>
              <a:solidFill>
                <a:srgbClr val="8A6E5B"/>
              </a:solidFill>
              <a:ln w="254000">
                <a:solidFill>
                  <a:srgbClr val="8A6E5B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1968948" y="3466686"/>
              <a:ext cx="458995" cy="458995"/>
              <a:chOff x="9894739" y="1943701"/>
              <a:chExt cx="1213018" cy="1213018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9894739" y="1943701"/>
                <a:ext cx="1213018" cy="12130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700" b="1" dirty="0">
                  <a:solidFill>
                    <a:prstClr val="white"/>
                  </a:solidFill>
                  <a:latin typeface="+mn-ea"/>
                </a:endParaRP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lc="http://schemas.openxmlformats.org/drawingml/2006/lockedCanvas"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0095029" y="2084413"/>
                <a:ext cx="856257" cy="856257"/>
              </a:xfrm>
              <a:prstGeom prst="rect">
                <a:avLst/>
              </a:prstGeom>
            </p:spPr>
          </p:pic>
        </p:grpSp>
        <p:sp>
          <p:nvSpPr>
            <p:cNvPr id="40" name="직사각형 39"/>
            <p:cNvSpPr/>
            <p:nvPr/>
          </p:nvSpPr>
          <p:spPr>
            <a:xfrm>
              <a:off x="1561625" y="2465166"/>
              <a:ext cx="16403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500" dirty="0" smtClean="0">
                  <a:solidFill>
                    <a:srgbClr val="8A6E5B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haroni" panose="02010803020104030203" pitchFamily="2" charset="-79"/>
                </a:rPr>
                <a:t>사용법이 </a:t>
              </a:r>
              <a:endParaRPr lang="en-US" altLang="ko-KR" sz="1500" dirty="0" smtClean="0">
                <a:solidFill>
                  <a:srgbClr val="8A6E5B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endParaRPr>
            </a:p>
            <a:p>
              <a:r>
                <a:rPr lang="ko-KR" altLang="en-US" sz="1500" b="1" dirty="0" smtClean="0">
                  <a:solidFill>
                    <a:srgbClr val="8A6E5B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haroni" panose="02010803020104030203" pitchFamily="2" charset="-79"/>
                </a:rPr>
                <a:t>복잡하다</a:t>
              </a:r>
              <a:endParaRPr lang="en-US" altLang="ko-KR" sz="1500" b="1" dirty="0">
                <a:solidFill>
                  <a:srgbClr val="8A6E5B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803227" y="1511445"/>
            <a:ext cx="1275105" cy="1421408"/>
            <a:chOff x="4219366" y="2075574"/>
            <a:chExt cx="1700140" cy="1895211"/>
          </a:xfrm>
        </p:grpSpPr>
        <p:grpSp>
          <p:nvGrpSpPr>
            <p:cNvPr id="30" name="그룹 29"/>
            <p:cNvGrpSpPr/>
            <p:nvPr/>
          </p:nvGrpSpPr>
          <p:grpSpPr>
            <a:xfrm>
              <a:off x="4219366" y="2075574"/>
              <a:ext cx="1700140" cy="1895211"/>
              <a:chOff x="4446754" y="1647531"/>
              <a:chExt cx="2396886" cy="2671900"/>
            </a:xfrm>
          </p:grpSpPr>
          <p:sp>
            <p:nvSpPr>
              <p:cNvPr id="35" name="육각형 34"/>
              <p:cNvSpPr/>
              <p:nvPr/>
            </p:nvSpPr>
            <p:spPr>
              <a:xfrm rot="16200000">
                <a:off x="4309248" y="1785038"/>
                <a:ext cx="2671900" cy="2396885"/>
              </a:xfrm>
              <a:prstGeom prst="hexagon">
                <a:avLst>
                  <a:gd name="adj" fmla="val 27336"/>
                  <a:gd name="vf" fmla="val 115470"/>
                </a:avLst>
              </a:prstGeom>
              <a:solidFill>
                <a:srgbClr val="FB716F"/>
              </a:solidFill>
              <a:ln w="254000">
                <a:solidFill>
                  <a:srgbClr val="FB716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  <p:sp>
            <p:nvSpPr>
              <p:cNvPr id="36" name="육각형 35"/>
              <p:cNvSpPr/>
              <p:nvPr/>
            </p:nvSpPr>
            <p:spPr>
              <a:xfrm rot="16200000">
                <a:off x="4482925" y="1940838"/>
                <a:ext cx="2324546" cy="2085284"/>
              </a:xfrm>
              <a:prstGeom prst="hexagon">
                <a:avLst>
                  <a:gd name="adj" fmla="val 27336"/>
                  <a:gd name="vf" fmla="val 115470"/>
                </a:avLst>
              </a:prstGeom>
              <a:solidFill>
                <a:schemeClr val="bg1"/>
              </a:solidFill>
              <a:ln w="381000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  <p:sp>
            <p:nvSpPr>
              <p:cNvPr id="37" name="이등변 삼각형 36"/>
              <p:cNvSpPr/>
              <p:nvPr/>
            </p:nvSpPr>
            <p:spPr>
              <a:xfrm rot="10800000">
                <a:off x="4446754" y="3627118"/>
                <a:ext cx="2396886" cy="692309"/>
              </a:xfrm>
              <a:prstGeom prst="triangle">
                <a:avLst/>
              </a:prstGeom>
              <a:solidFill>
                <a:srgbClr val="FB716F"/>
              </a:solidFill>
              <a:ln w="254000">
                <a:solidFill>
                  <a:srgbClr val="FB716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</p:grpSp>
        <p:sp>
          <p:nvSpPr>
            <p:cNvPr id="33" name="타원 32"/>
            <p:cNvSpPr/>
            <p:nvPr/>
          </p:nvSpPr>
          <p:spPr>
            <a:xfrm>
              <a:off x="4848152" y="3466686"/>
              <a:ext cx="458995" cy="4589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341982" y="2465166"/>
              <a:ext cx="1543771" cy="69762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 dirty="0" smtClean="0">
                  <a:solidFill>
                    <a:srgbClr val="FB716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haroni" panose="02010803020104030203" pitchFamily="2" charset="-79"/>
                </a:rPr>
                <a:t>불필요한 </a:t>
              </a:r>
              <a:endParaRPr lang="en-US" altLang="ko-KR" sz="1400" b="1" dirty="0" smtClean="0">
                <a:solidFill>
                  <a:srgbClr val="FB716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endParaRPr>
            </a:p>
            <a:p>
              <a:r>
                <a:rPr lang="ko-KR" altLang="en-US" sz="1400" b="1" dirty="0" smtClean="0">
                  <a:solidFill>
                    <a:srgbClr val="FB716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haroni" panose="02010803020104030203" pitchFamily="2" charset="-79"/>
                </a:rPr>
                <a:t>기능이 많다</a:t>
              </a:r>
              <a:endParaRPr lang="en-US" altLang="ko-KR" sz="1400" b="1" dirty="0">
                <a:solidFill>
                  <a:srgbClr val="FB716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925193" y="1511445"/>
            <a:ext cx="1275105" cy="1421408"/>
            <a:chOff x="7164460" y="2075577"/>
            <a:chExt cx="1700140" cy="1895211"/>
          </a:xfrm>
        </p:grpSpPr>
        <p:grpSp>
          <p:nvGrpSpPr>
            <p:cNvPr id="20" name="그룹 19"/>
            <p:cNvGrpSpPr/>
            <p:nvPr/>
          </p:nvGrpSpPr>
          <p:grpSpPr>
            <a:xfrm>
              <a:off x="7164460" y="2075577"/>
              <a:ext cx="1700140" cy="1895211"/>
              <a:chOff x="4446754" y="1647531"/>
              <a:chExt cx="2396886" cy="2671900"/>
            </a:xfrm>
          </p:grpSpPr>
          <p:sp>
            <p:nvSpPr>
              <p:cNvPr id="27" name="육각형 26"/>
              <p:cNvSpPr/>
              <p:nvPr/>
            </p:nvSpPr>
            <p:spPr>
              <a:xfrm rot="16200000">
                <a:off x="4309248" y="1785038"/>
                <a:ext cx="2671900" cy="2396885"/>
              </a:xfrm>
              <a:prstGeom prst="hexagon">
                <a:avLst>
                  <a:gd name="adj" fmla="val 27336"/>
                  <a:gd name="vf" fmla="val 11547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254000">
                <a:solidFill>
                  <a:schemeClr val="tx2">
                    <a:lumMod val="60000"/>
                    <a:lumOff val="4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  <p:sp>
            <p:nvSpPr>
              <p:cNvPr id="28" name="육각형 27"/>
              <p:cNvSpPr/>
              <p:nvPr/>
            </p:nvSpPr>
            <p:spPr>
              <a:xfrm rot="16200000">
                <a:off x="4482923" y="1940838"/>
                <a:ext cx="2324547" cy="2085284"/>
              </a:xfrm>
              <a:prstGeom prst="hexagon">
                <a:avLst>
                  <a:gd name="adj" fmla="val 27336"/>
                  <a:gd name="vf" fmla="val 115470"/>
                </a:avLst>
              </a:prstGeom>
              <a:solidFill>
                <a:schemeClr val="bg1"/>
              </a:solidFill>
              <a:ln w="381000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  <p:sp>
            <p:nvSpPr>
              <p:cNvPr id="29" name="이등변 삼각형 28"/>
              <p:cNvSpPr/>
              <p:nvPr/>
            </p:nvSpPr>
            <p:spPr>
              <a:xfrm rot="10800000">
                <a:off x="4446754" y="3627118"/>
                <a:ext cx="2396886" cy="69230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54000">
                <a:solidFill>
                  <a:schemeClr val="tx2">
                    <a:lumMod val="60000"/>
                    <a:lumOff val="4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</p:grpSp>
        <p:sp>
          <p:nvSpPr>
            <p:cNvPr id="25" name="타원 24"/>
            <p:cNvSpPr/>
            <p:nvPr/>
          </p:nvSpPr>
          <p:spPr>
            <a:xfrm>
              <a:off x="7793245" y="3466689"/>
              <a:ext cx="458995" cy="4589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262361" y="2473406"/>
              <a:ext cx="1556535" cy="69762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haroni" panose="02010803020104030203" pitchFamily="2" charset="-79"/>
                </a:rPr>
                <a:t>여러 </a:t>
              </a:r>
              <a:r>
                <a:rPr lang="ko-KR" altLang="en-US" sz="14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haroni" panose="02010803020104030203" pitchFamily="2" charset="-79"/>
                </a:rPr>
                <a:t>협업툴</a:t>
              </a:r>
              <a:endPara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endParaRPr>
            </a:p>
            <a:p>
              <a:r>
                <a:rPr lang="ko-KR" altLang="en-US" sz="14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haroni" panose="02010803020104030203" pitchFamily="2" charset="-79"/>
                </a:rPr>
                <a:t>병행 사용</a:t>
              </a:r>
              <a:endParaRPr lang="en-US" altLang="ko-K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047159" y="1511445"/>
            <a:ext cx="1318365" cy="1421408"/>
            <a:chOff x="9857047" y="2075575"/>
            <a:chExt cx="1757820" cy="1895211"/>
          </a:xfrm>
        </p:grpSpPr>
        <p:grpSp>
          <p:nvGrpSpPr>
            <p:cNvPr id="12" name="그룹 11"/>
            <p:cNvGrpSpPr/>
            <p:nvPr/>
          </p:nvGrpSpPr>
          <p:grpSpPr>
            <a:xfrm>
              <a:off x="9857047" y="2075575"/>
              <a:ext cx="1700140" cy="1895211"/>
              <a:chOff x="4446754" y="1647531"/>
              <a:chExt cx="2396886" cy="2671900"/>
            </a:xfrm>
          </p:grpSpPr>
          <p:sp>
            <p:nvSpPr>
              <p:cNvPr id="17" name="육각형 16"/>
              <p:cNvSpPr/>
              <p:nvPr/>
            </p:nvSpPr>
            <p:spPr>
              <a:xfrm rot="16200000">
                <a:off x="4309248" y="1785038"/>
                <a:ext cx="2671900" cy="2396885"/>
              </a:xfrm>
              <a:prstGeom prst="hexagon">
                <a:avLst>
                  <a:gd name="adj" fmla="val 27336"/>
                  <a:gd name="vf" fmla="val 11547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254000">
                <a:solidFill>
                  <a:schemeClr val="accent4">
                    <a:lumMod val="60000"/>
                    <a:lumOff val="4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  <p:sp>
            <p:nvSpPr>
              <p:cNvPr id="18" name="육각형 17"/>
              <p:cNvSpPr/>
              <p:nvPr/>
            </p:nvSpPr>
            <p:spPr>
              <a:xfrm rot="16200000">
                <a:off x="4482925" y="1940838"/>
                <a:ext cx="2324546" cy="2085284"/>
              </a:xfrm>
              <a:prstGeom prst="hexagon">
                <a:avLst>
                  <a:gd name="adj" fmla="val 27336"/>
                  <a:gd name="vf" fmla="val 115470"/>
                </a:avLst>
              </a:prstGeom>
              <a:solidFill>
                <a:schemeClr val="bg1"/>
              </a:solidFill>
              <a:ln w="381000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 rot="10800000">
                <a:off x="4446754" y="3627118"/>
                <a:ext cx="2396886" cy="692309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0">
                <a:solidFill>
                  <a:schemeClr val="accent4">
                    <a:lumMod val="60000"/>
                    <a:lumOff val="4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 dirty="0"/>
              </a:p>
            </p:txBody>
          </p:sp>
        </p:grpSp>
        <p:sp>
          <p:nvSpPr>
            <p:cNvPr id="15" name="타원 14"/>
            <p:cNvSpPr/>
            <p:nvPr/>
          </p:nvSpPr>
          <p:spPr>
            <a:xfrm>
              <a:off x="10485833" y="3466687"/>
              <a:ext cx="458995" cy="4589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7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880808" y="2489880"/>
              <a:ext cx="1734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500" b="1" dirty="0" smtClean="0">
                  <a:solidFill>
                    <a:srgbClr val="FFC000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haroni" panose="02010803020104030203" pitchFamily="2" charset="-79"/>
                </a:rPr>
                <a:t>단기프로젝트에</a:t>
              </a:r>
              <a:r>
                <a:rPr lang="en-US" altLang="ko-KR" sz="1500" b="1" dirty="0" smtClean="0">
                  <a:solidFill>
                    <a:srgbClr val="FFC000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haroni" panose="02010803020104030203" pitchFamily="2" charset="-79"/>
                </a:rPr>
                <a:t> </a:t>
              </a:r>
              <a:r>
                <a:rPr lang="ko-KR" altLang="en-US" sz="1500" b="1" dirty="0" smtClean="0">
                  <a:solidFill>
                    <a:srgbClr val="FFC000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  <a:cs typeface="Aharoni" panose="02010803020104030203" pitchFamily="2" charset="-79"/>
                </a:rPr>
                <a:t>부적합</a:t>
              </a:r>
              <a:endParaRPr lang="en-US" altLang="ko-KR" sz="1500" b="1" dirty="0">
                <a:solidFill>
                  <a:srgbClr val="FFC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Aharoni" panose="02010803020104030203" pitchFamily="2" charset="-79"/>
              </a:endParaRPr>
            </a:p>
          </p:txBody>
        </p:sp>
      </p:grpSp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452167" y="2604811"/>
            <a:ext cx="243000" cy="2430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337058" y="2604253"/>
            <a:ext cx="243000" cy="2430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7572137" y="2603088"/>
            <a:ext cx="243000" cy="24300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22570" y="3924808"/>
            <a:ext cx="8086927" cy="90024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8A6E5B"/>
                </a:solidFill>
              </a:rPr>
              <a:t>이를 </a:t>
            </a:r>
            <a:r>
              <a:rPr lang="ko-KR" altLang="en-US" b="1" dirty="0" smtClean="0">
                <a:solidFill>
                  <a:srgbClr val="8A6E5B"/>
                </a:solidFill>
              </a:rPr>
              <a:t>보완하여 우리 같은 </a:t>
            </a:r>
            <a:r>
              <a:rPr lang="ko-KR" altLang="en-US" b="1" dirty="0" smtClean="0">
                <a:solidFill>
                  <a:srgbClr val="FD5A5D"/>
                </a:solidFill>
              </a:rPr>
              <a:t>초보자용 단기 프로젝트 </a:t>
            </a:r>
            <a:r>
              <a:rPr lang="ko-KR" altLang="en-US" b="1" dirty="0" smtClean="0">
                <a:solidFill>
                  <a:srgbClr val="FD5A5D"/>
                </a:solidFill>
              </a:rPr>
              <a:t>협업도구를</a:t>
            </a:r>
            <a:r>
              <a:rPr lang="ko-KR" altLang="en-US" b="1" dirty="0" smtClean="0">
                <a:solidFill>
                  <a:srgbClr val="8A6E5B"/>
                </a:solidFill>
              </a:rPr>
              <a:t> </a:t>
            </a:r>
            <a:r>
              <a:rPr lang="ko-KR" altLang="en-US" b="1" dirty="0" smtClean="0">
                <a:solidFill>
                  <a:srgbClr val="8A6E5B"/>
                </a:solidFill>
              </a:rPr>
              <a:t>만들고 </a:t>
            </a:r>
            <a:endParaRPr lang="en-US" altLang="ko-KR" b="1" dirty="0" smtClean="0">
              <a:solidFill>
                <a:srgbClr val="8A6E5B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8A6E5B"/>
                </a:solidFill>
              </a:rPr>
              <a:t>싶다는 의견 </a:t>
            </a:r>
            <a:r>
              <a:rPr lang="ko-KR" altLang="en-US" b="1" dirty="0" smtClean="0">
                <a:solidFill>
                  <a:srgbClr val="8A6E5B"/>
                </a:solidFill>
              </a:rPr>
              <a:t>합의</a:t>
            </a:r>
            <a:endParaRPr lang="en-US" altLang="ko-KR" sz="2000" b="1" dirty="0" smtClean="0">
              <a:solidFill>
                <a:srgbClr val="8A6E5B"/>
              </a:solidFill>
            </a:endParaRPr>
          </a:p>
        </p:txBody>
      </p:sp>
      <p:sp>
        <p:nvSpPr>
          <p:cNvPr id="48" name="아래쪽 화살표 47"/>
          <p:cNvSpPr/>
          <p:nvPr/>
        </p:nvSpPr>
        <p:spPr>
          <a:xfrm>
            <a:off x="3712724" y="3414408"/>
            <a:ext cx="1588851" cy="3891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743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달력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R-3-001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달력에 일정 추가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달력에 입력하고 싶은 위치 클릭 시 모달 창 생성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시작 날짜 선택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&amp;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종료 날짜 선택 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&amp;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원하는 색 지정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일정에 해당하는 내용 입력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달력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R-3-002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칸반보드에 카드 추가 시 </a:t>
                      </a:r>
                    </a:p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달력에 해당하는 일정 바 생성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달력 카드 함에 칸반보드에서 생성된 카드에 해당하는 일정 바 자동 생성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해당 바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drag&amp;drop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72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파일함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R-4-001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drag &amp; drop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으로 업로드 가능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파일을 끌어다 놓으면 해당 파일 업로드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전나영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파일함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R-4-002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upload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된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 file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다운로드 가능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다운로드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&amp;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삭제 아이콘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2540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1-1.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다운로드 아이콘 클릭 시 다운로드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2540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1-2.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삭제 아이콘 클릭 시 해당 파일 업로드한 멤버만 삭제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전나영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85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파일함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R-4-003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아이콘 형식 표기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파일이 업로드 되면 파일함에 아이콘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파일명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작성자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작성일 단위로 아이콘 형식의 파일 저장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전나영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파일함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R-4-004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왼쪽상단에 확장자명으로 폴더 구조 구현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파일이 업로드 되면 왼쪽 상단에 확장자명으로 폴더 구조 확인 기능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각 해당 폴더 선택 시 해당 폴더에 있는 확장자 별 정렬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전나영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26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차트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R-5-001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프로젝트 진행률 확인 기능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칸반보드를 사용하지 않을 경우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표시되지 않음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칸반보드를 사용할 경우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, BACKLOG / TO DO / IN PROGRESS / DONE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를 차트로 확인 가능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차트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R-5-002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각 멤버 별 체크리스트 현황 확인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체크리스트의 멤버 별 체크 여부를 차트로 표현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72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검색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R-6-001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멤버 검색 기능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팀원을 구성할 때 멤버를 검색하게 되면 자동완성 기능을 통해 검색 하고자 하는 멤버의 아이디가 나오게 함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검색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R-6-002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프로젝트 검색 기능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명으로 검색하게 되면 자동완성 기능을 통해 검색 하고자 하는 프로젝트 명이 나오게 함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검색된 프로젝트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최재욱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26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검색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R-6-003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파일 검색 기능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파일 이름으로 검색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검색된 파일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전나영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검색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R-6-004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트러블 슈팅 검색 기능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트러블 슈팅의 문제 내용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작성자로 검색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검색된 내용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배현준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85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체크리스트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R-7-001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작성 체크리스트 작성 기능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프로젝트리더가 작성 체크리스트 추가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최재욱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체크리스트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R-7-002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체크리스트 작성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 &amp;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기본 내용 체크 기능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각 멤버는 기본 내용 체크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각 멤버는 작성 내용 체크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최재욱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745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체크리스트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R-7-003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체크리스트 작성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 &amp;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기본 내용 결과 확인 가능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프로젝트리더는 각 멤버 별 해당 내용의 체크 여부 확인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최재욱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체크리스트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R-7-004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체크리스트 기본 내용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 &amp;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작성 내용 프린트 가능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각 멤버 별 자신의 체크리스트 내용 프린트 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&amp;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저장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배현준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901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칸반보드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R-8-001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BACKLOG / TO DO / IN PROGRESS / DONE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으로 컬럼 구분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kern="100">
                          <a:latin typeface="맑은 고딕"/>
                          <a:ea typeface="맑은 고딕"/>
                          <a:cs typeface="Times New Roman"/>
                        </a:rPr>
                        <a:t>BACKLOG</a:t>
                      </a: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에 전체 해야 할 일을 추가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TO DO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멤버가 해야 할 일을 올려 놓는 공간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IN PROGRESS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해당 멤버가 지정된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 TO DO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중 진행중인 것을 올려 놓는 공간</a:t>
                      </a: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DONE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해야 할 일 중 완료된 일을 올려놓는 공간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칸반보드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R-8-002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팀원 별 항목 생성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각 멤버 별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 BACKLOG / TO DO / IN PROGRESS / DONE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의 해당 사항 확인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85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칸반보드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R-8-003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카드 당 디테일 구현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 (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제목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내용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체크리스트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카드 클릭 시 해당하는 카드의 상세 내용 관리 가능</a:t>
                      </a:r>
                    </a:p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상세내용에서 체크리스트를 추가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 &amp;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삭제 가능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최재욱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칸반보드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R-8-004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Drag &amp; Drop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기능 구현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Drag &amp; Drop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을 통해 카드를 해당 리스트에 옮기기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주제 선정 배경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b="1" i="1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주요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타겟층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 확정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pSp>
        <p:nvGrpSpPr>
          <p:cNvPr id="45" name="그룹 44"/>
          <p:cNvGrpSpPr/>
          <p:nvPr/>
        </p:nvGrpSpPr>
        <p:grpSpPr>
          <a:xfrm>
            <a:off x="982267" y="2193990"/>
            <a:ext cx="3266393" cy="799564"/>
            <a:chOff x="990600" y="3175715"/>
            <a:chExt cx="4355191" cy="1190171"/>
          </a:xfrm>
        </p:grpSpPr>
        <p:sp>
          <p:nvSpPr>
            <p:cNvPr id="83" name="양쪽 모서리가 둥근 사각형 82"/>
            <p:cNvSpPr/>
            <p:nvPr/>
          </p:nvSpPr>
          <p:spPr>
            <a:xfrm rot="16200000" flipH="1">
              <a:off x="695002" y="3479738"/>
              <a:ext cx="1181746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8CD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990600" y="3175715"/>
              <a:ext cx="4355191" cy="1190171"/>
            </a:xfrm>
            <a:prstGeom prst="roundRect">
              <a:avLst/>
            </a:prstGeom>
            <a:noFill/>
            <a:ln w="28575">
              <a:solidFill>
                <a:srgbClr val="8A6E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107165" y="2025303"/>
            <a:ext cx="205064" cy="344900"/>
            <a:chOff x="1169832" y="3026999"/>
            <a:chExt cx="273418" cy="459867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1169832" y="3027000"/>
              <a:ext cx="273418" cy="459866"/>
            </a:xfrm>
            <a:prstGeom prst="roundRect">
              <a:avLst/>
            </a:prstGeom>
            <a:solidFill>
              <a:srgbClr val="FFFBE8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6" name="Freeform 36"/>
            <p:cNvSpPr>
              <a:spLocks noEditPoints="1"/>
            </p:cNvSpPr>
            <p:nvPr/>
          </p:nvSpPr>
          <p:spPr bwMode="auto">
            <a:xfrm>
              <a:off x="1169832" y="3026999"/>
              <a:ext cx="273418" cy="45986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8A6E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20787" y="3134979"/>
              <a:ext cx="165100" cy="18000"/>
            </a:xfrm>
            <a:prstGeom prst="rect">
              <a:avLst/>
            </a:prstGeom>
            <a:solidFill>
              <a:srgbClr val="8A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220787" y="3178277"/>
              <a:ext cx="165100" cy="18000"/>
            </a:xfrm>
            <a:prstGeom prst="rect">
              <a:avLst/>
            </a:prstGeom>
            <a:solidFill>
              <a:srgbClr val="8A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220787" y="3221575"/>
              <a:ext cx="165100" cy="18000"/>
            </a:xfrm>
            <a:prstGeom prst="rect">
              <a:avLst/>
            </a:prstGeom>
            <a:solidFill>
              <a:srgbClr val="8A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220787" y="3264873"/>
              <a:ext cx="165100" cy="18000"/>
            </a:xfrm>
            <a:prstGeom prst="rect">
              <a:avLst/>
            </a:prstGeom>
            <a:solidFill>
              <a:srgbClr val="8A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220787" y="3308171"/>
              <a:ext cx="165100" cy="18000"/>
            </a:xfrm>
            <a:prstGeom prst="rect">
              <a:avLst/>
            </a:prstGeom>
            <a:solidFill>
              <a:srgbClr val="8A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220787" y="3351469"/>
              <a:ext cx="165100" cy="18000"/>
            </a:xfrm>
            <a:prstGeom prst="rect">
              <a:avLst/>
            </a:prstGeom>
            <a:solidFill>
              <a:srgbClr val="8A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895341" y="2193019"/>
            <a:ext cx="3266393" cy="799564"/>
            <a:chOff x="990600" y="3175715"/>
            <a:chExt cx="4355191" cy="1190171"/>
          </a:xfrm>
        </p:grpSpPr>
        <p:sp>
          <p:nvSpPr>
            <p:cNvPr id="73" name="양쪽 모서리가 둥근 사각형 72"/>
            <p:cNvSpPr/>
            <p:nvPr/>
          </p:nvSpPr>
          <p:spPr>
            <a:xfrm rot="16200000" flipH="1">
              <a:off x="695002" y="3479738"/>
              <a:ext cx="1181746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FB7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990600" y="3175715"/>
              <a:ext cx="4355191" cy="1190171"/>
            </a:xfrm>
            <a:prstGeom prst="roundRect">
              <a:avLst/>
            </a:prstGeom>
            <a:noFill/>
            <a:ln w="28575">
              <a:solidFill>
                <a:srgbClr val="8A6E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5014264" y="2045029"/>
            <a:ext cx="205064" cy="328764"/>
          </a:xfrm>
          <a:prstGeom prst="roundRect">
            <a:avLst/>
          </a:prstGeom>
          <a:solidFill>
            <a:srgbClr val="FFFBE8"/>
          </a:solidFill>
          <a:ln w="28575">
            <a:solidFill>
              <a:srgbClr val="8A6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49" name="Group 20"/>
          <p:cNvGrpSpPr>
            <a:grpSpLocks noChangeAspect="1"/>
          </p:cNvGrpSpPr>
          <p:nvPr/>
        </p:nvGrpSpPr>
        <p:grpSpPr bwMode="auto">
          <a:xfrm>
            <a:off x="5063062" y="2136114"/>
            <a:ext cx="107469" cy="146594"/>
            <a:chOff x="2597" y="4163"/>
            <a:chExt cx="217" cy="296"/>
          </a:xfrm>
          <a:solidFill>
            <a:srgbClr val="8A6E5B"/>
          </a:solidFill>
        </p:grpSpPr>
        <p:sp>
          <p:nvSpPr>
            <p:cNvPr id="69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982267" y="3545569"/>
            <a:ext cx="3266393" cy="799564"/>
            <a:chOff x="990600" y="3175715"/>
            <a:chExt cx="4355191" cy="1190171"/>
          </a:xfrm>
        </p:grpSpPr>
        <p:sp>
          <p:nvSpPr>
            <p:cNvPr id="67" name="양쪽 모서리가 둥근 사각형 66"/>
            <p:cNvSpPr/>
            <p:nvPr/>
          </p:nvSpPr>
          <p:spPr>
            <a:xfrm rot="16200000" flipH="1">
              <a:off x="695002" y="3479738"/>
              <a:ext cx="1181746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990600" y="3175715"/>
              <a:ext cx="4355191" cy="1190171"/>
            </a:xfrm>
            <a:prstGeom prst="roundRect">
              <a:avLst/>
            </a:prstGeom>
            <a:noFill/>
            <a:ln w="28575">
              <a:solidFill>
                <a:srgbClr val="8A6E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1" name="모서리가 둥근 직사각형 50"/>
          <p:cNvSpPr/>
          <p:nvPr/>
        </p:nvSpPr>
        <p:spPr>
          <a:xfrm>
            <a:off x="1101190" y="3397579"/>
            <a:ext cx="205064" cy="328764"/>
          </a:xfrm>
          <a:prstGeom prst="roundRect">
            <a:avLst/>
          </a:prstGeom>
          <a:solidFill>
            <a:srgbClr val="FFFBE8"/>
          </a:solidFill>
          <a:ln w="28575">
            <a:solidFill>
              <a:srgbClr val="8A6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2" name="자유형 51"/>
          <p:cNvSpPr>
            <a:spLocks/>
          </p:cNvSpPr>
          <p:nvPr/>
        </p:nvSpPr>
        <p:spPr bwMode="auto">
          <a:xfrm>
            <a:off x="1137892" y="3472796"/>
            <a:ext cx="131315" cy="145546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rgbClr val="8A6E5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895340" y="3545569"/>
            <a:ext cx="3266393" cy="799564"/>
            <a:chOff x="990600" y="3175715"/>
            <a:chExt cx="4355191" cy="1190171"/>
          </a:xfrm>
        </p:grpSpPr>
        <p:sp>
          <p:nvSpPr>
            <p:cNvPr id="65" name="양쪽 모서리가 둥근 사각형 64"/>
            <p:cNvSpPr/>
            <p:nvPr/>
          </p:nvSpPr>
          <p:spPr>
            <a:xfrm rot="16200000" flipH="1">
              <a:off x="695002" y="3479738"/>
              <a:ext cx="1181746" cy="59055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990600" y="3175715"/>
              <a:ext cx="4355191" cy="1190171"/>
            </a:xfrm>
            <a:prstGeom prst="roundRect">
              <a:avLst/>
            </a:prstGeom>
            <a:noFill/>
            <a:ln w="28575">
              <a:solidFill>
                <a:srgbClr val="8A6E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5014264" y="3397579"/>
            <a:ext cx="205064" cy="328764"/>
          </a:xfrm>
          <a:prstGeom prst="roundRect">
            <a:avLst/>
          </a:prstGeom>
          <a:solidFill>
            <a:srgbClr val="FFFBE8"/>
          </a:solidFill>
          <a:ln w="28575">
            <a:solidFill>
              <a:srgbClr val="8A6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5" name="자유형 54"/>
          <p:cNvSpPr>
            <a:spLocks/>
          </p:cNvSpPr>
          <p:nvPr/>
        </p:nvSpPr>
        <p:spPr bwMode="auto">
          <a:xfrm>
            <a:off x="5055423" y="3512695"/>
            <a:ext cx="120713" cy="105647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8A6E5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08057" y="2224263"/>
            <a:ext cx="2457725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학생</a:t>
            </a:r>
            <a:endParaRPr lang="en-US" altLang="ko-KR" sz="12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과제나 자기 계발을 위해 단기 프로젝트를</a:t>
            </a:r>
            <a:endParaRPr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많이 수행함</a:t>
            </a:r>
            <a:endParaRPr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41969" y="2504944"/>
            <a:ext cx="316433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608057" y="3567638"/>
            <a:ext cx="2457725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IT </a:t>
            </a: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 </a:t>
            </a:r>
            <a:r>
              <a:rPr lang="ko-KR" altLang="en-US" sz="12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준비생</a:t>
            </a:r>
            <a:endParaRPr lang="en-US" altLang="ko-KR" sz="12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취업을 위해 다양한 프로그램을 </a:t>
            </a:r>
            <a:r>
              <a:rPr lang="ko-KR" altLang="en-US" sz="9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만들기위해</a:t>
            </a:r>
            <a:endParaRPr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프로그램 협업이 필요한 취업 </a:t>
            </a:r>
            <a:r>
              <a:rPr lang="ko-KR" altLang="en-US" sz="9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준비생들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41969" y="3848320"/>
            <a:ext cx="316433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509117" y="2217369"/>
            <a:ext cx="2457725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예비 개발자</a:t>
            </a:r>
            <a:endParaRPr lang="en-US" altLang="ko-KR" sz="12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기존에 </a:t>
            </a:r>
            <a:r>
              <a:rPr lang="ko-KR" altLang="en-US" sz="9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관리툴을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많이 접해보지 못한 개발자를 꿈꾸는 개발 지망생들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943029" y="2498050"/>
            <a:ext cx="316433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509116" y="3560744"/>
            <a:ext cx="281933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간단한 기능을 선호하는 기존 개발자</a:t>
            </a:r>
            <a:endParaRPr lang="en-US" altLang="ko-KR" sz="12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프로젝트에 능숙하지만</a:t>
            </a:r>
            <a:r>
              <a:rPr lang="en-US" altLang="ko-KR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기존 복잡한 프로젝트</a:t>
            </a:r>
            <a:endParaRPr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협업툴에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만족하지 못하는 개발자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943029" y="3841426"/>
            <a:ext cx="316433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 smtClean="0">
                <a:solidFill>
                  <a:srgbClr val="8A6E5B"/>
                </a:solidFill>
              </a:rPr>
              <a:t>04</a:t>
            </a:r>
            <a:endParaRPr lang="ko-KR" altLang="en-US" dirty="0">
              <a:solidFill>
                <a:srgbClr val="8A6E5B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34080" y="931516"/>
            <a:ext cx="7722975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8A6E5B"/>
                </a:solidFill>
              </a:rPr>
              <a:t>주요 </a:t>
            </a:r>
            <a:r>
              <a:rPr lang="ko-KR" altLang="en-US" b="1" dirty="0" err="1" smtClean="0">
                <a:solidFill>
                  <a:srgbClr val="8A6E5B"/>
                </a:solidFill>
              </a:rPr>
              <a:t>타겟층</a:t>
            </a:r>
            <a:r>
              <a:rPr lang="ko-KR" altLang="en-US" b="1" dirty="0" smtClean="0">
                <a:solidFill>
                  <a:srgbClr val="8A6E5B"/>
                </a:solidFill>
              </a:rPr>
              <a:t> 설정 </a:t>
            </a:r>
            <a:r>
              <a:rPr lang="en-US" altLang="ko-KR" b="1" dirty="0" smtClean="0">
                <a:solidFill>
                  <a:srgbClr val="8A6E5B"/>
                </a:solidFill>
              </a:rPr>
              <a:t>/ </a:t>
            </a:r>
            <a:r>
              <a:rPr lang="ko-KR" altLang="en-US" b="1" dirty="0" smtClean="0">
                <a:solidFill>
                  <a:srgbClr val="8A6E5B"/>
                </a:solidFill>
              </a:rPr>
              <a:t>사용 대상을 명확히 하고 프로젝트의 구체화</a:t>
            </a:r>
            <a:endParaRPr lang="en-US" altLang="ko-KR" b="1" dirty="0" smtClean="0">
              <a:solidFill>
                <a:srgbClr val="8A6E5B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rgbClr val="8A6E5B"/>
                </a:solidFill>
              </a:rPr>
              <a:t> </a:t>
            </a:r>
            <a:r>
              <a:rPr lang="ko-KR" altLang="en-US" sz="1200" dirty="0" smtClean="0">
                <a:solidFill>
                  <a:srgbClr val="8A6E5B"/>
                </a:solidFill>
              </a:rPr>
              <a:t>기본 </a:t>
            </a:r>
            <a:r>
              <a:rPr lang="ko-KR" altLang="en-US" sz="1200" dirty="0" err="1" smtClean="0">
                <a:solidFill>
                  <a:srgbClr val="8A6E5B"/>
                </a:solidFill>
              </a:rPr>
              <a:t>컨셉을</a:t>
            </a:r>
            <a:r>
              <a:rPr lang="ko-KR" altLang="en-US" sz="1200" dirty="0" smtClean="0">
                <a:solidFill>
                  <a:srgbClr val="8A6E5B"/>
                </a:solidFill>
              </a:rPr>
              <a:t> 우리 팀원 개개인이 </a:t>
            </a:r>
            <a:r>
              <a:rPr lang="ko-KR" altLang="en-US" sz="1200" dirty="0" err="1" smtClean="0">
                <a:solidFill>
                  <a:srgbClr val="8A6E5B"/>
                </a:solidFill>
              </a:rPr>
              <a:t>직접쓰고</a:t>
            </a:r>
            <a:r>
              <a:rPr lang="ko-KR" altLang="en-US" sz="1200" dirty="0" smtClean="0">
                <a:solidFill>
                  <a:srgbClr val="8A6E5B"/>
                </a:solidFill>
              </a:rPr>
              <a:t> 싶은 프로그램으로</a:t>
            </a:r>
            <a:r>
              <a:rPr lang="en-US" altLang="ko-KR" sz="1200" dirty="0" smtClean="0">
                <a:solidFill>
                  <a:srgbClr val="8A6E5B"/>
                </a:solidFill>
              </a:rPr>
              <a:t>, </a:t>
            </a:r>
            <a:r>
              <a:rPr lang="ko-KR" altLang="en-US" sz="1200" dirty="0" smtClean="0">
                <a:solidFill>
                  <a:srgbClr val="8A6E5B"/>
                </a:solidFill>
              </a:rPr>
              <a:t>우리 팀과 비슷한 환경의 사용자를 대상으로 함</a:t>
            </a:r>
            <a:endParaRPr lang="en-US" altLang="ko-KR" dirty="0" smtClean="0">
              <a:solidFill>
                <a:srgbClr val="8A6E5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26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칸반보드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R-8-005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웹소켓 기능으로 실시간 반영 구현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2900" lvl="0" indent="-3429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웹소켓 기능을 활용하여 칸반보드 구현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채팅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R-9-001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파이어베이스 채팅 구현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파이어베이스 활용한 채팅 구현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채팅 범위는 프로젝트 내로 제한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강성훈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84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채팅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R-9-002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1:1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채팅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/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다중 채팅 기능 구현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해당 프로젝트 내 멤버 리스트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해당 프로젝트 내 팀 멤버간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1:1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채팅 기능 구현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3.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해당 프로젝트 내 모든 멤버와 다중 채팅 기능 구현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강성훈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채팅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R-9-003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대화 내용 저장 기능 구현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채팅 시 모든 대화 내용이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firebase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저장 및 불러오기 구현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강성훈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85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채팅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R-9-004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이모티콘 기능 구현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채팅시 이모티콘 사용 구현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강성훈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관리자 페이지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R-10-001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사이트 전체 방문자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회원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프로젝트 수 통계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사이트 전체의 방문자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회원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수를 해당 아이콘과 함께 아라비아 숫자로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강성훈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85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관리자 페이지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R-10-002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사이트 전체 방문자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회원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/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프로젝트 수 차트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각 날짜에 프로젝트 생성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&amp;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가입한 회원을 비교 할 수 있는 차트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강성훈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관리자 페이지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R-10-003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사이트 전체 프로젝트의 언어 통계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각 프로젝트에서 사용하는 언어를 통계로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해당 내용을 차트화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강성훈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632613"/>
          <a:ext cx="8227222" cy="4310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관리자 페이지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R-10-004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사이트에 가입된 이메일 주소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도메인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)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통계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가입된 회원의 이메일 주소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도메인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)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을 통계화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해당 내용을 내림차순으로 정렬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강성훈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페이지 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R-11-001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프로젝트 관리 기능 구현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생성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1-1.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관리 페이지에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+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클릭 시 프로젝트 이름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   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개발 언어 설정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수정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2-1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상단에 설정 아이콘 클릭 시 프로젝트 이름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   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개발 언어 수정 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3.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삭제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3.1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상단에 설정 아이콘 클릭 시 프로젝트 이름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   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개발 언어 삭제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최재욱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876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사이드 바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R-12-001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프로필 관리 기능 구현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프로필 아이콘 클릭 시 아이디 닉네임 프로필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1.1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프로필 이미지 수정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+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버튼 클릭 시 닉네임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비밀번호 변경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2.1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회원 탈퇴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사이드 바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R-12-002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공지사항 열람 기능 구현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공지사항 아이콘 클릭 시 공지사항 페이지 이동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회원은 열람 만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26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시스템 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사이드 바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R-12-003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각 기능별 아이콘 표시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latin typeface="맑은 고딕"/>
                          <a:ea typeface="맑은 고딕"/>
                          <a:cs typeface="굴림"/>
                        </a:rPr>
                        <a:t>각 기능별 아이콘 클릭시 해당 기능으로 이동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헤더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R-13-001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명 표기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해당 프로젝트 명과 개발 언어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강진광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26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헤더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R-13-002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멤버 관리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해당 프로젝트에 새로운 멤버를 추가 기능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해당 프로젝트의 모든 멤버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헤더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R-13-003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채팅</a:t>
                      </a: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 &amp;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알림 아이콘 표시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별 채팅 아이콘 기능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멤버 별 알림 아이콘 기능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김진원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26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트러블 슈팅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R-14-001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latin typeface="맑은 고딕"/>
                          <a:ea typeface="맑은 고딕"/>
                          <a:cs typeface="Times New Roman"/>
                        </a:rPr>
                        <a:t>프로젝트 별 관리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프로젝트 별 트러블 슈팅 관리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(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작성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수정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삭제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)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순번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작성자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트러블슈팅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문제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해결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)/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날짜 순의 게시판 구현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배현준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트러블 슈팅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R-14-002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전체 열람 가능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트러블 슈팅 페이지에서 현 프로젝트 외 사이트 전체 프로젝트의 트러블 슈팅 열람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배현준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26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트러블 슈팅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R-14-003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해시 태그 기능 구현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트러블 슈팅 작성시 해시태그 명시 구현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해시태그 클릭 시 같은 해시태그 명에 의해 정렬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배현준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트러블 슈팅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R-14-004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latin typeface="맑은 고딕"/>
                          <a:ea typeface="맑은 고딕"/>
                          <a:cs typeface="Times New Roman"/>
                        </a:rPr>
                        <a:t>PDF </a:t>
                      </a: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형식의 프린트 가능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각 프로젝트 별 트러블 슈팅 내용 프린트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&amp;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저장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전체 트러블 슈팅 내용 프린트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&amp;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저장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배현준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주제 선정 배경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b="1" i="1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벤치마킹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1" name="직사각형 40"/>
          <p:cNvSpPr/>
          <p:nvPr/>
        </p:nvSpPr>
        <p:spPr>
          <a:xfrm>
            <a:off x="1380530" y="2860272"/>
            <a:ext cx="6321028" cy="3389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4541639" y="2860272"/>
            <a:ext cx="0" cy="3389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69"/>
          <p:cNvSpPr txBox="1"/>
          <p:nvPr/>
        </p:nvSpPr>
        <p:spPr>
          <a:xfrm>
            <a:off x="1393375" y="2898383"/>
            <a:ext cx="312038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</a:t>
            </a:r>
            <a:endParaRPr lang="ko-KR" altLang="en-US" spc="-113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TextBox 118"/>
          <p:cNvSpPr txBox="1"/>
          <p:nvPr/>
        </p:nvSpPr>
        <p:spPr>
          <a:xfrm>
            <a:off x="4582946" y="2898383"/>
            <a:ext cx="312038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pc="-113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칸반보드</a:t>
            </a:r>
            <a:endParaRPr lang="ko-KR" altLang="en-US" spc="-113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TextBox 119"/>
          <p:cNvSpPr txBox="1"/>
          <p:nvPr/>
        </p:nvSpPr>
        <p:spPr>
          <a:xfrm>
            <a:off x="2152943" y="898049"/>
            <a:ext cx="16012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en-US" altLang="ko-KR" spc="-113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Taskworld</a:t>
            </a:r>
            <a:r>
              <a:rPr lang="en-US" altLang="ko-KR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  <a:endParaRPr lang="ko-KR" altLang="en-US" spc="-113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TextBox 120"/>
          <p:cNvSpPr txBox="1"/>
          <p:nvPr/>
        </p:nvSpPr>
        <p:spPr>
          <a:xfrm>
            <a:off x="5077507" y="898049"/>
            <a:ext cx="213126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en-US" altLang="ko-KR" spc="-113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Github</a:t>
            </a:r>
            <a:r>
              <a:rPr lang="en-US" altLang="ko-KR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Project</a:t>
            </a:r>
            <a:r>
              <a:rPr lang="ko-KR" altLang="en-US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pc="-113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7" name="TextBox 121"/>
          <p:cNvSpPr txBox="1"/>
          <p:nvPr/>
        </p:nvSpPr>
        <p:spPr>
          <a:xfrm>
            <a:off x="1887935" y="3304089"/>
            <a:ext cx="213126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심플한 </a:t>
            </a:r>
            <a:r>
              <a:rPr lang="ko-KR" altLang="en-US" sz="1200" spc="-113" dirty="0" err="1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사이드바</a:t>
            </a:r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</a:t>
            </a:r>
          </a:p>
          <a:p>
            <a:pPr algn="ctr"/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원하는 기능을 한 페이지에 도시</a:t>
            </a:r>
            <a:endParaRPr lang="ko-KR" altLang="en-US" sz="1200" spc="-113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8" name="TextBox 123"/>
          <p:cNvSpPr txBox="1"/>
          <p:nvPr/>
        </p:nvSpPr>
        <p:spPr>
          <a:xfrm>
            <a:off x="2454954" y="3956574"/>
            <a:ext cx="2131266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8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 https://taskworld.com/</a:t>
            </a:r>
            <a:endParaRPr lang="ko-KR" altLang="en-US" sz="800" spc="-113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" name="TextBox 125"/>
          <p:cNvSpPr txBox="1"/>
          <p:nvPr/>
        </p:nvSpPr>
        <p:spPr>
          <a:xfrm>
            <a:off x="5632204" y="3956574"/>
            <a:ext cx="2131266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8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https://github.com/project/</a:t>
            </a:r>
            <a:endParaRPr lang="ko-KR" altLang="en-US" sz="800" spc="-113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0" name="TextBox 134"/>
          <p:cNvSpPr txBox="1"/>
          <p:nvPr/>
        </p:nvSpPr>
        <p:spPr>
          <a:xfrm>
            <a:off x="5077507" y="1918994"/>
            <a:ext cx="2131266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그림 또는 도표</a:t>
            </a:r>
            <a:endParaRPr lang="ko-KR" altLang="en-US" sz="1200" spc="-113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1" name="Picture 4" descr="D:\Kang\bitcamp104\Group3\YGTIME 문서\images\taskworl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92924" y="1268309"/>
            <a:ext cx="2757822" cy="1516802"/>
          </a:xfrm>
          <a:prstGeom prst="rect">
            <a:avLst/>
          </a:prstGeom>
          <a:noFill/>
        </p:spPr>
      </p:pic>
      <p:sp>
        <p:nvSpPr>
          <p:cNvPr id="52" name="TextBox 23"/>
          <p:cNvSpPr txBox="1"/>
          <p:nvPr/>
        </p:nvSpPr>
        <p:spPr>
          <a:xfrm>
            <a:off x="5077796" y="3305267"/>
            <a:ext cx="222825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간단한 </a:t>
            </a:r>
            <a:r>
              <a:rPr lang="en-US" altLang="ko-KR" sz="1200" spc="-113" dirty="0" err="1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Github</a:t>
            </a:r>
            <a:r>
              <a:rPr lang="en-US" altLang="ko-KR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Project </a:t>
            </a:r>
            <a:r>
              <a:rPr lang="ko-KR" altLang="en-US" sz="1200" spc="-113" dirty="0" err="1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칸반보드</a:t>
            </a:r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스타일</a:t>
            </a:r>
            <a:endParaRPr lang="ko-KR" altLang="en-US" sz="1200" spc="-113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3" name="Picture 2" descr="C:\Users\bit\Desktop\GitHub-Time-tracking-in-Boards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8713" y="1271106"/>
            <a:ext cx="2300265" cy="15601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요구사항 명세서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88151" y="875509"/>
          <a:ext cx="8227222" cy="3626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426"/>
                <a:gridCol w="1282426"/>
                <a:gridCol w="2297664"/>
                <a:gridCol w="1235869"/>
                <a:gridCol w="2128837"/>
              </a:tblGrid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공지사항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R-15-001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게시판 형식의 관리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909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번호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제목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작성자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작성일 순의 게시판 구현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일반회원 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–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열람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/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관리자 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–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작성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수정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,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삭제 권한 부여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전나영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서브 </a:t>
                      </a:r>
                      <a:r>
                        <a:rPr lang="ko-KR" sz="1100" kern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시스템명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린 캔버스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ID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R-16-001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요구사항 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latin typeface="맑은 고딕"/>
                          <a:ea typeface="맑은 고딕"/>
                          <a:cs typeface="Times New Roman"/>
                        </a:rPr>
                        <a:t>린 캔버스 형식 작성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229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요구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사항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/>
                      </a:r>
                      <a:b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내역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상세설명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1.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린 캔버스 형식의 화면 표시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482600"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2.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삽입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/ </a:t>
                      </a: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수정 가능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중요도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난이도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중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출처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000" kern="100">
                        <a:latin typeface="맑은 고딕"/>
                        <a:ea typeface="맑은 고딕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담당자명</a:t>
                      </a:r>
                      <a:endParaRPr lang="ko-KR" sz="10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100" kern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최재욱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CORIN2 </a:t>
            </a:r>
            <a:r>
              <a:rPr lang="ko-KR" altLang="ko-KR" sz="1200" b="1" dirty="0" smtClean="0"/>
              <a:t>시나리오</a:t>
            </a:r>
            <a:endParaRPr lang="ko-KR" altLang="ko-KR" sz="1200" dirty="0" smtClean="0"/>
          </a:p>
          <a:p>
            <a:r>
              <a:rPr lang="en-US" altLang="ko-KR" sz="1200" b="1" dirty="0" smtClean="0"/>
              <a:t>  </a:t>
            </a:r>
            <a:endParaRPr lang="ko-KR" altLang="ko-KR" sz="1200" dirty="0" smtClean="0"/>
          </a:p>
          <a:p>
            <a:r>
              <a:rPr lang="en-US" altLang="ko-KR" sz="1200" b="1" dirty="0" smtClean="0"/>
              <a:t>1. </a:t>
            </a:r>
            <a:r>
              <a:rPr lang="ko-KR" altLang="ko-KR" sz="1200" b="1" dirty="0" smtClean="0"/>
              <a:t>제작 동기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ko-KR" altLang="ko-KR" sz="1200" dirty="0" smtClean="0"/>
              <a:t>기존 프로젝트 일정관리 웹사이트는 불편한 접근성과 복잡한 사용자 인터페이스 그리고 불필요한 기능들로 인해 사용자의 불만이 많았다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우리는 이러한 단점을 보완하여 사용자들이 좀 더 쉽고 편리하게 일정을 관리할 수 있는 웹사이트를 만들기로 결정하였다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 </a:t>
            </a:r>
            <a:endParaRPr lang="ko-KR" altLang="ko-KR" sz="1200" dirty="0" smtClean="0"/>
          </a:p>
          <a:p>
            <a:r>
              <a:rPr lang="ko-KR" altLang="ko-KR" sz="1200" dirty="0" smtClean="0"/>
              <a:t>또한 프로젝트를 진행 할 시 여러 개의 사이트를 실행 시키고 여러 개의 프로그램을 실행하며 진행하였다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이 부분이 너무 불편하였다</a:t>
            </a:r>
            <a:r>
              <a:rPr lang="en-US" altLang="ko-KR" sz="1200" dirty="0" smtClean="0"/>
              <a:t>. '</a:t>
            </a:r>
            <a:r>
              <a:rPr lang="ko-KR" altLang="ko-KR" sz="1200" dirty="0" smtClean="0"/>
              <a:t>하나의 사이트에서 여러 개의 필요한 기능을 할 수 있으면 어떨까</a:t>
            </a:r>
            <a:r>
              <a:rPr lang="en-US" altLang="ko-KR" sz="1200" dirty="0" smtClean="0"/>
              <a:t>?' </a:t>
            </a:r>
            <a:r>
              <a:rPr lang="ko-KR" altLang="ko-KR" sz="1200" dirty="0" smtClean="0"/>
              <a:t>하는 생각에서 우리는 여러 개의 기능을 모아 놓은 웹 사이트를 만들기로 하였다</a:t>
            </a:r>
            <a:r>
              <a:rPr lang="en-US" altLang="ko-KR" sz="1200" dirty="0" smtClean="0"/>
              <a:t>.</a:t>
            </a:r>
          </a:p>
          <a:p>
            <a:r>
              <a:rPr lang="ko-KR" altLang="ko-KR" sz="1200" dirty="0" smtClean="0"/>
              <a:t> </a:t>
            </a:r>
          </a:p>
          <a:p>
            <a:r>
              <a:rPr lang="en-US" altLang="ko-KR" sz="1200" b="1" dirty="0" smtClean="0"/>
              <a:t>2. </a:t>
            </a:r>
            <a:r>
              <a:rPr lang="ko-KR" altLang="ko-KR" sz="1200" b="1" dirty="0" smtClean="0"/>
              <a:t>사용자 구성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ko-KR" altLang="ko-KR" sz="1200" dirty="0" smtClean="0"/>
              <a:t>관리자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회원</a:t>
            </a:r>
            <a:r>
              <a:rPr lang="en-US" altLang="ko-KR" sz="1200" dirty="0" smtClean="0"/>
              <a:t>(</a:t>
            </a:r>
            <a:r>
              <a:rPr lang="ko-KR" altLang="ko-KR" sz="1200" dirty="0" smtClean="0"/>
              <a:t>팀원</a:t>
            </a:r>
            <a:r>
              <a:rPr lang="en-US" altLang="ko-KR" sz="1200" dirty="0" smtClean="0"/>
              <a:t>) , </a:t>
            </a:r>
            <a:r>
              <a:rPr lang="ko-KR" altLang="ko-KR" sz="1200" dirty="0" smtClean="0"/>
              <a:t>회원</a:t>
            </a:r>
            <a:r>
              <a:rPr lang="en-US" altLang="ko-KR" sz="1200" dirty="0" smtClean="0"/>
              <a:t>(</a:t>
            </a:r>
            <a:r>
              <a:rPr lang="ko-KR" altLang="ko-KR" sz="1200" dirty="0" smtClean="0"/>
              <a:t>팀장</a:t>
            </a:r>
            <a:r>
              <a:rPr lang="en-US" altLang="ko-KR" sz="1200" dirty="0" smtClean="0"/>
              <a:t>) </a:t>
            </a:r>
            <a:r>
              <a:rPr lang="ko-KR" altLang="ko-KR" sz="1200" dirty="0" smtClean="0"/>
              <a:t>으로 나뉜다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b="1" dirty="0" smtClean="0"/>
              <a:t>2.1</a:t>
            </a:r>
            <a:r>
              <a:rPr lang="ko-KR" altLang="ko-KR" sz="1200" b="1" dirty="0" smtClean="0"/>
              <a:t>관리자</a:t>
            </a:r>
            <a:endParaRPr lang="ko-KR" altLang="ko-KR" sz="1200" dirty="0" smtClean="0"/>
          </a:p>
          <a:p>
            <a:r>
              <a:rPr lang="en-US" altLang="ko-KR" sz="1200" b="1" dirty="0" smtClean="0"/>
              <a:t>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관리자는 프로젝트 참여가 불가능 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아이디는</a:t>
            </a:r>
            <a:r>
              <a:rPr lang="en-US" altLang="ko-KR" sz="1200" dirty="0" smtClean="0"/>
              <a:t> admin@corin2.site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관리자는 </a:t>
            </a:r>
            <a:r>
              <a:rPr lang="ko-KR" altLang="ko-KR" sz="1200" dirty="0" err="1" smtClean="0"/>
              <a:t>로그인을</a:t>
            </a:r>
            <a:r>
              <a:rPr lang="ko-KR" altLang="ko-KR" sz="1200" dirty="0" smtClean="0"/>
              <a:t> 하면 관리자 </a:t>
            </a:r>
            <a:r>
              <a:rPr lang="ko-KR" altLang="ko-KR" sz="1200" dirty="0" err="1" smtClean="0"/>
              <a:t>대시보드</a:t>
            </a:r>
            <a:r>
              <a:rPr lang="ko-KR" altLang="ko-KR" sz="1200" dirty="0" smtClean="0"/>
              <a:t> 페이지로 이동한다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endParaRPr lang="ko-KR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2.2</a:t>
            </a:r>
            <a:r>
              <a:rPr lang="ko-KR" altLang="ko-KR" sz="1200" b="1" dirty="0" smtClean="0"/>
              <a:t>회원</a:t>
            </a:r>
            <a:endParaRPr lang="ko-KR" altLang="ko-KR" sz="1200" dirty="0" smtClean="0"/>
          </a:p>
          <a:p>
            <a:r>
              <a:rPr lang="en-US" altLang="ko-KR" sz="1200" b="1" dirty="0" smtClean="0"/>
              <a:t>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err="1" smtClean="0"/>
              <a:t>로그인이</a:t>
            </a:r>
            <a:r>
              <a:rPr lang="ko-KR" altLang="ko-KR" sz="1200" dirty="0" smtClean="0"/>
              <a:t> 완료된 회원은 팀장 혹은 팀원에 접근 가능하다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모든 회원은 프로젝트를 생성할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프로젝트를 생성한 회원은 해당 프로젝트의 팀장이 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b="1" dirty="0" smtClean="0"/>
              <a:t> </a:t>
            </a:r>
            <a:endParaRPr lang="ko-KR" altLang="ko-KR" sz="1200" dirty="0" smtClean="0"/>
          </a:p>
          <a:p>
            <a:r>
              <a:rPr lang="en-US" altLang="ko-KR" sz="1200" b="1" dirty="0" smtClean="0"/>
              <a:t>  2.2.1. </a:t>
            </a:r>
            <a:r>
              <a:rPr lang="ko-KR" altLang="ko-KR" sz="1200" b="1" dirty="0" smtClean="0"/>
              <a:t>팀원 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협업할 </a:t>
            </a:r>
            <a:r>
              <a:rPr lang="ko-KR" altLang="ko-KR" sz="1200" dirty="0" err="1" smtClean="0"/>
              <a:t>팀원를</a:t>
            </a:r>
            <a:r>
              <a:rPr lang="ko-KR" altLang="ko-KR" sz="1200" dirty="0" smtClean="0"/>
              <a:t> 초대하거나 다른 회원들에 의해서 초대되어 프로젝트에 참여 가능 해진다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팀원들은 해당 </a:t>
            </a:r>
            <a:r>
              <a:rPr lang="en-US" altLang="ko-KR" sz="1200" dirty="0" smtClean="0"/>
              <a:t>	</a:t>
            </a:r>
            <a:r>
              <a:rPr lang="ko-KR" altLang="ko-KR" sz="1200" dirty="0" smtClean="0"/>
              <a:t>프로젝트를 가입 및 탈퇴할 수 있고</a:t>
            </a:r>
            <a:r>
              <a:rPr lang="en-US" altLang="ko-KR" sz="1200" dirty="0" smtClean="0"/>
              <a:t> dashboard </a:t>
            </a:r>
            <a:r>
              <a:rPr lang="ko-KR" altLang="ko-KR" sz="1200" dirty="0" smtClean="0"/>
              <a:t>페이지에서</a:t>
            </a:r>
            <a:r>
              <a:rPr lang="en-US" altLang="ko-KR" sz="1200" dirty="0" smtClean="0"/>
              <a:t> calendar</a:t>
            </a:r>
            <a:r>
              <a:rPr lang="ko-KR" altLang="ko-KR" sz="1200" dirty="0" smtClean="0"/>
              <a:t>기능과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kanban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board,chart</a:t>
            </a:r>
            <a:r>
              <a:rPr lang="ko-KR" altLang="ko-KR" sz="1200" dirty="0" smtClean="0"/>
              <a:t>기능을 사용할 </a:t>
            </a:r>
            <a:r>
              <a:rPr lang="en-US" altLang="ko-KR" sz="1200" dirty="0" smtClean="0"/>
              <a:t>	</a:t>
            </a:r>
            <a:r>
              <a:rPr lang="ko-KR" altLang="ko-KR" sz="1200" dirty="0" smtClean="0"/>
              <a:t>수 있고 원하는 페이지로 이동하여 사용할 수도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팀원 회원은 여러 개의 프로젝트에 참여할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b="1" dirty="0" smtClean="0"/>
              <a:t>2.2.2 </a:t>
            </a:r>
            <a:r>
              <a:rPr lang="ko-KR" altLang="ko-KR" sz="1200" b="1" dirty="0" smtClean="0"/>
              <a:t>팀장 회원</a:t>
            </a:r>
            <a:endParaRPr lang="ko-KR" altLang="ko-KR" sz="1200" dirty="0" smtClean="0"/>
          </a:p>
          <a:p>
            <a:r>
              <a:rPr lang="en-US" altLang="ko-KR" sz="1200" dirty="0" smtClean="0"/>
              <a:t>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프로젝트를 생성한 회원은 팀원에도 해당되면서</a:t>
            </a:r>
            <a:r>
              <a:rPr lang="en-US" altLang="ko-KR" sz="1200" dirty="0" smtClean="0"/>
              <a:t> "</a:t>
            </a:r>
            <a:r>
              <a:rPr lang="ko-KR" altLang="ko-KR" sz="1200" dirty="0" smtClean="0"/>
              <a:t>팀장</a:t>
            </a:r>
            <a:r>
              <a:rPr lang="en-US" altLang="ko-KR" sz="1200" dirty="0" smtClean="0"/>
              <a:t>"</a:t>
            </a:r>
            <a:r>
              <a:rPr lang="ko-KR" altLang="ko-KR" sz="1200" dirty="0" smtClean="0"/>
              <a:t>이라는 권한이 주어진다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팀장은</a:t>
            </a:r>
            <a:r>
              <a:rPr lang="en-US" altLang="ko-KR" sz="1200" dirty="0" smtClean="0"/>
              <a:t>  </a:t>
            </a:r>
            <a:r>
              <a:rPr lang="ko-KR" altLang="ko-KR" sz="1200" dirty="0" smtClean="0"/>
              <a:t>프로젝트를 수정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완료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삭제를 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팀장 권한을 다른 팀원에게 위임을 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</a:t>
            </a:r>
            <a:r>
              <a:rPr lang="ko-KR" altLang="ko-KR" sz="1200" dirty="0" err="1" smtClean="0"/>
              <a:t>팀원를</a:t>
            </a:r>
            <a:r>
              <a:rPr lang="ko-KR" altLang="ko-KR" sz="1200" dirty="0" smtClean="0"/>
              <a:t> 제명할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팀원 회원이 할 수 있는 것들은 모두 할 수 있다</a:t>
            </a:r>
            <a:r>
              <a:rPr lang="en-US" altLang="ko-KR" sz="1200" dirty="0" smtClean="0"/>
              <a:t>.</a:t>
            </a:r>
            <a:endParaRPr lang="ko-KR" altLang="ko-K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ko-KR" sz="1200" b="1" dirty="0" smtClean="0"/>
              <a:t>화면 페이지 구성</a:t>
            </a:r>
            <a:endParaRPr lang="ko-KR" altLang="ko-KR" sz="1200" dirty="0" smtClean="0"/>
          </a:p>
          <a:p>
            <a:r>
              <a:rPr lang="en-US" altLang="ko-KR" sz="1200" b="1" dirty="0" smtClean="0"/>
              <a:t> </a:t>
            </a:r>
            <a:endParaRPr lang="ko-KR" altLang="ko-KR" sz="1200" dirty="0" smtClean="0"/>
          </a:p>
          <a:p>
            <a:r>
              <a:rPr lang="en-US" altLang="ko-KR" sz="1200" b="1" dirty="0" smtClean="0"/>
              <a:t>  3.1. Login </a:t>
            </a:r>
            <a:r>
              <a:rPr lang="ko-KR" altLang="ko-KR" sz="1200" b="1" dirty="0" smtClean="0"/>
              <a:t>페이지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Login </a:t>
            </a:r>
            <a:r>
              <a:rPr lang="ko-KR" altLang="ko-KR" sz="1200" dirty="0" smtClean="0"/>
              <a:t>페이지에서 회원가입을 할 수 있는 </a:t>
            </a:r>
            <a:r>
              <a:rPr lang="en-US" altLang="ko-KR" sz="1200" dirty="0" smtClean="0"/>
              <a:t>modal </a:t>
            </a:r>
            <a:r>
              <a:rPr lang="ko-KR" altLang="ko-KR" sz="1200" dirty="0" smtClean="0"/>
              <a:t>창을 볼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b="1" dirty="0" smtClean="0"/>
              <a:t>3.1.1. </a:t>
            </a:r>
            <a:r>
              <a:rPr lang="ko-KR" altLang="ko-KR" sz="1200" b="1" dirty="0" smtClean="0"/>
              <a:t>비회원인 경우</a:t>
            </a:r>
            <a:r>
              <a:rPr lang="en-US" altLang="ko-KR" sz="1200" b="1" dirty="0" smtClean="0"/>
              <a:t> - &gt; </a:t>
            </a:r>
            <a:r>
              <a:rPr lang="ko-KR" altLang="ko-KR" sz="1200" b="1" dirty="0" smtClean="0"/>
              <a:t>회원가입링크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en-US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회원가입의 요구사항으로는</a:t>
            </a:r>
            <a:r>
              <a:rPr lang="en-US" altLang="ko-KR" sz="1200" dirty="0" smtClean="0"/>
              <a:t> email, </a:t>
            </a:r>
            <a:r>
              <a:rPr lang="en-US" altLang="ko-KR" sz="1200" dirty="0" err="1" smtClean="0"/>
              <a:t>pwd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pwd</a:t>
            </a:r>
            <a:r>
              <a:rPr lang="ko-KR" altLang="ko-KR" sz="1200" dirty="0" smtClean="0"/>
              <a:t>확인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닉네임을 필수로 입력해야 한다</a:t>
            </a:r>
            <a:r>
              <a:rPr lang="en-US" altLang="ko-KR" sz="1200" dirty="0" smtClean="0"/>
              <a:t>. </a:t>
            </a:r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형식에 맞지 않는 아이디는</a:t>
            </a:r>
            <a:r>
              <a:rPr lang="en-US" altLang="ko-KR" sz="1200" dirty="0" smtClean="0"/>
              <a:t> ' </a:t>
            </a:r>
            <a:r>
              <a:rPr lang="ko-KR" altLang="ko-KR" sz="1200" b="1" dirty="0" smtClean="0"/>
              <a:t>아이디는 </a:t>
            </a:r>
            <a:r>
              <a:rPr lang="ko-KR" altLang="ko-KR" sz="1200" b="1" dirty="0" err="1" smtClean="0"/>
              <a:t>이메일</a:t>
            </a:r>
            <a:r>
              <a:rPr lang="ko-KR" altLang="ko-KR" sz="1200" b="1" dirty="0" smtClean="0"/>
              <a:t> 형식입니다</a:t>
            </a:r>
            <a:r>
              <a:rPr lang="en-US" altLang="ko-KR" sz="1200" b="1" dirty="0" smtClean="0"/>
              <a:t>.</a:t>
            </a:r>
            <a:r>
              <a:rPr lang="en-US" altLang="ko-KR" sz="1200" dirty="0" smtClean="0"/>
              <a:t> '</a:t>
            </a:r>
            <a:r>
              <a:rPr lang="ko-KR" altLang="ko-KR" sz="1200" dirty="0" smtClean="0"/>
              <a:t>를 표시하고</a:t>
            </a:r>
            <a:r>
              <a:rPr lang="en-US" altLang="ko-KR" sz="1200" dirty="0" smtClean="0"/>
              <a:t>  , </a:t>
            </a:r>
            <a:r>
              <a:rPr lang="ko-KR" altLang="ko-KR" sz="1200" dirty="0" smtClean="0"/>
              <a:t>중복이 된</a:t>
            </a:r>
          </a:p>
          <a:p>
            <a:pPr lvl="1"/>
            <a:r>
              <a:rPr lang="en-US" altLang="ko-KR" sz="1200" dirty="0" smtClean="0"/>
              <a:t>	 </a:t>
            </a:r>
            <a:r>
              <a:rPr lang="ko-KR" altLang="ko-KR" sz="1200" dirty="0" smtClean="0"/>
              <a:t>아이디일 때에는 </a:t>
            </a:r>
            <a:r>
              <a:rPr lang="ko-KR" altLang="ko-KR" sz="1200" dirty="0" err="1" smtClean="0"/>
              <a:t>입력칸의</a:t>
            </a:r>
            <a:r>
              <a:rPr lang="ko-KR" altLang="ko-KR" sz="1200" dirty="0" smtClean="0"/>
              <a:t> 색을</a:t>
            </a:r>
            <a:r>
              <a:rPr lang="en-US" altLang="ko-KR" sz="1200" dirty="0" smtClean="0"/>
              <a:t>  </a:t>
            </a:r>
            <a:r>
              <a:rPr lang="ko-KR" altLang="ko-KR" sz="1200" dirty="0" smtClean="0"/>
              <a:t>빨간색으로 중복되지 않은 아이디일 때에는 </a:t>
            </a:r>
          </a:p>
          <a:p>
            <a:pPr lvl="1"/>
            <a:r>
              <a:rPr lang="en-US" altLang="ko-KR" sz="1200" dirty="0" smtClean="0"/>
              <a:t>	</a:t>
            </a:r>
            <a:r>
              <a:rPr lang="ko-KR" altLang="ko-KR" sz="1200" dirty="0" smtClean="0"/>
              <a:t>초록색으로 표시된다</a:t>
            </a:r>
            <a:r>
              <a:rPr lang="en-US" altLang="ko-KR" sz="1200" dirty="0" smtClean="0"/>
              <a:t>.</a:t>
            </a:r>
          </a:p>
          <a:p>
            <a:pPr lvl="1"/>
            <a:r>
              <a:rPr lang="en-US" altLang="ko-KR" sz="1200" dirty="0" smtClean="0"/>
              <a:t>	■ </a:t>
            </a:r>
            <a:r>
              <a:rPr lang="ko-KR" altLang="ko-KR" sz="1200" dirty="0" smtClean="0"/>
              <a:t>패스워드는</a:t>
            </a:r>
            <a:r>
              <a:rPr lang="en-US" altLang="ko-KR" sz="1200" dirty="0" smtClean="0"/>
              <a:t> 3</a:t>
            </a:r>
            <a:r>
              <a:rPr lang="ko-KR" altLang="ko-KR" sz="1200" dirty="0" smtClean="0"/>
              <a:t>글자 이상</a:t>
            </a:r>
            <a:r>
              <a:rPr lang="en-US" altLang="ko-KR" sz="1200" dirty="0" smtClean="0"/>
              <a:t> 30</a:t>
            </a:r>
            <a:r>
              <a:rPr lang="ko-KR" altLang="ko-KR" sz="1200" dirty="0" smtClean="0"/>
              <a:t>글자 이하로 입력하고</a:t>
            </a:r>
            <a:r>
              <a:rPr lang="en-US" altLang="ko-KR" sz="1200" dirty="0" smtClean="0"/>
              <a:t> , </a:t>
            </a:r>
            <a:r>
              <a:rPr lang="en-US" altLang="ko-KR" sz="1200" dirty="0" err="1" smtClean="0"/>
              <a:t>pwd</a:t>
            </a:r>
            <a:r>
              <a:rPr lang="ko-KR" altLang="ko-KR" sz="1200" dirty="0" smtClean="0"/>
              <a:t>와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pwd</a:t>
            </a:r>
            <a:r>
              <a:rPr lang="ko-KR" altLang="ko-KR" sz="1200" dirty="0" smtClean="0"/>
              <a:t>확인란에 입력된 값이 </a:t>
            </a:r>
          </a:p>
          <a:p>
            <a:pPr lvl="1"/>
            <a:r>
              <a:rPr lang="en-US" altLang="ko-KR" sz="1200" dirty="0" smtClean="0"/>
              <a:t>	</a:t>
            </a:r>
            <a:r>
              <a:rPr lang="ko-KR" altLang="ko-KR" sz="1200" dirty="0" smtClean="0"/>
              <a:t>다를 경우 </a:t>
            </a:r>
            <a:r>
              <a:rPr lang="ko-KR" altLang="ko-KR" sz="1200" dirty="0" err="1" smtClean="0"/>
              <a:t>입력칸의</a:t>
            </a:r>
            <a:r>
              <a:rPr lang="ko-KR" altLang="ko-KR" sz="1200" dirty="0" smtClean="0"/>
              <a:t> 색을 빨간색으로 같을 경우 초록색으로 표시된다</a:t>
            </a:r>
            <a:r>
              <a:rPr lang="en-US" altLang="ko-KR" sz="1200" dirty="0" smtClean="0"/>
              <a:t>., </a:t>
            </a:r>
          </a:p>
          <a:p>
            <a:pPr lvl="1"/>
            <a:r>
              <a:rPr lang="en-US" altLang="ko-KR" sz="1200" dirty="0" smtClean="0"/>
              <a:t>	■ </a:t>
            </a:r>
            <a:r>
              <a:rPr lang="ko-KR" altLang="ko-KR" sz="1200" dirty="0" smtClean="0"/>
              <a:t>닉네임은 중복이 가능하고 영문자</a:t>
            </a:r>
            <a:r>
              <a:rPr lang="en-US" altLang="ko-KR" sz="1200" dirty="0" smtClean="0"/>
              <a:t> / </a:t>
            </a:r>
            <a:r>
              <a:rPr lang="ko-KR" altLang="ko-KR" sz="1200" dirty="0" smtClean="0"/>
              <a:t>한글</a:t>
            </a:r>
            <a:r>
              <a:rPr lang="en-US" altLang="ko-KR" sz="1200" dirty="0" smtClean="0"/>
              <a:t> / </a:t>
            </a:r>
            <a:r>
              <a:rPr lang="ko-KR" altLang="ko-KR" sz="1200" dirty="0" smtClean="0"/>
              <a:t>숫자만 사용 할 수 있으며</a:t>
            </a:r>
            <a:r>
              <a:rPr lang="en-US" altLang="ko-KR" sz="1200" dirty="0" smtClean="0"/>
              <a:t> 3</a:t>
            </a:r>
            <a:r>
              <a:rPr lang="ko-KR" altLang="ko-KR" sz="1200" dirty="0" smtClean="0"/>
              <a:t>글자 이상이어야 한다</a:t>
            </a:r>
            <a:r>
              <a:rPr lang="en-US" altLang="ko-KR" sz="1200" dirty="0" smtClean="0"/>
              <a:t>. </a:t>
            </a:r>
          </a:p>
          <a:p>
            <a:pPr lvl="1"/>
            <a:r>
              <a:rPr lang="en-US" altLang="ko-KR" sz="1200" dirty="0" smtClean="0"/>
              <a:t>       3</a:t>
            </a:r>
            <a:r>
              <a:rPr lang="ko-KR" altLang="ko-KR" sz="1200" dirty="0" smtClean="0"/>
              <a:t>글자 이상이</a:t>
            </a:r>
            <a:r>
              <a:rPr lang="en-US" altLang="ko-KR" sz="1200" dirty="0" smtClean="0"/>
              <a:t> </a:t>
            </a:r>
            <a:r>
              <a:rPr lang="ko-KR" altLang="ko-KR" sz="1200" dirty="0" smtClean="0"/>
              <a:t>아닐 경우 </a:t>
            </a:r>
            <a:r>
              <a:rPr lang="ko-KR" altLang="ko-KR" sz="1200" dirty="0" err="1" smtClean="0"/>
              <a:t>입력칸의</a:t>
            </a:r>
            <a:r>
              <a:rPr lang="ko-KR" altLang="ko-KR" sz="1200" dirty="0" smtClean="0"/>
              <a:t> 색을 빨간색으로 표시한다</a:t>
            </a:r>
            <a:r>
              <a:rPr lang="en-US" altLang="ko-KR" sz="1200" dirty="0" smtClean="0"/>
              <a:t>.</a:t>
            </a:r>
          </a:p>
          <a:p>
            <a:pPr lvl="1"/>
            <a:r>
              <a:rPr lang="en-US" altLang="ko-KR" sz="1200" dirty="0" smtClean="0"/>
              <a:t>	■ </a:t>
            </a:r>
            <a:r>
              <a:rPr lang="ko-KR" altLang="ko-KR" sz="1200" dirty="0" err="1" smtClean="0"/>
              <a:t>네개의</a:t>
            </a:r>
            <a:r>
              <a:rPr lang="ko-KR" altLang="ko-KR" sz="1200" dirty="0" smtClean="0"/>
              <a:t> 칸이 모두 초록색일 경우에만</a:t>
            </a:r>
            <a:r>
              <a:rPr lang="en-US" altLang="ko-KR" sz="1200" dirty="0" smtClean="0"/>
              <a:t> sign up</a:t>
            </a:r>
            <a:r>
              <a:rPr lang="ko-KR" altLang="ko-KR" sz="1200" dirty="0" smtClean="0"/>
              <a:t>버튼이 활성화 되어 회원가입을 할 수 있다</a:t>
            </a:r>
            <a:r>
              <a:rPr lang="en-US" altLang="ko-KR" sz="1200" dirty="0" smtClean="0"/>
              <a:t>. </a:t>
            </a:r>
          </a:p>
          <a:p>
            <a:pPr lvl="1"/>
            <a:r>
              <a:rPr lang="en-US" altLang="ko-KR" sz="1200" dirty="0" smtClean="0"/>
              <a:t>	■ </a:t>
            </a:r>
            <a:r>
              <a:rPr lang="ko-KR" altLang="ko-KR" sz="1200" dirty="0" smtClean="0"/>
              <a:t>회원가입에 성공하면</a:t>
            </a:r>
            <a:r>
              <a:rPr lang="en-US" altLang="ko-KR" sz="1200" dirty="0" smtClean="0"/>
              <a:t> “</a:t>
            </a:r>
            <a:r>
              <a:rPr lang="ko-KR" altLang="ko-KR" sz="1200" dirty="0" smtClean="0"/>
              <a:t>회원가입에 성공하였습니다</a:t>
            </a:r>
            <a:r>
              <a:rPr lang="en-US" altLang="ko-KR" sz="1200" dirty="0" smtClean="0"/>
              <a:t>. </a:t>
            </a:r>
            <a:r>
              <a:rPr lang="ko-KR" altLang="ko-KR" sz="1200" dirty="0" err="1" smtClean="0"/>
              <a:t>이메일</a:t>
            </a:r>
            <a:r>
              <a:rPr lang="ko-KR" altLang="ko-KR" sz="1200" dirty="0" smtClean="0"/>
              <a:t> 인증을 해주세요</a:t>
            </a:r>
            <a:r>
              <a:rPr lang="en-US" altLang="ko-KR" sz="1200" dirty="0" smtClean="0"/>
              <a:t>.”</a:t>
            </a:r>
            <a:r>
              <a:rPr lang="ko-KR" altLang="ko-KR" sz="1200" dirty="0" smtClean="0"/>
              <a:t>라는 메세지가 뜬다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3.1.2. </a:t>
            </a:r>
            <a:r>
              <a:rPr lang="ko-KR" altLang="ko-KR" sz="1200" b="1" dirty="0" smtClean="0"/>
              <a:t>비회원인 경우</a:t>
            </a:r>
            <a:r>
              <a:rPr lang="en-US" altLang="ko-KR" sz="1200" b="1" dirty="0" smtClean="0"/>
              <a:t> - &gt; </a:t>
            </a:r>
            <a:r>
              <a:rPr lang="ko-KR" altLang="ko-KR" sz="1200" b="1" dirty="0" err="1" smtClean="0"/>
              <a:t>카카오톡</a:t>
            </a:r>
            <a:r>
              <a:rPr lang="en-US" altLang="ko-KR" sz="1200" b="1" dirty="0" smtClean="0"/>
              <a:t>, </a:t>
            </a:r>
            <a:r>
              <a:rPr lang="ko-KR" altLang="ko-KR" sz="1200" b="1" dirty="0" err="1" smtClean="0"/>
              <a:t>구글아이디로</a:t>
            </a:r>
            <a:r>
              <a:rPr lang="ko-KR" altLang="ko-KR" sz="1200" b="1" dirty="0" smtClean="0"/>
              <a:t> 로그인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각각의 포털 사이트에 회원가입을 맡겨 사이트를 이용할 수 있도록 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endParaRPr lang="ko-KR" altLang="ko-K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3.1.3. </a:t>
            </a:r>
            <a:r>
              <a:rPr lang="ko-KR" altLang="ko-KR" sz="1200" b="1" dirty="0" smtClean="0"/>
              <a:t>회원인 경우</a:t>
            </a:r>
            <a:r>
              <a:rPr lang="en-US" altLang="ko-KR" sz="1200" b="1" dirty="0" smtClean="0"/>
              <a:t> -&gt; </a:t>
            </a:r>
            <a:r>
              <a:rPr lang="ko-KR" altLang="ko-KR" sz="1200" b="1" dirty="0" smtClean="0"/>
              <a:t>아이디</a:t>
            </a:r>
            <a:r>
              <a:rPr lang="en-US" altLang="ko-KR" sz="1200" b="1" dirty="0" smtClean="0"/>
              <a:t>,</a:t>
            </a:r>
            <a:r>
              <a:rPr lang="ko-KR" altLang="ko-KR" sz="1200" b="1" dirty="0" smtClean="0"/>
              <a:t>비밀번호 입력</a:t>
            </a:r>
            <a:endParaRPr lang="ko-KR" altLang="ko-KR" sz="1800" dirty="0" smtClean="0"/>
          </a:p>
          <a:p>
            <a:r>
              <a:rPr lang="en-US" altLang="ko-KR" sz="1200" b="1" dirty="0" smtClean="0"/>
              <a:t> </a:t>
            </a:r>
            <a:endParaRPr lang="ko-KR" altLang="ko-KR" sz="18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사용자가 입력한 아이디와 패스워드에 대해서 유효성 검사를 한다</a:t>
            </a:r>
            <a:r>
              <a:rPr lang="en-US" altLang="ko-KR" sz="1200" dirty="0" smtClean="0"/>
              <a:t>.</a:t>
            </a:r>
            <a:endParaRPr lang="ko-KR" altLang="ko-KR" sz="18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err="1" smtClean="0"/>
              <a:t>로그인에</a:t>
            </a:r>
            <a:r>
              <a:rPr lang="ko-KR" altLang="ko-KR" sz="1200" dirty="0" smtClean="0"/>
              <a:t> 실패할 경우</a:t>
            </a:r>
            <a:endParaRPr lang="ko-KR" altLang="ko-KR" sz="18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아이디와 비밀번호가 다를 경우</a:t>
            </a:r>
            <a:r>
              <a:rPr lang="en-US" altLang="ko-KR" sz="1200" dirty="0" smtClean="0"/>
              <a:t> “</a:t>
            </a:r>
            <a:r>
              <a:rPr lang="ko-KR" altLang="ko-KR" sz="1200" dirty="0" smtClean="0"/>
              <a:t>아이디와 비밀번호를 확인해주세요</a:t>
            </a:r>
            <a:r>
              <a:rPr lang="en-US" altLang="ko-KR" sz="1200" dirty="0" smtClean="0"/>
              <a:t>”</a:t>
            </a:r>
            <a:r>
              <a:rPr lang="ko-KR" altLang="ko-KR" sz="1200" dirty="0" smtClean="0"/>
              <a:t>라는 메시지가 뜬다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err="1" smtClean="0"/>
              <a:t>이메일</a:t>
            </a:r>
            <a:r>
              <a:rPr lang="ko-KR" altLang="ko-KR" sz="1200" dirty="0" smtClean="0"/>
              <a:t> 인증을 하지 않았을 경우</a:t>
            </a:r>
            <a:r>
              <a:rPr lang="en-US" altLang="ko-KR" sz="1200" dirty="0" smtClean="0"/>
              <a:t> “</a:t>
            </a:r>
            <a:r>
              <a:rPr lang="ko-KR" altLang="ko-KR" sz="1200" dirty="0" err="1" smtClean="0"/>
              <a:t>이메일</a:t>
            </a:r>
            <a:r>
              <a:rPr lang="ko-KR" altLang="ko-KR" sz="1200" dirty="0" smtClean="0"/>
              <a:t> 인증을 해주세요</a:t>
            </a:r>
            <a:r>
              <a:rPr lang="en-US" altLang="ko-KR" sz="1200" dirty="0" smtClean="0"/>
              <a:t>”</a:t>
            </a:r>
            <a:r>
              <a:rPr lang="ko-KR" altLang="ko-KR" sz="1200" dirty="0" smtClean="0"/>
              <a:t>라는 메세지가 뜬다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err="1" smtClean="0"/>
              <a:t>로그인을</a:t>
            </a:r>
            <a:r>
              <a:rPr lang="ko-KR" altLang="ko-KR" sz="1200" dirty="0" smtClean="0"/>
              <a:t> 성공한 회원은 프로젝트 페이지를 이동한다</a:t>
            </a:r>
            <a:r>
              <a:rPr lang="en-US" altLang="ko-KR" sz="1200" dirty="0" smtClean="0"/>
              <a:t>.</a:t>
            </a:r>
            <a:endParaRPr lang="ko-KR" altLang="ko-KR" sz="1800" dirty="0" smtClean="0"/>
          </a:p>
          <a:p>
            <a:r>
              <a:rPr lang="en-US" altLang="ko-KR" sz="1200" dirty="0" smtClean="0"/>
              <a:t> </a:t>
            </a:r>
            <a:endParaRPr lang="ko-KR" altLang="ko-KR" sz="1800" dirty="0" smtClean="0"/>
          </a:p>
          <a:p>
            <a:r>
              <a:rPr lang="en-US" altLang="ko-KR" sz="1200" b="1" dirty="0" smtClean="0"/>
              <a:t>3.1.4. </a:t>
            </a:r>
            <a:r>
              <a:rPr lang="ko-KR" altLang="ko-KR" sz="1200" b="1" dirty="0" smtClean="0"/>
              <a:t>비밀번호 찾기</a:t>
            </a:r>
            <a:endParaRPr lang="ko-KR" altLang="ko-KR" sz="1800" dirty="0" smtClean="0"/>
          </a:p>
          <a:p>
            <a:r>
              <a:rPr lang="en-US" altLang="ko-KR" sz="1200" b="1" dirty="0" smtClean="0"/>
              <a:t> </a:t>
            </a:r>
            <a:endParaRPr lang="ko-KR" altLang="ko-KR" sz="18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비밀번호를 잊어버린 사람은 비밀번호 재설정하기 탭을 통해서 비밀번호를 다시</a:t>
            </a:r>
            <a:endParaRPr lang="ko-KR" altLang="ko-KR" sz="1800" dirty="0" smtClean="0"/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설정 할 수 있다</a:t>
            </a:r>
            <a:r>
              <a:rPr lang="en-US" altLang="ko-KR" sz="1200" dirty="0" smtClean="0"/>
              <a:t>.</a:t>
            </a:r>
            <a:endParaRPr lang="ko-KR" altLang="ko-KR" sz="1800" dirty="0" smtClean="0"/>
          </a:p>
          <a:p>
            <a:r>
              <a:rPr lang="en-US" altLang="ko-KR" sz="1200" dirty="0" smtClean="0"/>
              <a:t>             ■ </a:t>
            </a:r>
            <a:r>
              <a:rPr lang="ko-KR" altLang="ko-KR" sz="1200" dirty="0" smtClean="0"/>
              <a:t>비밀번호 재설정하기를</a:t>
            </a:r>
            <a:r>
              <a:rPr lang="en-US" altLang="ko-KR" sz="1200" dirty="0" smtClean="0"/>
              <a:t>  </a:t>
            </a:r>
            <a:r>
              <a:rPr lang="ko-KR" altLang="ko-KR" sz="1200" dirty="0" smtClean="0"/>
              <a:t>누르면 잃어버린 비밀번호의 아이디를 입력해야 하며</a:t>
            </a:r>
            <a:endParaRPr lang="ko-KR" altLang="ko-KR" sz="1800" dirty="0" smtClean="0"/>
          </a:p>
          <a:p>
            <a:r>
              <a:rPr lang="en-US" altLang="ko-KR" sz="1200" dirty="0" smtClean="0"/>
              <a:t> 	</a:t>
            </a:r>
            <a:r>
              <a:rPr lang="ko-KR" altLang="ko-KR" sz="1200" dirty="0" smtClean="0"/>
              <a:t>입력한 회원의 아이디로 메일이 발송된다</a:t>
            </a:r>
            <a:r>
              <a:rPr lang="en-US" altLang="ko-KR" sz="1200" dirty="0" smtClean="0"/>
              <a:t>.</a:t>
            </a:r>
            <a:endParaRPr lang="ko-KR" altLang="ko-KR" sz="18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발송된 메일에는 새롭게 비밀번호를 설정하는 페이지로 이동할 수 있게 해주는 버튼이 있다</a:t>
            </a:r>
            <a:r>
              <a:rPr lang="en-US" altLang="ko-KR" sz="1200" dirty="0" smtClean="0"/>
              <a:t>.</a:t>
            </a:r>
            <a:endParaRPr lang="ko-KR" altLang="ko-KR" sz="18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비밀번호를 설정하는 페이지에서 원하는 비밀번호를 입력하게 되면 비밀번호가 변경된다</a:t>
            </a:r>
            <a:r>
              <a:rPr lang="en-US" altLang="ko-KR" sz="1200" dirty="0" smtClean="0"/>
              <a:t>. </a:t>
            </a:r>
            <a:endParaRPr lang="ko-KR" altLang="ko-KR" sz="1800" dirty="0" smtClean="0"/>
          </a:p>
          <a:p>
            <a:r>
              <a:rPr lang="en-US" altLang="ko-KR" sz="1200" dirty="0" smtClean="0"/>
              <a:t> </a:t>
            </a:r>
            <a:endParaRPr lang="ko-KR" altLang="ko-KR" sz="1800" dirty="0" smtClean="0"/>
          </a:p>
          <a:p>
            <a:r>
              <a:rPr lang="en-US" altLang="ko-KR" sz="1200" b="1" dirty="0" smtClean="0"/>
              <a:t>3.2. </a:t>
            </a:r>
            <a:r>
              <a:rPr lang="ko-KR" altLang="ko-KR" sz="1200" b="1" dirty="0" smtClean="0"/>
              <a:t>프로젝트 페이지</a:t>
            </a:r>
            <a:endParaRPr lang="ko-KR" altLang="ko-KR" sz="1100" dirty="0" smtClean="0"/>
          </a:p>
          <a:p>
            <a:r>
              <a:rPr lang="en-US" altLang="ko-KR" sz="1200" b="1" dirty="0" smtClean="0"/>
              <a:t> </a:t>
            </a:r>
            <a:endParaRPr lang="ko-KR" altLang="ko-KR" sz="1800" dirty="0" smtClean="0"/>
          </a:p>
          <a:p>
            <a:r>
              <a:rPr lang="en-US" altLang="ko-KR" sz="1200" b="1" dirty="0" smtClean="0"/>
              <a:t>3.2.1. </a:t>
            </a:r>
            <a:r>
              <a:rPr lang="ko-KR" altLang="ko-KR" sz="1200" b="1" dirty="0" smtClean="0"/>
              <a:t>사이드 바</a:t>
            </a:r>
            <a:endParaRPr lang="ko-KR" altLang="ko-KR" sz="1800" dirty="0" smtClean="0"/>
          </a:p>
          <a:p>
            <a:r>
              <a:rPr lang="en-US" altLang="ko-KR" sz="1200" b="1" dirty="0" smtClean="0"/>
              <a:t> </a:t>
            </a:r>
            <a:endParaRPr lang="ko-KR" altLang="ko-KR" sz="18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프로필사진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공지사항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프로젝트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로그아웃의 메뉴로 구성되어진다</a:t>
            </a:r>
            <a:r>
              <a:rPr lang="en-US" altLang="ko-KR" sz="1200" dirty="0" smtClean="0"/>
              <a:t>.</a:t>
            </a:r>
            <a:endParaRPr lang="ko-KR" altLang="ko-KR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프로필 사진 </a:t>
            </a:r>
            <a:r>
              <a:rPr lang="ko-KR" altLang="ko-KR" sz="1200" dirty="0" err="1" smtClean="0"/>
              <a:t>클릭시</a:t>
            </a:r>
            <a:r>
              <a:rPr lang="ko-KR" altLang="ko-KR" sz="1200" dirty="0" smtClean="0"/>
              <a:t> 프로필 사진을 수정할 수 있는 창이 생성된다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프로필 사진을 수정 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프로필 사진 수정하기 창의</a:t>
            </a:r>
            <a:r>
              <a:rPr lang="en-US" altLang="ko-KR" sz="1200" dirty="0" smtClean="0"/>
              <a:t> + </a:t>
            </a:r>
            <a:r>
              <a:rPr lang="ko-KR" altLang="ko-KR" sz="1200" dirty="0" smtClean="0"/>
              <a:t>버튼을 누르면 비밀번호와 닉네임을 수정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탈퇴를 할 수 있는 창이 생성된다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비밀 번호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닉네임을 수정 할 수 있다</a:t>
            </a:r>
            <a:r>
              <a:rPr lang="en-US" altLang="ko-KR" sz="1200" dirty="0" smtClean="0"/>
              <a:t>..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탈퇴하기 버튼을 누르면 회원은 탈퇴상태로 변환되며 로그인 페이지로 이동한다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버튼을 누르면 프로젝트 페이지로 이동한다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로그아웃 버튼을 누르면 회원 로그아웃이 이루어지며 로그인 페이지로 이동한다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프로젝트에 들어가게</a:t>
            </a:r>
            <a:r>
              <a:rPr lang="en-US" altLang="ko-KR" sz="1200" dirty="0" smtClean="0"/>
              <a:t>  </a:t>
            </a:r>
            <a:r>
              <a:rPr lang="ko-KR" altLang="ko-KR" sz="1200" dirty="0" smtClean="0"/>
              <a:t>되면 아이콘이 변경된다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b="1" dirty="0" smtClean="0"/>
              <a:t>3.2.2. </a:t>
            </a:r>
            <a:r>
              <a:rPr lang="ko-KR" altLang="ko-KR" sz="1200" b="1" dirty="0" err="1" smtClean="0"/>
              <a:t>헤더바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초대가 왔을 때 알려주는 아이콘이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편지 모양의 아이콘이 존재 하며 새로운 알림이 오면 빨간색 숫자가 추가된다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편지 모양을 </a:t>
            </a:r>
            <a:r>
              <a:rPr lang="ko-KR" altLang="ko-KR" sz="1200" dirty="0" err="1" smtClean="0"/>
              <a:t>클릭시</a:t>
            </a:r>
            <a:r>
              <a:rPr lang="ko-KR" altLang="ko-KR" sz="1200" dirty="0" smtClean="0"/>
              <a:t> 창이 열리며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나에게 온 초대 리스트를 볼 수 있다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리스트에는</a:t>
            </a:r>
            <a:r>
              <a:rPr lang="en-US" altLang="ko-KR" sz="1200" dirty="0" smtClean="0"/>
              <a:t> Y(</a:t>
            </a:r>
            <a:r>
              <a:rPr lang="ko-KR" altLang="ko-KR" sz="1200" dirty="0" smtClean="0"/>
              <a:t>초대수락</a:t>
            </a:r>
            <a:r>
              <a:rPr lang="en-US" altLang="ko-KR" sz="1200" dirty="0" smtClean="0"/>
              <a:t>) / N(</a:t>
            </a:r>
            <a:r>
              <a:rPr lang="ko-KR" altLang="ko-KR" sz="1200" dirty="0" smtClean="0"/>
              <a:t>초대거절</a:t>
            </a:r>
            <a:r>
              <a:rPr lang="en-US" altLang="ko-KR" sz="1200" dirty="0" smtClean="0"/>
              <a:t>) </a:t>
            </a:r>
            <a:r>
              <a:rPr lang="ko-KR" altLang="ko-KR" sz="1200" dirty="0" smtClean="0"/>
              <a:t>버튼이 있으며</a:t>
            </a:r>
            <a:r>
              <a:rPr lang="en-US" altLang="ko-KR" sz="1200" dirty="0" smtClean="0"/>
              <a:t> Y</a:t>
            </a:r>
            <a:r>
              <a:rPr lang="ko-KR" altLang="ko-KR" sz="1200" dirty="0" smtClean="0"/>
              <a:t>버튼을 누름으로써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프로젝트 합류가 가능하다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b="1" dirty="0" smtClean="0"/>
              <a:t>3.2.3. </a:t>
            </a:r>
            <a:r>
              <a:rPr lang="ko-KR" altLang="ko-KR" sz="1200" b="1" dirty="0" smtClean="0"/>
              <a:t>공지사항 페이지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관리자가 작성한 공지사항을 회원들이 볼 수 있도록 하는 게시판 페이지이다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-  </a:t>
            </a:r>
            <a:r>
              <a:rPr lang="ko-KR" altLang="ko-KR" sz="1200" dirty="0" smtClean="0"/>
              <a:t>관리자는 글 작성</a:t>
            </a:r>
            <a:r>
              <a:rPr lang="en-US" altLang="ko-KR" sz="1200" dirty="0" smtClean="0"/>
              <a:t>,</a:t>
            </a:r>
            <a:r>
              <a:rPr lang="ko-KR" altLang="ko-KR" sz="1200" dirty="0" smtClean="0"/>
              <a:t>수정</a:t>
            </a:r>
            <a:r>
              <a:rPr lang="en-US" altLang="ko-KR" sz="1200" dirty="0" smtClean="0"/>
              <a:t>,</a:t>
            </a:r>
            <a:r>
              <a:rPr lang="ko-KR" altLang="ko-KR" sz="1200" dirty="0" smtClean="0"/>
              <a:t>삭제를 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-  </a:t>
            </a:r>
            <a:r>
              <a:rPr lang="ko-KR" altLang="ko-KR" sz="1200" dirty="0" smtClean="0"/>
              <a:t>회원은 글 읽기만 가능하다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/>
              <a:t> </a:t>
            </a:r>
            <a:endParaRPr lang="ko-KR" altLang="ko-KR" sz="1200" dirty="0" smtClean="0"/>
          </a:p>
          <a:p>
            <a:endParaRPr lang="ko-KR" altLang="ko-K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3.2.4. </a:t>
            </a:r>
            <a:r>
              <a:rPr lang="ko-KR" altLang="ko-KR" sz="1200" b="1" dirty="0" smtClean="0"/>
              <a:t>프로젝트 생성 페이지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회원이 로그인 후 처음 진입하는 페이지 이다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내가 참여하고 있는 프로젝트들을 볼 수 있으며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새로운 프로젝트를 생성할 수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</a:t>
            </a:r>
            <a:r>
              <a:rPr lang="ko-KR" altLang="ko-KR" sz="1200" dirty="0" err="1" smtClean="0"/>
              <a:t>검색창이</a:t>
            </a:r>
            <a:r>
              <a:rPr lang="ko-KR" altLang="ko-KR" sz="1200" dirty="0" smtClean="0"/>
              <a:t> 있으며 키워드로 프로젝트 검색하면 키워드에 해당하는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프로젝트만 표시된다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err="1" smtClean="0"/>
              <a:t>즐겨찾기는</a:t>
            </a:r>
            <a:r>
              <a:rPr lang="ko-KR" altLang="ko-KR" sz="1200" dirty="0" smtClean="0"/>
              <a:t> 프로젝트 우측 상단 </a:t>
            </a:r>
            <a:r>
              <a:rPr lang="ko-KR" altLang="ko-KR" sz="1200" dirty="0" err="1" smtClean="0"/>
              <a:t>별표시를</a:t>
            </a:r>
            <a:r>
              <a:rPr lang="ko-KR" altLang="ko-KR" sz="1200" dirty="0" smtClean="0"/>
              <a:t> 클릭함으로써 가능하며</a:t>
            </a:r>
            <a:r>
              <a:rPr lang="en-US" altLang="ko-KR" sz="1200" dirty="0" smtClean="0"/>
              <a:t>, </a:t>
            </a:r>
            <a:r>
              <a:rPr lang="ko-KR" altLang="ko-KR" sz="1200" dirty="0" err="1" smtClean="0"/>
              <a:t>즐겨찾기한</a:t>
            </a:r>
            <a:r>
              <a:rPr lang="ko-KR" altLang="ko-KR" sz="1200" dirty="0" smtClean="0"/>
              <a:t>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프로젝트는 상단 </a:t>
            </a:r>
            <a:r>
              <a:rPr lang="ko-KR" altLang="ko-KR" sz="1200" dirty="0" err="1" smtClean="0"/>
              <a:t>즐겨찾기한</a:t>
            </a:r>
            <a:r>
              <a:rPr lang="ko-KR" altLang="ko-KR" sz="1200" dirty="0" smtClean="0"/>
              <a:t> 프로젝트 목록에 우선적으로 보여진다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목록은 </a:t>
            </a:r>
            <a:r>
              <a:rPr lang="ko-KR" altLang="ko-KR" sz="1200" dirty="0" err="1" smtClean="0"/>
              <a:t>프로젝트명이</a:t>
            </a:r>
            <a:r>
              <a:rPr lang="ko-KR" altLang="ko-KR" sz="1200" dirty="0" smtClean="0"/>
              <a:t> 적힌 카드</a:t>
            </a:r>
            <a:r>
              <a:rPr lang="en-US" altLang="ko-KR" sz="1200" dirty="0" smtClean="0"/>
              <a:t> UI </a:t>
            </a:r>
            <a:r>
              <a:rPr lang="ko-KR" altLang="ko-KR" sz="1200" dirty="0" smtClean="0"/>
              <a:t>형식으로 보여지며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만들어진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프로젝트 순으로 위쪽에서부터 나열된다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팀장은 카드 내의 프로젝트 설정버튼</a:t>
            </a:r>
            <a:r>
              <a:rPr lang="en-US" altLang="ko-KR" sz="1200" dirty="0" smtClean="0"/>
              <a:t>[</a:t>
            </a:r>
            <a:r>
              <a:rPr lang="ko-KR" altLang="ko-KR" sz="1200" dirty="0" smtClean="0"/>
              <a:t>톱니모양의 버튼</a:t>
            </a:r>
            <a:r>
              <a:rPr lang="en-US" altLang="ko-KR" sz="1200" dirty="0" smtClean="0"/>
              <a:t>] </a:t>
            </a:r>
            <a:r>
              <a:rPr lang="ko-KR" altLang="ko-KR" sz="1200" dirty="0" smtClean="0"/>
              <a:t>클릭을 하여</a:t>
            </a:r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프로젝트 명이나 사용언어를 변경할 수 있고 삭제할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신규 생성</a:t>
            </a:r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프로젝트 목록 제일 마지막에는</a:t>
            </a:r>
            <a:r>
              <a:rPr lang="en-US" altLang="ko-KR" sz="1200" dirty="0" smtClean="0"/>
              <a:t> ‘+’ </a:t>
            </a:r>
            <a:r>
              <a:rPr lang="ko-KR" altLang="ko-KR" sz="1200" dirty="0" smtClean="0"/>
              <a:t>모양 아이콘의 카드가 있으며 </a:t>
            </a:r>
            <a:r>
              <a:rPr lang="ko-KR" altLang="ko-KR" sz="1200" dirty="0" err="1" smtClean="0"/>
              <a:t>클릭시</a:t>
            </a:r>
            <a:r>
              <a:rPr lang="ko-KR" altLang="ko-KR" sz="1200" dirty="0" smtClean="0"/>
              <a:t> 새로운 프로젝트를 </a:t>
            </a:r>
            <a:r>
              <a:rPr lang="ko-KR" altLang="ko-KR" sz="1200" dirty="0" err="1" smtClean="0"/>
              <a:t>생성할수</a:t>
            </a:r>
            <a:r>
              <a:rPr lang="ko-KR" altLang="ko-KR" sz="1200" dirty="0" smtClean="0"/>
              <a:t> 있는 </a:t>
            </a:r>
            <a:r>
              <a:rPr lang="ko-KR" altLang="ko-KR" sz="1200" dirty="0" err="1" smtClean="0"/>
              <a:t>모달</a:t>
            </a:r>
            <a:r>
              <a:rPr lang="en-US" altLang="ko-KR" sz="1200" dirty="0" smtClean="0"/>
              <a:t>	</a:t>
            </a:r>
            <a:r>
              <a:rPr lang="ko-KR" altLang="ko-KR" sz="1200" dirty="0" smtClean="0"/>
              <a:t>창이 생성된다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신규프로젝트의 </a:t>
            </a:r>
            <a:r>
              <a:rPr lang="ko-KR" altLang="ko-KR" sz="1200" dirty="0" err="1" smtClean="0"/>
              <a:t>프로젝트명을</a:t>
            </a:r>
            <a:r>
              <a:rPr lang="ko-KR" altLang="ko-KR" sz="1200" dirty="0" smtClean="0"/>
              <a:t> 입력하고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하단 사용언어 중 한가지를 선택하고 확인 버튼을 누르면 새로운 프로</a:t>
            </a:r>
            <a:r>
              <a:rPr lang="en-US" altLang="ko-KR" sz="1200" dirty="0" smtClean="0"/>
              <a:t>	</a:t>
            </a:r>
            <a:r>
              <a:rPr lang="ko-KR" altLang="ko-KR" sz="1200" dirty="0" err="1" smtClean="0"/>
              <a:t>젝트를</a:t>
            </a:r>
            <a:r>
              <a:rPr lang="ko-KR" altLang="ko-KR" sz="1200" dirty="0" smtClean="0"/>
              <a:t> 생성할 </a:t>
            </a:r>
            <a:r>
              <a:rPr lang="ko-KR" altLang="ko-KR" sz="1200" dirty="0" err="1" smtClean="0"/>
              <a:t>수있다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프로젝트의 팀원 추가는 해당 프로젝트 </a:t>
            </a:r>
            <a:r>
              <a:rPr lang="ko-KR" altLang="ko-KR" sz="1200" dirty="0" err="1" smtClean="0"/>
              <a:t>진입후에</a:t>
            </a:r>
            <a:r>
              <a:rPr lang="ko-KR" altLang="ko-KR" sz="1200" dirty="0" smtClean="0"/>
              <a:t> 회원초대를 통하여 가능하다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사용언어 종류</a:t>
            </a:r>
            <a:r>
              <a:rPr lang="en-US" altLang="ko-KR" sz="1200" dirty="0" smtClean="0"/>
              <a:t> : JAVA , C , C#, Python , Ruby , Go , ASP , Visual +Basic ,  PHP , JavaScript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참여중인 프로젝트의 카드를 클릭 할 시 해당 프로젝트의</a:t>
            </a:r>
            <a:r>
              <a:rPr lang="en-US" altLang="ko-KR" sz="1200" dirty="0" smtClean="0"/>
              <a:t> Dashboard </a:t>
            </a:r>
            <a:r>
              <a:rPr lang="ko-KR" altLang="ko-KR" sz="1200" dirty="0" smtClean="0"/>
              <a:t>페이지로</a:t>
            </a:r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이동한다</a:t>
            </a:r>
            <a:r>
              <a:rPr lang="en-US" altLang="ko-KR" sz="1200" dirty="0" smtClean="0"/>
              <a:t>.</a:t>
            </a:r>
            <a:endParaRPr lang="ko-KR" altLang="ko-K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3.3. </a:t>
            </a:r>
            <a:r>
              <a:rPr lang="ko-KR" altLang="ko-KR" sz="1200" b="1" dirty="0" smtClean="0"/>
              <a:t>회원 페이지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차트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캘린더</a:t>
            </a:r>
            <a:r>
              <a:rPr lang="en-US" altLang="ko-KR" sz="1200" dirty="0" smtClean="0"/>
              <a:t> , </a:t>
            </a:r>
            <a:r>
              <a:rPr lang="ko-KR" altLang="ko-KR" sz="1200" dirty="0" err="1" smtClean="0"/>
              <a:t>칸반보드</a:t>
            </a:r>
            <a:r>
              <a:rPr lang="ko-KR" altLang="ko-KR" sz="1200" dirty="0" smtClean="0"/>
              <a:t> 페이지가 나타난다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각각의 기능은 따로 동작을 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 </a:t>
            </a:r>
            <a:r>
              <a:rPr lang="en-US" altLang="ko-KR" sz="1200" b="1" dirty="0" smtClean="0"/>
              <a:t>3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/>
              <a:t>3.1. </a:t>
            </a:r>
            <a:r>
              <a:rPr lang="ko-KR" altLang="ko-KR" sz="1200" b="1" dirty="0" smtClean="0"/>
              <a:t>상단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 smtClean="0"/>
              <a:t>nav</a:t>
            </a:r>
            <a:r>
              <a:rPr lang="en-US" altLang="ko-KR" sz="1200" b="1" dirty="0" smtClean="0"/>
              <a:t> bar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상단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nav</a:t>
            </a:r>
            <a:r>
              <a:rPr lang="en-US" altLang="ko-KR" sz="1200" dirty="0" smtClean="0"/>
              <a:t> bar</a:t>
            </a:r>
            <a:r>
              <a:rPr lang="ko-KR" altLang="ko-KR" sz="1200" dirty="0" smtClean="0"/>
              <a:t>는 프로젝트 명과 팀원들의 프로필 사진이 나열된다</a:t>
            </a:r>
            <a:r>
              <a:rPr lang="en-US" altLang="ko-KR" sz="1200" dirty="0" smtClean="0"/>
              <a:t>.  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명의 왼쪽에는 프로젝트에서 사용하는 언어의 색이 표시된다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명을 클릭할 시에는</a:t>
            </a:r>
            <a:r>
              <a:rPr lang="en-US" altLang="ko-KR" sz="1200" dirty="0" smtClean="0"/>
              <a:t> Main Dashboard</a:t>
            </a:r>
            <a:r>
              <a:rPr lang="ko-KR" altLang="ko-KR" sz="1200" dirty="0" smtClean="0"/>
              <a:t>페이지로 이동한다</a:t>
            </a:r>
            <a:r>
              <a:rPr lang="en-US" altLang="ko-KR" sz="1200" dirty="0" smtClean="0"/>
              <a:t>.   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협업할 </a:t>
            </a:r>
            <a:r>
              <a:rPr lang="ko-KR" altLang="ko-KR" sz="1200" dirty="0" err="1" smtClean="0"/>
              <a:t>팀원를</a:t>
            </a:r>
            <a:r>
              <a:rPr lang="ko-KR" altLang="ko-KR" sz="1200" dirty="0" smtClean="0"/>
              <a:t> 추가시킬 때 프로필 사진목록 가장 좌측에 있는</a:t>
            </a:r>
            <a:r>
              <a:rPr lang="en-US" altLang="ko-KR" sz="1200" dirty="0" smtClean="0"/>
              <a:t> [+]</a:t>
            </a:r>
            <a:r>
              <a:rPr lang="ko-KR" altLang="ko-KR" sz="1200" dirty="0" smtClean="0"/>
              <a:t>버튼을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클릭하여 생성되는 창으로 가입회원의 </a:t>
            </a:r>
            <a:r>
              <a:rPr lang="ko-KR" altLang="ko-KR" sz="1200" dirty="0" err="1" smtClean="0"/>
              <a:t>이메일을</a:t>
            </a:r>
            <a:r>
              <a:rPr lang="ko-KR" altLang="ko-KR" sz="1200" dirty="0" smtClean="0"/>
              <a:t> 입력하고 </a:t>
            </a:r>
            <a:r>
              <a:rPr lang="ko-KR" altLang="ko-KR" sz="1200" dirty="0" err="1" smtClean="0"/>
              <a:t>초대메세지를</a:t>
            </a:r>
            <a:r>
              <a:rPr lang="ko-KR" altLang="ko-KR" sz="1200" dirty="0" smtClean="0"/>
              <a:t>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보낸다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팀장은 팀원들을 제명시킬 수 있는 권한을 가지고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팀장은 팀원의 프로필을 클릭하면 닉네임 및 팀원 제명 혹은 팀장권한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위임이 가능한 </a:t>
            </a:r>
            <a:r>
              <a:rPr lang="ko-KR" altLang="ko-KR" sz="1200" dirty="0" err="1" smtClean="0"/>
              <a:t>드롭박스가</a:t>
            </a:r>
            <a:r>
              <a:rPr lang="ko-KR" altLang="ko-KR" sz="1200" dirty="0" smtClean="0"/>
              <a:t> 뜬다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err="1" smtClean="0"/>
              <a:t>팀원는</a:t>
            </a:r>
            <a:r>
              <a:rPr lang="ko-KR" altLang="ko-KR" sz="1200" dirty="0" smtClean="0"/>
              <a:t> 본인 프로필의 팀원탈퇴버튼을 클릭하면 본인이 팀에서 제명 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팀장이</a:t>
            </a:r>
            <a:r>
              <a:rPr lang="en-US" altLang="ko-KR" sz="1200" dirty="0" smtClean="0"/>
              <a:t>  </a:t>
            </a:r>
            <a:r>
              <a:rPr lang="ko-KR" altLang="ko-KR" sz="1200" dirty="0" smtClean="0"/>
              <a:t>해당 팀원의 프로필을 눌러 제명 시키면 팀원은 프로젝트 팀에서 탈퇴</a:t>
            </a:r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되며 프로젝트 페이지로 이동한다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팀장권한위임을 클릭하면 해당 팀원에게 팀장의 권한을 넘겨주고 자신은 일반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팀원이 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팀장은 본인 프로필 클릭 시 닉네임만 뜬다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채팅 모양 아이콘이 추가되며 버튼을 누를 시 채팅 창이 생성된다</a:t>
            </a:r>
            <a:r>
              <a:rPr lang="en-US" altLang="ko-KR" sz="1200" dirty="0" smtClean="0"/>
              <a:t>.</a:t>
            </a:r>
            <a:endParaRPr lang="ko-KR" altLang="ko-K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3.3.2. </a:t>
            </a:r>
            <a:r>
              <a:rPr lang="ko-KR" altLang="ko-KR" sz="1200" b="1" dirty="0" smtClean="0"/>
              <a:t>사이드 바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err="1" smtClean="0"/>
              <a:t>사이트바의</a:t>
            </a:r>
            <a:r>
              <a:rPr lang="ko-KR" altLang="ko-KR" sz="1200" dirty="0" smtClean="0"/>
              <a:t> 공지사항 아이콘은 사라지고</a:t>
            </a:r>
            <a:r>
              <a:rPr lang="en-US" altLang="ko-KR" sz="1200" dirty="0" smtClean="0"/>
              <a:t> lean canvas , checklist , calendar , </a:t>
            </a:r>
            <a:endParaRPr lang="ko-KR" altLang="ko-KR" sz="1200" dirty="0" smtClean="0"/>
          </a:p>
          <a:p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kanban</a:t>
            </a:r>
            <a:r>
              <a:rPr lang="en-US" altLang="ko-KR" sz="1200" dirty="0" smtClean="0"/>
              <a:t> , trouble shooting , files , chart </a:t>
            </a:r>
            <a:r>
              <a:rPr lang="ko-KR" altLang="ko-KR" sz="1200" dirty="0" smtClean="0"/>
              <a:t>아이콘이 생성된다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버튼을 누르면 각각의 페이지로 이동한다</a:t>
            </a:r>
            <a:r>
              <a:rPr lang="en-US" altLang="ko-KR" sz="1200" dirty="0" smtClean="0"/>
              <a:t>.  </a:t>
            </a:r>
            <a:endParaRPr lang="ko-KR" altLang="ko-KR" sz="1200" dirty="0" smtClean="0"/>
          </a:p>
          <a:p>
            <a:r>
              <a:rPr lang="en-US" altLang="ko-KR" sz="1200" dirty="0" smtClean="0"/>
              <a:t>		</a:t>
            </a:r>
            <a:endParaRPr lang="ko-KR" altLang="ko-KR" sz="1200" dirty="0" smtClean="0"/>
          </a:p>
          <a:p>
            <a:r>
              <a:rPr lang="en-US" altLang="ko-KR" sz="1200" b="1" dirty="0" smtClean="0"/>
              <a:t>3.3.3 </a:t>
            </a:r>
            <a:r>
              <a:rPr lang="ko-KR" altLang="ko-KR" sz="1200" b="1" dirty="0" smtClean="0"/>
              <a:t>린 캔버스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프로젝트를 시작하고 처음 페이지에 들어가게 되면 </a:t>
            </a:r>
            <a:r>
              <a:rPr lang="ko-KR" altLang="ko-KR" sz="1200" dirty="0" err="1" smtClean="0"/>
              <a:t>린캔버스의</a:t>
            </a:r>
            <a:r>
              <a:rPr lang="ko-KR" altLang="ko-KR" sz="1200" dirty="0" smtClean="0"/>
              <a:t> 각각의 구역을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클릭하여 내용을 채운 뒤</a:t>
            </a:r>
            <a:r>
              <a:rPr lang="en-US" altLang="ko-KR" sz="1200" dirty="0" smtClean="0"/>
              <a:t> save </a:t>
            </a:r>
            <a:r>
              <a:rPr lang="ko-KR" altLang="ko-KR" sz="1200" dirty="0" smtClean="0"/>
              <a:t>버튼을 눌러 저장을 </a:t>
            </a:r>
            <a:r>
              <a:rPr lang="ko-KR" altLang="ko-KR" sz="1200" dirty="0" err="1" smtClean="0"/>
              <a:t>해야한다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한번</a:t>
            </a:r>
            <a:r>
              <a:rPr lang="en-US" altLang="ko-KR" sz="1200" dirty="0" smtClean="0"/>
              <a:t> save</a:t>
            </a:r>
            <a:r>
              <a:rPr lang="ko-KR" altLang="ko-KR" sz="1200" dirty="0" smtClean="0"/>
              <a:t>를 하게 되면 </a:t>
            </a:r>
            <a:r>
              <a:rPr lang="ko-KR" altLang="ko-KR" sz="1200" dirty="0" err="1" smtClean="0"/>
              <a:t>팀명은</a:t>
            </a:r>
            <a:r>
              <a:rPr lang="ko-KR" altLang="ko-KR" sz="1200" dirty="0" smtClean="0"/>
              <a:t> 수정버튼을 눌러야 수정이 가능하며 내용은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각각의 구역을 클릭하여 수정이 가능하다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프린트 아이콘을 클릭하여 프린트를 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        </a:t>
            </a:r>
            <a:endParaRPr lang="ko-KR" altLang="ko-KR" sz="1200" dirty="0" smtClean="0"/>
          </a:p>
          <a:p>
            <a:r>
              <a:rPr lang="en-US" altLang="ko-KR" sz="1200" dirty="0" smtClean="0"/>
              <a:t>3.</a:t>
            </a:r>
            <a:r>
              <a:rPr lang="en-US" altLang="ko-KR" sz="1200" b="1" dirty="0" smtClean="0"/>
              <a:t>3.4. </a:t>
            </a:r>
            <a:r>
              <a:rPr lang="ko-KR" altLang="ko-KR" sz="1200" b="1" dirty="0" smtClean="0"/>
              <a:t>체크리스트 페이지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팀장은 공통체크리스트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사용자체크리스트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공통체크리스트확인</a:t>
            </a:r>
            <a:r>
              <a:rPr lang="en-US" altLang="ko-KR" sz="1200" dirty="0" smtClean="0"/>
              <a:t> , </a:t>
            </a:r>
            <a:endParaRPr lang="ko-KR" altLang="ko-KR" sz="1200" dirty="0" smtClean="0"/>
          </a:p>
          <a:p>
            <a:r>
              <a:rPr lang="en-US" altLang="ko-KR" sz="1200" dirty="0" smtClean="0"/>
              <a:t>	</a:t>
            </a:r>
            <a:r>
              <a:rPr lang="ko-KR" altLang="ko-KR" sz="1200" dirty="0" err="1" smtClean="0"/>
              <a:t>사용자체크리스트확인로</a:t>
            </a:r>
            <a:r>
              <a:rPr lang="en-US" altLang="ko-KR" sz="1200" dirty="0" smtClean="0"/>
              <a:t> 4</a:t>
            </a:r>
            <a:r>
              <a:rPr lang="ko-KR" altLang="ko-KR" sz="1200" dirty="0" smtClean="0"/>
              <a:t>개의 탭이 있으며 팀원은 공통체크리스트</a:t>
            </a:r>
            <a:r>
              <a:rPr lang="en-US" altLang="ko-KR" sz="1200" dirty="0" smtClean="0"/>
              <a:t> , </a:t>
            </a:r>
            <a:endParaRPr lang="ko-KR" altLang="ko-KR" sz="1200" dirty="0" smtClean="0"/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사용자체크리스트로</a:t>
            </a:r>
            <a:r>
              <a:rPr lang="en-US" altLang="ko-KR" sz="1200" dirty="0" smtClean="0"/>
              <a:t> 2</a:t>
            </a:r>
            <a:r>
              <a:rPr lang="ko-KR" altLang="ko-KR" sz="1200" dirty="0" smtClean="0"/>
              <a:t>개의 탭이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팀장은 사용자 체크리스트를 작성할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공통체크리스트는 회원들의 코딩 환경을 체크하기 위한 체크리스트 페이지이며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관리자가 생성</a:t>
            </a:r>
            <a:r>
              <a:rPr lang="en-US" altLang="ko-KR" sz="1200" dirty="0" smtClean="0"/>
              <a:t>,</a:t>
            </a:r>
            <a:r>
              <a:rPr lang="ko-KR" altLang="ko-KR" sz="1200" dirty="0" smtClean="0"/>
              <a:t>삭제</a:t>
            </a:r>
            <a:r>
              <a:rPr lang="en-US" altLang="ko-KR" sz="1200" dirty="0" smtClean="0"/>
              <a:t>,</a:t>
            </a:r>
            <a:r>
              <a:rPr lang="ko-KR" altLang="ko-KR" sz="1200" dirty="0" smtClean="0"/>
              <a:t>변경이 가능하다</a:t>
            </a:r>
            <a:r>
              <a:rPr lang="en-US" altLang="ko-KR" sz="1200" dirty="0" smtClean="0"/>
              <a:t>.</a:t>
            </a:r>
            <a:endParaRPr lang="ko-KR" altLang="ko-K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사용자 체크리스트는 프로젝트내의 체크리스트이며 프로젝트 팀장이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생성</a:t>
            </a:r>
            <a:r>
              <a:rPr lang="en-US" altLang="ko-KR" sz="1200" dirty="0" smtClean="0"/>
              <a:t>,</a:t>
            </a:r>
            <a:r>
              <a:rPr lang="ko-KR" altLang="ko-KR" sz="1200" dirty="0" smtClean="0"/>
              <a:t>삭제</a:t>
            </a:r>
            <a:r>
              <a:rPr lang="en-US" altLang="ko-KR" sz="1200" dirty="0" smtClean="0"/>
              <a:t>,</a:t>
            </a:r>
            <a:r>
              <a:rPr lang="ko-KR" altLang="ko-KR" sz="1200" dirty="0" smtClean="0"/>
              <a:t>변경이 가능하다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공통체크리스트의 전체 결과는 공통체크리스트확인 탭에서 팀장만 확인 할 수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있다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팀원은 자신의 결과만 볼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사용자체크리스트의 전체 결과는 사용자체크리스트확인 탭에서 팀장만 확인 할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수 있다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팀원은 자신의 결과만 볼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공통체크리스트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사용자 체크리스트 탭에서는 프린트 아이콘을 클릭하여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출력이 가능하다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3.</a:t>
            </a:r>
            <a:r>
              <a:rPr lang="en-US" altLang="ko-KR" sz="1200" b="1" dirty="0" smtClean="0"/>
              <a:t>3.5. </a:t>
            </a:r>
            <a:r>
              <a:rPr lang="ko-KR" altLang="ko-KR" sz="1200" b="1" dirty="0" smtClean="0"/>
              <a:t>달력 페이지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달력 페이지로 이동되면 프로젝트의 달력 페이지와 </a:t>
            </a:r>
            <a:r>
              <a:rPr lang="ko-KR" altLang="ko-KR" sz="1200" dirty="0" err="1" smtClean="0"/>
              <a:t>칸반과</a:t>
            </a:r>
            <a:r>
              <a:rPr lang="ko-KR" altLang="ko-KR" sz="1200" dirty="0" smtClean="0"/>
              <a:t> 연동된 박스가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나타난다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모든 팀원은 보드의 시작일과 종료일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일정 명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일정 색상을 입력하여 일정을 </a:t>
            </a:r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생성할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달력의 칸을 클릭하면 생성 창이 열리고 보드 내용을 입력 후 확인 버튼을</a:t>
            </a:r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클릭하여 보드를 생성한다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일정의 삭제는 </a:t>
            </a:r>
            <a:r>
              <a:rPr lang="ko-KR" altLang="ko-KR" sz="1200" dirty="0" err="1" smtClean="0"/>
              <a:t>칸반과</a:t>
            </a:r>
            <a:r>
              <a:rPr lang="ko-KR" altLang="ko-KR" sz="1200" dirty="0" smtClean="0"/>
              <a:t> 연동된 박스로 일정을 드래그 </a:t>
            </a:r>
            <a:r>
              <a:rPr lang="ko-KR" altLang="ko-KR" sz="1200" dirty="0" err="1" smtClean="0"/>
              <a:t>드랍시켜</a:t>
            </a:r>
            <a:r>
              <a:rPr lang="ko-KR" altLang="ko-KR" sz="1200" dirty="0" smtClean="0"/>
              <a:t> 실행할 수 있다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일정의 수정은 일정보드를 클릭하여 실행할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err="1" smtClean="0"/>
              <a:t>달력위의</a:t>
            </a:r>
            <a:r>
              <a:rPr lang="ko-KR" altLang="ko-KR" sz="1200" dirty="0" smtClean="0"/>
              <a:t> 화살표 버튼을 클릭하면 달력의 달을 변경할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today</a:t>
            </a:r>
            <a:r>
              <a:rPr lang="ko-KR" altLang="ko-KR" sz="1200" dirty="0" smtClean="0"/>
              <a:t>버튼을 누르면 현재날짜로 달력이 이동된다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err="1" smtClean="0"/>
              <a:t>칸반보드와</a:t>
            </a:r>
            <a:r>
              <a:rPr lang="ko-KR" altLang="ko-KR" sz="1200" dirty="0" smtClean="0"/>
              <a:t> 연동된 박스에는 </a:t>
            </a:r>
            <a:r>
              <a:rPr lang="ko-KR" altLang="ko-KR" sz="1200" dirty="0" err="1" smtClean="0"/>
              <a:t>칸반에</a:t>
            </a:r>
            <a:r>
              <a:rPr lang="ko-KR" altLang="ko-KR" sz="1200" dirty="0" smtClean="0"/>
              <a:t> 존재하는 카드들이 구역의 색을 가지고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나타나며 달력으로 옮길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주제 선정 배경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b="1" i="1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벤치마킹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1380530" y="2860272"/>
            <a:ext cx="6321028" cy="3389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541639" y="2860272"/>
            <a:ext cx="0" cy="3389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9"/>
          <p:cNvSpPr txBox="1"/>
          <p:nvPr/>
        </p:nvSpPr>
        <p:spPr>
          <a:xfrm>
            <a:off x="1393375" y="2898383"/>
            <a:ext cx="312038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Drag &amp; Drop</a:t>
            </a:r>
            <a:endParaRPr lang="ko-KR" altLang="en-US" spc="-113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118"/>
          <p:cNvSpPr txBox="1"/>
          <p:nvPr/>
        </p:nvSpPr>
        <p:spPr>
          <a:xfrm>
            <a:off x="4582946" y="2898383"/>
            <a:ext cx="312038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채팅</a:t>
            </a:r>
            <a:endParaRPr lang="ko-KR" altLang="en-US" spc="-113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119"/>
          <p:cNvSpPr txBox="1"/>
          <p:nvPr/>
        </p:nvSpPr>
        <p:spPr>
          <a:xfrm>
            <a:off x="2152943" y="891871"/>
            <a:ext cx="16012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</a:t>
            </a:r>
            <a:r>
              <a:rPr lang="en-US" altLang="ko-KR" spc="-113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Trello</a:t>
            </a:r>
            <a:r>
              <a:rPr lang="en-US" altLang="ko-KR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]</a:t>
            </a:r>
            <a:endParaRPr lang="ko-KR" altLang="en-US" spc="-113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120"/>
          <p:cNvSpPr txBox="1"/>
          <p:nvPr/>
        </p:nvSpPr>
        <p:spPr>
          <a:xfrm>
            <a:off x="5077507" y="891871"/>
            <a:ext cx="213126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 Slack</a:t>
            </a:r>
            <a:r>
              <a:rPr lang="ko-KR" altLang="en-US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pc="-113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121"/>
          <p:cNvSpPr txBox="1"/>
          <p:nvPr/>
        </p:nvSpPr>
        <p:spPr>
          <a:xfrm>
            <a:off x="1887935" y="3304088"/>
            <a:ext cx="2131266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간편한  </a:t>
            </a:r>
            <a:r>
              <a:rPr lang="en-US" altLang="ko-KR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Drag &amp; Drop </a:t>
            </a:r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</a:t>
            </a:r>
            <a:endParaRPr lang="en-US" altLang="ko-KR" sz="1200" spc="-113" dirty="0" smtClean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23"/>
          <p:cNvSpPr txBox="1"/>
          <p:nvPr/>
        </p:nvSpPr>
        <p:spPr>
          <a:xfrm>
            <a:off x="2454954" y="3956574"/>
            <a:ext cx="2131266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8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 https://trello.com/</a:t>
            </a:r>
            <a:endParaRPr lang="ko-KR" altLang="en-US" sz="800" spc="-113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25"/>
          <p:cNvSpPr txBox="1"/>
          <p:nvPr/>
        </p:nvSpPr>
        <p:spPr>
          <a:xfrm>
            <a:off x="5632204" y="3956574"/>
            <a:ext cx="2131266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 </a:t>
            </a:r>
            <a:r>
              <a:rPr lang="en-US" altLang="ko-KR" sz="8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https://slack.com/</a:t>
            </a:r>
            <a:endParaRPr lang="ko-KR" altLang="en-US" sz="800" spc="-113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5077796" y="3305267"/>
            <a:ext cx="213126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신속한 의사소통을 위한 채팅 기능</a:t>
            </a:r>
            <a:endParaRPr lang="ko-KR" altLang="en-US" sz="1200" spc="-113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3" descr="D:\Kang\bitcamp104\Group3\YGTIME 문서\images\trell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9522" y="1261827"/>
            <a:ext cx="2797823" cy="1524933"/>
          </a:xfrm>
          <a:prstGeom prst="rect">
            <a:avLst/>
          </a:prstGeom>
          <a:noFill/>
        </p:spPr>
      </p:pic>
      <p:pic>
        <p:nvPicPr>
          <p:cNvPr id="15" name="Picture 2" descr="C:\Users\bit\Desktop\Slackoverview-59020a505f9b5810dc51e7f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9193" y="1230271"/>
            <a:ext cx="2368067" cy="15941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</a:t>
            </a:r>
            <a:r>
              <a:rPr lang="en-US" altLang="ko-KR" sz="1200" b="1" dirty="0" smtClean="0"/>
              <a:t>3.6. </a:t>
            </a:r>
            <a:r>
              <a:rPr lang="ko-KR" altLang="ko-KR" sz="1200" b="1" dirty="0" err="1" smtClean="0"/>
              <a:t>칸반보드</a:t>
            </a:r>
            <a:r>
              <a:rPr lang="ko-KR" altLang="ko-KR" sz="1200" b="1" dirty="0" smtClean="0"/>
              <a:t> 페이지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BACKLOG / USER / TO DO / IN PROGRESS / DONE </a:t>
            </a:r>
            <a:r>
              <a:rPr lang="ko-KR" altLang="ko-KR" sz="1200" dirty="0" smtClean="0"/>
              <a:t>의 네 영역으로 나뉘어</a:t>
            </a:r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각 영역은 차트의 자신의 </a:t>
            </a:r>
            <a:r>
              <a:rPr lang="ko-KR" altLang="ko-KR" sz="1200" dirty="0" err="1" smtClean="0"/>
              <a:t>영역컬럼</a:t>
            </a:r>
            <a:r>
              <a:rPr lang="ko-KR" altLang="ko-KR" sz="1200" dirty="0" smtClean="0"/>
              <a:t> 색을 가진다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네 영역 사이의 할 일은 자유롭게 이동이 가능하다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TO DO / IN PROGRESS / DONE</a:t>
            </a:r>
            <a:r>
              <a:rPr lang="ko-KR" altLang="ko-KR" sz="1200" dirty="0" smtClean="0"/>
              <a:t>의 세영역은 프로젝트에 참여한 </a:t>
            </a:r>
            <a:r>
              <a:rPr lang="ko-KR" altLang="ko-KR" sz="1200" dirty="0" err="1" smtClean="0"/>
              <a:t>팀원별로</a:t>
            </a:r>
            <a:r>
              <a:rPr lang="ko-KR" altLang="ko-KR" sz="1200" dirty="0" smtClean="0"/>
              <a:t> 다른</a:t>
            </a:r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박스를 가진다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각 팀원의</a:t>
            </a:r>
            <a:r>
              <a:rPr lang="en-US" altLang="ko-KR" sz="1200" dirty="0" smtClean="0"/>
              <a:t> USER</a:t>
            </a:r>
            <a:r>
              <a:rPr lang="ko-KR" altLang="ko-KR" sz="1200" dirty="0" smtClean="0"/>
              <a:t>영역에는 프로필 사진과 닉네임이 나타난다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BACKLOG </a:t>
            </a:r>
            <a:r>
              <a:rPr lang="ko-KR" altLang="ko-KR" sz="1200" dirty="0" smtClean="0"/>
              <a:t>에는 프로젝트 진행 중 할 일을 작성하여 추가 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각각의 할 일 카드는 클릭하여 상세보기를 할 수 있다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상세보기의 내용은 제목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내용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체크박스이다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err="1" smtClean="0"/>
              <a:t>칸반보드의</a:t>
            </a:r>
            <a:r>
              <a:rPr lang="ko-KR" altLang="ko-KR" sz="1200" dirty="0" smtClean="0"/>
              <a:t> 할 일 카드를 작성</a:t>
            </a:r>
            <a:r>
              <a:rPr lang="en-US" altLang="ko-KR" sz="1200" dirty="0" smtClean="0"/>
              <a:t>,</a:t>
            </a:r>
            <a:r>
              <a:rPr lang="ko-KR" altLang="ko-KR" sz="1200" dirty="0" smtClean="0"/>
              <a:t>수정 할 때에는 제목과 내용 체크박스를 포함하여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작성한다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카드의 삭제는</a:t>
            </a:r>
            <a:r>
              <a:rPr lang="en-US" altLang="ko-KR" sz="1200" dirty="0" smtClean="0"/>
              <a:t> X</a:t>
            </a:r>
            <a:r>
              <a:rPr lang="ko-KR" altLang="ko-KR" sz="1200" dirty="0" smtClean="0"/>
              <a:t>아이콘을 클릭하여 실행 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b="1" dirty="0" smtClean="0"/>
              <a:t>	 	</a:t>
            </a:r>
            <a:endParaRPr lang="ko-KR" altLang="ko-KR" sz="1200" dirty="0" smtClean="0"/>
          </a:p>
          <a:p>
            <a:r>
              <a:rPr lang="en-US" altLang="ko-KR" sz="1200" dirty="0" smtClean="0"/>
              <a:t>	3.</a:t>
            </a:r>
            <a:r>
              <a:rPr lang="en-US" altLang="ko-KR" sz="1200" b="1" dirty="0" smtClean="0"/>
              <a:t>3.7. </a:t>
            </a:r>
            <a:r>
              <a:rPr lang="ko-KR" altLang="ko-KR" sz="1200" b="1" dirty="0" smtClean="0"/>
              <a:t>트러블 슈팅 페이지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회원들이 프로젝트를 진행하면서 문제가 발생했을 때 사용하는 페이지이다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error</a:t>
            </a:r>
            <a:r>
              <a:rPr lang="ko-KR" altLang="ko-KR" sz="1200" dirty="0" smtClean="0"/>
              <a:t>에 대한 설명과 해결방법을 작성할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게시 글의 작성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수정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삭제만 가능하다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내의 트러블 슈팅을 보는 페이지와 웹 페이지의 모든 트러블 슈팅을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보는 페이지는 탭으로 변경 할 수 있다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검색 기능이 있어서 웹 페이지에서 과거에 어떤</a:t>
            </a:r>
            <a:r>
              <a:rPr lang="en-US" altLang="ko-KR" sz="1200" dirty="0" smtClean="0"/>
              <a:t> error</a:t>
            </a:r>
            <a:r>
              <a:rPr lang="ko-KR" altLang="ko-KR" sz="1200" dirty="0" smtClean="0"/>
              <a:t>들이 있었는지 모두 검색을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새 글 쓰기 버튼을 클릭하여 글 작성 시에 태그를</a:t>
            </a:r>
            <a:r>
              <a:rPr lang="en-US" altLang="ko-KR" sz="1200" dirty="0" smtClean="0"/>
              <a:t> 5</a:t>
            </a:r>
            <a:r>
              <a:rPr lang="ko-KR" altLang="ko-KR" sz="1200" dirty="0" smtClean="0"/>
              <a:t>개까지 생성할 수 있으며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글을 작성할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글 목록에서 태그를 클릭하면 똑같은 태그의 글만 검색이 가능하다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자신이 쓴 트러블 슈팅 글만 수정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삭제만 가능하다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PDF</a:t>
            </a:r>
            <a:r>
              <a:rPr lang="ko-KR" altLang="ko-KR" sz="1200" dirty="0" smtClean="0"/>
              <a:t>저장 버튼을 누르면</a:t>
            </a:r>
            <a:r>
              <a:rPr lang="en-US" altLang="ko-KR" sz="1200" dirty="0" smtClean="0"/>
              <a:t>  </a:t>
            </a:r>
            <a:r>
              <a:rPr lang="ko-KR" altLang="ko-KR" sz="1200" dirty="0" smtClean="0"/>
              <a:t>페이지가</a:t>
            </a:r>
            <a:r>
              <a:rPr lang="en-US" altLang="ko-KR" sz="1200" dirty="0" smtClean="0"/>
              <a:t> PDF </a:t>
            </a:r>
            <a:r>
              <a:rPr lang="ko-KR" altLang="ko-KR" sz="1200" dirty="0" smtClean="0"/>
              <a:t>파일로 변환되고 저장과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인쇄가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가능해진다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3.</a:t>
            </a:r>
            <a:r>
              <a:rPr lang="en-US" altLang="ko-KR" sz="1200" b="1" dirty="0" smtClean="0"/>
              <a:t>3.8. </a:t>
            </a:r>
            <a:r>
              <a:rPr lang="ko-KR" altLang="ko-KR" sz="1200" b="1" dirty="0" smtClean="0"/>
              <a:t>파일 함 페이지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파일 함은 기본적으로 폴더구조 박스와 </a:t>
            </a:r>
            <a:r>
              <a:rPr lang="ko-KR" altLang="ko-KR" sz="1200" dirty="0" err="1" smtClean="0"/>
              <a:t>파일함으로</a:t>
            </a:r>
            <a:r>
              <a:rPr lang="ko-KR" altLang="ko-KR" sz="1200" dirty="0" smtClean="0"/>
              <a:t> 이루어져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폴더 구조 박스는 </a:t>
            </a:r>
            <a:r>
              <a:rPr lang="ko-KR" altLang="ko-KR" sz="1200" dirty="0" err="1" smtClean="0"/>
              <a:t>파일함에</a:t>
            </a:r>
            <a:r>
              <a:rPr lang="ko-KR" altLang="ko-KR" sz="1200" dirty="0" smtClean="0"/>
              <a:t> 올라온 파일들의 </a:t>
            </a:r>
            <a:r>
              <a:rPr lang="ko-KR" altLang="ko-KR" sz="1200" dirty="0" err="1" smtClean="0"/>
              <a:t>확장자</a:t>
            </a:r>
            <a:r>
              <a:rPr lang="ko-KR" altLang="ko-KR" sz="1200" dirty="0" smtClean="0"/>
              <a:t> 별로 나타내어 주며 </a:t>
            </a:r>
            <a:r>
              <a:rPr lang="ko-KR" altLang="ko-KR" sz="1200" dirty="0" err="1" smtClean="0"/>
              <a:t>확장자</a:t>
            </a:r>
            <a:r>
              <a:rPr lang="ko-KR" altLang="ko-KR" sz="1200" dirty="0" smtClean="0"/>
              <a:t>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아이콘을 클릭 했을 시 같은 확장자의 파일들이 </a:t>
            </a:r>
            <a:r>
              <a:rPr lang="ko-KR" altLang="ko-KR" sz="1200" dirty="0" err="1" smtClean="0"/>
              <a:t>파일함에</a:t>
            </a:r>
            <a:r>
              <a:rPr lang="ko-KR" altLang="ko-KR" sz="1200" dirty="0" smtClean="0"/>
              <a:t> 나타나게 되어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폴더 구조 박스의</a:t>
            </a:r>
            <a:r>
              <a:rPr lang="en-US" altLang="ko-KR" sz="1200" dirty="0" smtClean="0"/>
              <a:t> ALL Files</a:t>
            </a:r>
            <a:r>
              <a:rPr lang="ko-KR" altLang="ko-KR" sz="1200" dirty="0" smtClean="0"/>
              <a:t>를 클릭하면 모든 파일이 </a:t>
            </a:r>
            <a:r>
              <a:rPr lang="ko-KR" altLang="ko-KR" sz="1200" dirty="0" err="1" smtClean="0"/>
              <a:t>파일함에</a:t>
            </a:r>
            <a:r>
              <a:rPr lang="ko-KR" altLang="ko-KR" sz="1200" dirty="0" smtClean="0"/>
              <a:t> 나타나게 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파일 함의 파일은 각각의 </a:t>
            </a:r>
            <a:r>
              <a:rPr lang="ko-KR" altLang="ko-KR" sz="1200" dirty="0" err="1" smtClean="0"/>
              <a:t>확장자</a:t>
            </a:r>
            <a:r>
              <a:rPr lang="ko-KR" altLang="ko-KR" sz="1200" dirty="0" smtClean="0"/>
              <a:t> 아이콘으로 이루어져 있으며 파일 이름</a:t>
            </a:r>
            <a:r>
              <a:rPr lang="en-US" altLang="ko-KR" sz="1200" dirty="0" smtClean="0"/>
              <a:t> ,  </a:t>
            </a:r>
            <a:endParaRPr lang="ko-KR" altLang="ko-KR" sz="1200" dirty="0" smtClean="0"/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파일을 업로드 한 팀원의 닉네임과 프로필 사진</a:t>
            </a:r>
            <a:r>
              <a:rPr lang="en-US" altLang="ko-KR" sz="1200" dirty="0" smtClean="0"/>
              <a:t>  , </a:t>
            </a:r>
            <a:r>
              <a:rPr lang="ko-KR" altLang="ko-KR" sz="1200" dirty="0" smtClean="0"/>
              <a:t>업로드 날짜와 시간이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나타나게 되어있다</a:t>
            </a:r>
            <a:r>
              <a:rPr lang="en-US" altLang="ko-KR" sz="1200" dirty="0" smtClean="0"/>
              <a:t>.</a:t>
            </a:r>
            <a:r>
              <a:rPr lang="ko-KR" altLang="ko-KR" sz="1200" dirty="0" smtClean="0"/>
              <a:t>마우스를 올리면 다운로드 버튼과 삭제 버튼이 나타난다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구름 모양의 아이콘을 클릭하면 파일이 다운로드 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돋보기 모양의 아이콘에 마우스를 올리면 이미지 파일</a:t>
            </a:r>
            <a:r>
              <a:rPr lang="en-US" altLang="ko-KR" sz="1200" dirty="0" smtClean="0"/>
              <a:t>(jpg , </a:t>
            </a:r>
            <a:r>
              <a:rPr lang="en-US" altLang="ko-KR" sz="1200" dirty="0" err="1" smtClean="0"/>
              <a:t>png</a:t>
            </a:r>
            <a:r>
              <a:rPr lang="en-US" altLang="ko-KR" sz="1200" dirty="0" smtClean="0"/>
              <a:t> , gif) </a:t>
            </a:r>
            <a:r>
              <a:rPr lang="ko-KR" altLang="ko-KR" sz="1200" dirty="0" smtClean="0"/>
              <a:t>일시에</a:t>
            </a:r>
          </a:p>
          <a:p>
            <a:r>
              <a:rPr lang="en-US" altLang="ko-KR" sz="1200" dirty="0" smtClean="0"/>
              <a:t>	 </a:t>
            </a:r>
            <a:r>
              <a:rPr lang="ko-KR" altLang="ko-KR" sz="1200" dirty="0" err="1" smtClean="0"/>
              <a:t>미리보기가</a:t>
            </a:r>
            <a:r>
              <a:rPr lang="ko-KR" altLang="ko-KR" sz="1200" dirty="0" smtClean="0"/>
              <a:t> 가능하다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이미지 파일이 아닐 시에는 이미지가 존재하지 </a:t>
            </a:r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않는다는 것이 표시된다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삭제 버튼을 클릭하면 파일이 삭제 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	■ x</a:t>
            </a:r>
            <a:r>
              <a:rPr lang="ko-KR" altLang="ko-KR" sz="1200" dirty="0" smtClean="0"/>
              <a:t>모양의 아이콘을 클릭하면</a:t>
            </a:r>
            <a:r>
              <a:rPr lang="en-US" altLang="ko-KR" sz="1200" dirty="0" smtClean="0"/>
              <a:t> “</a:t>
            </a:r>
            <a:r>
              <a:rPr lang="ko-KR" altLang="ko-KR" sz="1200" dirty="0" smtClean="0"/>
              <a:t>정말로 삭제하시겠습니까</a:t>
            </a:r>
            <a:r>
              <a:rPr lang="en-US" altLang="ko-KR" sz="1200" dirty="0" smtClean="0"/>
              <a:t>?” </a:t>
            </a:r>
            <a:r>
              <a:rPr lang="ko-KR" altLang="ko-KR" sz="1200" dirty="0" smtClean="0"/>
              <a:t>라는 창이 뜨게 되고 </a:t>
            </a:r>
          </a:p>
          <a:p>
            <a:r>
              <a:rPr lang="en-US" altLang="ko-KR" sz="1200" dirty="0" smtClean="0"/>
              <a:t>	delete</a:t>
            </a:r>
            <a:r>
              <a:rPr lang="ko-KR" altLang="ko-KR" sz="1200" dirty="0" smtClean="0"/>
              <a:t>버튼을 클릭하면 삭제되며</a:t>
            </a:r>
            <a:r>
              <a:rPr lang="en-US" altLang="ko-KR" sz="1200" dirty="0" smtClean="0"/>
              <a:t> cancel</a:t>
            </a:r>
            <a:r>
              <a:rPr lang="ko-KR" altLang="ko-KR" sz="1200" dirty="0" smtClean="0"/>
              <a:t>버튼을 클릭하면 취소된다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파일명이나 </a:t>
            </a:r>
            <a:r>
              <a:rPr lang="ko-KR" altLang="ko-KR" sz="1200" dirty="0" err="1" smtClean="0"/>
              <a:t>업로드한</a:t>
            </a:r>
            <a:r>
              <a:rPr lang="ko-KR" altLang="ko-KR" sz="1200" dirty="0" smtClean="0"/>
              <a:t> 팀원의 닉네임을 입력하여 검색 할 수 있다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Add Files </a:t>
            </a:r>
            <a:r>
              <a:rPr lang="ko-KR" altLang="ko-KR" sz="1200" dirty="0" smtClean="0"/>
              <a:t>버튼을 클릭하여 파일을 업로드 할 수 있고</a:t>
            </a:r>
            <a:r>
              <a:rPr lang="en-US" altLang="ko-KR" sz="1200" dirty="0" smtClean="0"/>
              <a:t> Drag , Drop</a:t>
            </a:r>
            <a:r>
              <a:rPr lang="ko-KR" altLang="ko-KR" sz="1200" dirty="0" smtClean="0"/>
              <a:t>으로 파일을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업로드 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파일명이 중복 될 시에는 파일명에 현재시간이 추가되어 올라간다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 </a:t>
            </a:r>
            <a:endParaRPr lang="ko-KR" altLang="ko-KR" sz="1200" dirty="0" smtClean="0"/>
          </a:p>
          <a:p>
            <a:r>
              <a:rPr lang="en-US" altLang="ko-KR" sz="1200" dirty="0" smtClean="0"/>
              <a:t>3.</a:t>
            </a:r>
            <a:r>
              <a:rPr lang="en-US" altLang="ko-KR" sz="1200" b="1" dirty="0" smtClean="0"/>
              <a:t>3.9. </a:t>
            </a:r>
            <a:r>
              <a:rPr lang="ko-KR" altLang="ko-KR" sz="1200" b="1" dirty="0" smtClean="0"/>
              <a:t>차트 페이지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프로젝트 진행상태 차트는</a:t>
            </a:r>
            <a:r>
              <a:rPr lang="en-US" altLang="ko-KR" sz="1200" dirty="0" smtClean="0"/>
              <a:t> BACKLOG / TO DO / IN PROGRESS / DONE</a:t>
            </a:r>
            <a:r>
              <a:rPr lang="ko-KR" altLang="ko-KR" sz="1200" dirty="0" smtClean="0"/>
              <a:t>의 </a:t>
            </a:r>
          </a:p>
          <a:p>
            <a:r>
              <a:rPr lang="en-US" altLang="ko-KR" sz="1200" dirty="0" smtClean="0"/>
              <a:t>	%</a:t>
            </a:r>
            <a:r>
              <a:rPr lang="ko-KR" altLang="ko-KR" sz="1200" dirty="0" smtClean="0"/>
              <a:t>비율로 계산한다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체크리스트 현황 차트는 공통체크리스트와 사용자체크리스트의</a:t>
            </a:r>
            <a:r>
              <a:rPr lang="en-US" altLang="ko-KR" sz="1200" dirty="0" smtClean="0"/>
              <a:t>  </a:t>
            </a:r>
            <a:r>
              <a:rPr lang="ko-KR" altLang="ko-KR" sz="1200" dirty="0" smtClean="0"/>
              <a:t>체크 </a:t>
            </a:r>
            <a:r>
              <a:rPr lang="ko-KR" altLang="ko-KR" sz="1200" dirty="0" err="1" smtClean="0"/>
              <a:t>갯수가</a:t>
            </a:r>
            <a:endParaRPr lang="ko-KR" altLang="ko-KR" sz="1200" dirty="0" smtClean="0"/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합해진 수를 사용자 별로 볼 수 있게 되어있다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 </a:t>
            </a:r>
            <a:endParaRPr lang="ko-KR" altLang="ko-KR" sz="1200" dirty="0" smtClean="0"/>
          </a:p>
          <a:p>
            <a:r>
              <a:rPr lang="en-US" altLang="ko-KR" sz="1200" dirty="0" smtClean="0"/>
              <a:t>3.</a:t>
            </a:r>
            <a:r>
              <a:rPr lang="en-US" altLang="ko-KR" sz="1200" b="1" dirty="0" smtClean="0"/>
              <a:t>3.10. </a:t>
            </a:r>
            <a:r>
              <a:rPr lang="ko-KR" altLang="ko-KR" sz="1200" b="1" dirty="0" smtClean="0"/>
              <a:t>채팅 창</a:t>
            </a:r>
            <a:r>
              <a:rPr lang="en-US" altLang="ko-KR" sz="1200" b="1" dirty="0" smtClean="0"/>
              <a:t>  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채팅은 기본적으로 프로젝트 내에서만 사용 가능하며 대화가 저장된다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채팅 창은 헤더왼쪽 아래에 위치하며 채팅 창을 여는 아이콘을 클릭 했을 때 나타나게 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다시 채팅 아이콘을 클릭하거나</a:t>
            </a:r>
            <a:r>
              <a:rPr lang="en-US" altLang="ko-KR" sz="1200" dirty="0" smtClean="0"/>
              <a:t> X</a:t>
            </a:r>
            <a:r>
              <a:rPr lang="ko-KR" altLang="ko-KR" sz="1200" dirty="0" smtClean="0"/>
              <a:t>아이콘을 클릭하면 </a:t>
            </a:r>
            <a:r>
              <a:rPr lang="ko-KR" altLang="ko-KR" sz="1200" dirty="0" err="1" smtClean="0"/>
              <a:t>채팅창이</a:t>
            </a:r>
            <a:r>
              <a:rPr lang="ko-KR" altLang="ko-KR" sz="1200" dirty="0" smtClean="0"/>
              <a:t> 닫힌다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탭 메뉴에는 전체채팅 아이콘과 프로젝트에 참여하고 있는 팀원의 프로필 사진이 표시된다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전체채팅 아이콘을 클릭하면 프로젝트의 모든 팀원들과 채팅을 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각각의 팀원 프로필 사진을 클릭하면</a:t>
            </a:r>
            <a:r>
              <a:rPr lang="en-US" altLang="ko-KR" sz="1200" dirty="0" smtClean="0"/>
              <a:t> 1:1</a:t>
            </a:r>
            <a:r>
              <a:rPr lang="ko-KR" altLang="ko-KR" sz="1200" dirty="0" smtClean="0"/>
              <a:t>대화를 할 수 있다</a:t>
            </a:r>
            <a:r>
              <a:rPr lang="en-US" altLang="ko-KR" sz="1200" dirty="0" smtClean="0"/>
              <a:t>. </a:t>
            </a:r>
            <a:endParaRPr lang="ko-KR" altLang="ko-KR" sz="1200" u="none" strike="noStrik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자신이 작성한 채팅은 채팅창의 오른쪽에 나타나고 다른 회원이 작성한 채팅은</a:t>
            </a:r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채팅창의 왼쪽에 나타난다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다른 회원은 채팅을 할 때 자신의 닉네임과 프로필 사진이 표시된다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모든 채팅은 작성된 날짜와 시간이 표시된다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팀원은 </a:t>
            </a:r>
            <a:r>
              <a:rPr lang="ko-KR" altLang="ko-KR" sz="1200" dirty="0" err="1" smtClean="0"/>
              <a:t>이모티콘을</a:t>
            </a:r>
            <a:r>
              <a:rPr lang="ko-KR" altLang="ko-KR" sz="1200" dirty="0" smtClean="0"/>
              <a:t> 사용하여 채팅을 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b="1" dirty="0" smtClean="0"/>
              <a:t> </a:t>
            </a:r>
            <a:endParaRPr lang="ko-KR" altLang="ko-KR" sz="1200" dirty="0" smtClean="0"/>
          </a:p>
          <a:p>
            <a:r>
              <a:rPr lang="en-US" altLang="ko-KR" sz="1200" b="1" dirty="0" smtClean="0"/>
              <a:t>3.4. </a:t>
            </a:r>
            <a:r>
              <a:rPr lang="ko-KR" altLang="ko-KR" sz="1200" b="1" dirty="0" smtClean="0"/>
              <a:t>관리자 페이지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로그인 페이지에서 관리자 권한</a:t>
            </a:r>
            <a:r>
              <a:rPr lang="en-US" altLang="ko-KR" sz="1200" dirty="0" smtClean="0"/>
              <a:t> ID</a:t>
            </a:r>
            <a:r>
              <a:rPr lang="ko-KR" altLang="ko-KR" sz="1200" dirty="0" smtClean="0"/>
              <a:t>로 로그인시 관리자 페이지로 진입한다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관리자 페이지는</a:t>
            </a:r>
            <a:r>
              <a:rPr lang="en-US" altLang="ko-KR" sz="1200" dirty="0" smtClean="0"/>
              <a:t> corin2 </a:t>
            </a:r>
            <a:r>
              <a:rPr lang="ko-KR" altLang="ko-KR" sz="1200" dirty="0" smtClean="0"/>
              <a:t>관리자로서 수행해야 될 사이트 관리 메뉴들을 가진다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관리자페이지는 공지사항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통계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회원관리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메뉴관리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메일발송관리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만든 사람들</a:t>
            </a:r>
            <a:r>
              <a:rPr lang="en-US" altLang="ko-KR" sz="1200" dirty="0" smtClean="0"/>
              <a:t>, </a:t>
            </a:r>
            <a:r>
              <a:rPr lang="ko-KR" altLang="ko-KR" sz="1200" dirty="0" err="1" smtClean="0"/>
              <a:t>로그아웃로</a:t>
            </a:r>
            <a:r>
              <a:rPr lang="ko-KR" altLang="ko-KR" sz="1200" dirty="0" smtClean="0"/>
              <a:t> 이루어져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err="1" smtClean="0"/>
              <a:t>사이드바에</a:t>
            </a:r>
            <a:r>
              <a:rPr lang="ko-KR" altLang="ko-KR" sz="1200" dirty="0" smtClean="0"/>
              <a:t> 각각의 페이지로 이동할 수 있는 버튼이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b="1" dirty="0" smtClean="0"/>
              <a:t> 	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b="1" dirty="0" smtClean="0"/>
              <a:t>3.4.1. </a:t>
            </a:r>
            <a:r>
              <a:rPr lang="ko-KR" altLang="ko-KR" sz="1200" b="1" dirty="0" smtClean="0"/>
              <a:t>관리자 통계 페이지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관리자 로그인시 첫 진입페이지이다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좌측</a:t>
            </a:r>
            <a:r>
              <a:rPr lang="en-US" altLang="ko-KR" sz="1200" dirty="0" smtClean="0"/>
              <a:t> sidebar</a:t>
            </a:r>
            <a:r>
              <a:rPr lang="ko-KR" altLang="ko-KR" sz="1200" dirty="0" smtClean="0"/>
              <a:t>의</a:t>
            </a:r>
            <a:r>
              <a:rPr lang="en-US" altLang="ko-KR" sz="1200" dirty="0" smtClean="0"/>
              <a:t> statistics</a:t>
            </a:r>
            <a:r>
              <a:rPr lang="ko-KR" altLang="ko-KR" sz="1200" dirty="0" smtClean="0"/>
              <a:t>버튼을</a:t>
            </a:r>
            <a:r>
              <a:rPr lang="en-US" altLang="ko-KR" sz="1200" dirty="0" smtClean="0"/>
              <a:t> </a:t>
            </a:r>
            <a:r>
              <a:rPr lang="ko-KR" altLang="ko-KR" sz="1200" dirty="0" err="1" smtClean="0"/>
              <a:t>클릭시에도</a:t>
            </a:r>
            <a:r>
              <a:rPr lang="ko-KR" altLang="ko-KR" sz="1200" dirty="0" smtClean="0"/>
              <a:t> 이동할 수 있다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관리자 메인 페이지는 </a:t>
            </a:r>
            <a:r>
              <a:rPr lang="ko-KR" altLang="ko-KR" sz="1200" dirty="0" err="1" smtClean="0"/>
              <a:t>대쉬보드</a:t>
            </a:r>
            <a:r>
              <a:rPr lang="ko-KR" altLang="ko-KR" sz="1200" dirty="0" smtClean="0"/>
              <a:t> 형태이며 사이트 운영에 관한 정보를 수치와 차트로 표현한다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관리자 통계 좌측 상단 영역에는 방문자수</a:t>
            </a:r>
            <a:r>
              <a:rPr lang="en-US" altLang="ko-KR" sz="1200" dirty="0" smtClean="0"/>
              <a:t>, </a:t>
            </a:r>
            <a:r>
              <a:rPr lang="ko-KR" altLang="ko-KR" sz="1200" dirty="0" err="1" smtClean="0"/>
              <a:t>회원수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진행중인 프로젝트 수를</a:t>
            </a:r>
            <a:r>
              <a:rPr lang="en-US" altLang="ko-KR" sz="1200" dirty="0" smtClean="0"/>
              <a:t> </a:t>
            </a:r>
            <a:r>
              <a:rPr lang="ko-KR" altLang="ko-KR" sz="1200" dirty="0" smtClean="0"/>
              <a:t>아이콘과 수치로 나타낸다</a:t>
            </a:r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관리자 통계 좌측 하단 영역에는 날짜 별로 생성된 회원과 프로젝트 수를 차트로 나타내어 준다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관리자 통계 우측 상단 영역에는 진행프로젝트의 기반언어를 사용빈도에 따라</a:t>
            </a:r>
            <a:r>
              <a:rPr lang="en-US" altLang="ko-KR" sz="1200" dirty="0" smtClean="0"/>
              <a:t> </a:t>
            </a:r>
            <a:r>
              <a:rPr lang="ko-KR" altLang="ko-KR" sz="1200" dirty="0" smtClean="0"/>
              <a:t>나타내어 준다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관리자 통계 우측 하단 영역에는 가입한 회원의 </a:t>
            </a:r>
            <a:r>
              <a:rPr lang="ko-KR" altLang="ko-KR" sz="1200" dirty="0" err="1" smtClean="0"/>
              <a:t>이메일의</a:t>
            </a:r>
            <a:r>
              <a:rPr lang="ko-KR" altLang="ko-KR" sz="1200" dirty="0" smtClean="0"/>
              <a:t> 도메인 사이트의 수를</a:t>
            </a:r>
            <a:r>
              <a:rPr lang="en-US" altLang="ko-KR" sz="1200" dirty="0" smtClean="0"/>
              <a:t> </a:t>
            </a:r>
            <a:r>
              <a:rPr lang="ko-KR" altLang="ko-KR" sz="1200" dirty="0" smtClean="0"/>
              <a:t>차트로 나타내어 준다</a:t>
            </a:r>
            <a:r>
              <a:rPr lang="en-US" altLang="ko-KR" sz="1200" dirty="0" smtClean="0"/>
              <a:t>.</a:t>
            </a:r>
            <a:endParaRPr lang="ko-KR" altLang="ko-K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8" y="692944"/>
            <a:ext cx="866536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3.4.2. </a:t>
            </a:r>
            <a:r>
              <a:rPr lang="ko-KR" altLang="ko-KR" sz="1200" b="1" dirty="0" smtClean="0"/>
              <a:t>공지사항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Corin2</a:t>
            </a:r>
            <a:r>
              <a:rPr lang="ko-KR" altLang="ko-KR" sz="1200" dirty="0" smtClean="0"/>
              <a:t>를 사용하는 유저들에게 공지를 알릴 수 있는 공지사항 메뉴이다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첫 화면은 공지사항 글들의 나열이며 게시판 형태이다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글의 번호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제목</a:t>
            </a:r>
            <a:r>
              <a:rPr lang="en-US" altLang="ko-KR" sz="1200" dirty="0" smtClean="0"/>
              <a:t> , </a:t>
            </a:r>
            <a:endParaRPr lang="ko-KR" altLang="ko-KR" sz="1200" dirty="0" smtClean="0"/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작성자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작성일이 표시된다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최근 공지사항부터 표시되며 하단에 글쓰기 버튼을 이용하면 새 공지 글의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등록이 가능하다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글의 제목을 클릭하면 글의 상세보기 페이지로 이동하게 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상세 페이지에는 제목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작성자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작성일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내용이 표시되며 하단의 수정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삭제</a:t>
            </a:r>
            <a:r>
              <a:rPr lang="en-US" altLang="ko-KR" sz="1200" dirty="0" smtClean="0"/>
              <a:t> , </a:t>
            </a:r>
            <a:endParaRPr lang="ko-KR" altLang="ko-KR" sz="1200" dirty="0" smtClean="0"/>
          </a:p>
          <a:p>
            <a:r>
              <a:rPr lang="en-US" altLang="ko-KR" sz="1200" dirty="0" smtClean="0"/>
              <a:t>	</a:t>
            </a:r>
            <a:r>
              <a:rPr lang="ko-KR" altLang="ko-KR" sz="1200" dirty="0" err="1" smtClean="0"/>
              <a:t>목록가기</a:t>
            </a:r>
            <a:r>
              <a:rPr lang="ko-KR" altLang="ko-KR" sz="1200" dirty="0" smtClean="0"/>
              <a:t> 버튼이 존재한다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수정버튼을 클릭하면 기존 등록한 공지 글의 제목과 내용을 수정하여 저장할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삭제버튼을 클릭하면 공지사항 글의 삭제가 가능하다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err="1" smtClean="0"/>
              <a:t>목록가기</a:t>
            </a:r>
            <a:r>
              <a:rPr lang="ko-KR" altLang="ko-KR" sz="1200" dirty="0" smtClean="0"/>
              <a:t> 버튼을 클릭하면 공지사항 목록 페이지로 이동한다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b="1" dirty="0" smtClean="0"/>
              <a:t>3.4.3. </a:t>
            </a:r>
            <a:r>
              <a:rPr lang="ko-KR" altLang="ko-KR" sz="1200" b="1" dirty="0" smtClean="0"/>
              <a:t>회원관리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Corin2</a:t>
            </a:r>
            <a:r>
              <a:rPr lang="ko-KR" altLang="ko-KR" sz="1200" dirty="0" smtClean="0"/>
              <a:t>를 사용하는 유저들의 정보를 관리하는 메뉴이다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첫 화면은 회원목록을</a:t>
            </a:r>
            <a:r>
              <a:rPr lang="en-US" altLang="ko-KR" sz="1200" dirty="0" smtClean="0"/>
              <a:t>(</a:t>
            </a:r>
            <a:r>
              <a:rPr lang="ko-KR" altLang="ko-KR" sz="1200" dirty="0" smtClean="0"/>
              <a:t>프로필 사진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아이디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닉네임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사용여부</a:t>
            </a:r>
            <a:r>
              <a:rPr lang="en-US" altLang="ko-KR" sz="1200" dirty="0" smtClean="0"/>
              <a:t> ,  </a:t>
            </a:r>
            <a:r>
              <a:rPr lang="ko-KR" altLang="ko-KR" sz="1200" dirty="0" smtClean="0"/>
              <a:t>가입일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등급 </a:t>
            </a:r>
            <a:r>
              <a:rPr lang="en-US" altLang="ko-KR" sz="1200" dirty="0" smtClean="0"/>
              <a:t>, </a:t>
            </a:r>
            <a:r>
              <a:rPr lang="ko-KR" altLang="ko-KR" sz="1200" dirty="0" err="1" smtClean="0"/>
              <a:t>기능순으로</a:t>
            </a:r>
            <a:r>
              <a:rPr lang="en-US" altLang="ko-KR" sz="1200" dirty="0" smtClean="0"/>
              <a:t>) </a:t>
            </a:r>
          </a:p>
          <a:p>
            <a:r>
              <a:rPr lang="en-US" altLang="ko-KR" sz="1200" dirty="0" smtClean="0"/>
              <a:t>	</a:t>
            </a:r>
            <a:r>
              <a:rPr lang="ko-KR" altLang="ko-KR" sz="1200" dirty="0" smtClean="0"/>
              <a:t>나열하는 게시판 화면이다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상단에는 </a:t>
            </a:r>
            <a:r>
              <a:rPr lang="ko-KR" altLang="ko-KR" sz="1200" dirty="0" err="1" smtClean="0"/>
              <a:t>회권관리</a:t>
            </a:r>
            <a:r>
              <a:rPr lang="ko-KR" altLang="ko-KR" sz="1200" dirty="0" smtClean="0"/>
              <a:t> 버튼이 존재하며 가입회원</a:t>
            </a:r>
            <a:r>
              <a:rPr lang="en-US" altLang="ko-KR" sz="1200" dirty="0" smtClean="0"/>
              <a:t> , </a:t>
            </a:r>
            <a:r>
              <a:rPr lang="ko-KR" altLang="ko-KR" sz="1200" dirty="0" err="1" smtClean="0"/>
              <a:t>비인증회원</a:t>
            </a:r>
            <a:r>
              <a:rPr lang="en-US" altLang="ko-KR" sz="1200" dirty="0" smtClean="0"/>
              <a:t> , </a:t>
            </a:r>
            <a:r>
              <a:rPr lang="ko-KR" altLang="ko-KR" sz="1200" dirty="0" err="1" smtClean="0"/>
              <a:t>탍퇴회원을</a:t>
            </a:r>
            <a:endParaRPr lang="ko-KR" altLang="ko-KR" sz="1200" dirty="0" smtClean="0"/>
          </a:p>
          <a:p>
            <a:r>
              <a:rPr lang="en-US" altLang="ko-KR" sz="1200" dirty="0" smtClean="0"/>
              <a:t>	 </a:t>
            </a:r>
            <a:r>
              <a:rPr lang="ko-KR" altLang="ko-KR" sz="1200" dirty="0" smtClean="0"/>
              <a:t>선택하여 리스트로 볼 수 있다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가입회원을 클릭하면 현재 사이트에 가입한 회원들의 목록이 표시된다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관리자는 회원의 등급을 관리자로 변경시켜 관리자의 수를 늘릴 수 있다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8" y="692944"/>
            <a:ext cx="879395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err="1" smtClean="0"/>
              <a:t>비인증회원을</a:t>
            </a:r>
            <a:r>
              <a:rPr lang="ko-KR" altLang="ko-KR" sz="1200" dirty="0" smtClean="0"/>
              <a:t> 클릭하면 회원가입을 하였지만 </a:t>
            </a:r>
            <a:r>
              <a:rPr lang="ko-KR" altLang="ko-KR" sz="1200" dirty="0" err="1" smtClean="0"/>
              <a:t>이메일</a:t>
            </a:r>
            <a:r>
              <a:rPr lang="ko-KR" altLang="ko-KR" sz="1200" dirty="0" smtClean="0"/>
              <a:t> 인증을 하지 않은 회원들의 목록이 표시되며 수정버튼을 통해</a:t>
            </a:r>
            <a:r>
              <a:rPr lang="en-US" altLang="ko-KR" sz="1200" dirty="0" smtClean="0"/>
              <a:t>	</a:t>
            </a:r>
            <a:r>
              <a:rPr lang="ko-KR" altLang="ko-KR" sz="1200" dirty="0" smtClean="0"/>
              <a:t>서 인증으로 변경할 수 있고</a:t>
            </a:r>
            <a:r>
              <a:rPr lang="en-US" altLang="ko-KR" sz="1200" dirty="0" smtClean="0"/>
              <a:t>, </a:t>
            </a:r>
            <a:r>
              <a:rPr lang="ko-KR" altLang="ko-KR" sz="1200" dirty="0" smtClean="0"/>
              <a:t>제명버튼을 클릭하여 삭제할 수 있다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제명버튼을 클릭하면 제명하려는 사용자의 아이디를 입력해야 제명할 수 있다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탈퇴회원을 클릭하면 탈퇴한 회원들의 목록이 나열되고 수정과 복구 버튼을 활용하여 회원의 수정과 복구가 가능</a:t>
            </a:r>
            <a:r>
              <a:rPr lang="en-US" altLang="ko-KR" sz="1200" dirty="0" smtClean="0"/>
              <a:t>.	</a:t>
            </a:r>
            <a:endParaRPr lang="ko-KR" altLang="ko-KR" sz="1200" dirty="0" smtClean="0"/>
          </a:p>
          <a:p>
            <a:r>
              <a:rPr lang="en-US" altLang="ko-KR" sz="1200" b="1" dirty="0" smtClean="0"/>
              <a:t>3.4.4. </a:t>
            </a:r>
            <a:r>
              <a:rPr lang="ko-KR" altLang="ko-KR" sz="1200" b="1" dirty="0" smtClean="0"/>
              <a:t>메뉴관리</a:t>
            </a:r>
            <a:endParaRPr lang="ko-KR" altLang="ko-KR" sz="1200" dirty="0" smtClean="0"/>
          </a:p>
          <a:p>
            <a:r>
              <a:rPr lang="en-US" altLang="ko-KR" sz="1200" dirty="0" smtClean="0"/>
              <a:t> </a:t>
            </a:r>
            <a:endParaRPr lang="ko-KR" altLang="ko-KR" sz="1200" dirty="0" smtClean="0"/>
          </a:p>
          <a:p>
            <a:r>
              <a:rPr lang="en-US" altLang="ko-KR" sz="1200" dirty="0" smtClean="0"/>
              <a:t>	■ Corin2</a:t>
            </a:r>
            <a:r>
              <a:rPr lang="ko-KR" altLang="ko-KR" sz="1200" dirty="0" smtClean="0"/>
              <a:t>사이트의 메뉴를 변경할 수 있는 메뉴이다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상단에는 버튼이 있고</a:t>
            </a:r>
            <a:r>
              <a:rPr lang="en-US" altLang="ko-KR" sz="1200" dirty="0" smtClean="0"/>
              <a:t> SKILL , LIST , LANGUAGE , USERGRADE , CHECKLIST</a:t>
            </a:r>
            <a:r>
              <a:rPr lang="ko-KR" altLang="ko-KR" sz="1200" dirty="0" smtClean="0"/>
              <a:t>를 선택 할 수 있다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■ SKILL</a:t>
            </a:r>
            <a:r>
              <a:rPr lang="ko-KR" altLang="ko-KR" sz="1200" dirty="0" smtClean="0"/>
              <a:t>에서는 회원들의 사이드 바에 메뉴를 추가할 수 있고 추가된 메뉴들을 변경 삭제 할 수 있다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처음에 </a:t>
            </a:r>
            <a:endParaRPr lang="en-US" altLang="ko-KR" sz="1200" dirty="0" smtClean="0"/>
          </a:p>
          <a:p>
            <a:pPr lvl="0"/>
            <a:r>
              <a:rPr lang="en-US" altLang="ko-KR" sz="1200" dirty="0" smtClean="0"/>
              <a:t>             </a:t>
            </a:r>
            <a:r>
              <a:rPr lang="ko-KR" altLang="ko-KR" sz="1200" dirty="0" smtClean="0"/>
              <a:t>존재하는</a:t>
            </a:r>
            <a:r>
              <a:rPr lang="en-US" altLang="ko-KR" sz="1200" dirty="0" smtClean="0"/>
              <a:t> </a:t>
            </a:r>
            <a:r>
              <a:rPr lang="ko-KR" altLang="ko-KR" sz="1200" dirty="0" smtClean="0"/>
              <a:t>메뉴는 삭제가 불가능하다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■ List</a:t>
            </a:r>
            <a:r>
              <a:rPr lang="ko-KR" altLang="ko-KR" sz="1200" dirty="0" smtClean="0"/>
              <a:t>에서는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kanban</a:t>
            </a:r>
            <a:r>
              <a:rPr lang="ko-KR" altLang="ko-KR" sz="1200" dirty="0" smtClean="0"/>
              <a:t>의 상단 리스트를 추가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변경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삭제할 수 있다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처음에 존재하는 리스트는 </a:t>
            </a:r>
            <a:r>
              <a:rPr lang="ko-KR" altLang="en-US" sz="1200" dirty="0" smtClean="0"/>
              <a:t>불가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■ LANGUAGE</a:t>
            </a:r>
            <a:r>
              <a:rPr lang="ko-KR" altLang="ko-KR" sz="1200" dirty="0" smtClean="0"/>
              <a:t>에서는 프로젝트 생성의 기본 언어를 추가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변경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삭제할 수 있다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처음에 존재하는 언어는 삭제가 </a:t>
            </a:r>
            <a:endParaRPr lang="en-US" altLang="ko-KR" sz="1200" dirty="0" smtClean="0"/>
          </a:p>
          <a:p>
            <a:pPr lvl="0"/>
            <a:r>
              <a:rPr lang="en-US" altLang="ko-KR" sz="1200" dirty="0" smtClean="0"/>
              <a:t>	</a:t>
            </a:r>
            <a:r>
              <a:rPr lang="ko-KR" altLang="ko-KR" sz="1200" dirty="0" smtClean="0"/>
              <a:t>불가능하다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pPr lvl="0"/>
            <a:r>
              <a:rPr lang="en-US" altLang="ko-KR" sz="1200" dirty="0" smtClean="0"/>
              <a:t>	■ USERGRADE</a:t>
            </a:r>
            <a:r>
              <a:rPr lang="ko-KR" altLang="ko-KR" sz="1200" dirty="0" smtClean="0"/>
              <a:t>에서는 사이트의 회원 등급을 추가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변경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삭제할 수 있다</a:t>
            </a:r>
            <a:r>
              <a:rPr lang="en-US" altLang="ko-KR" sz="1200" dirty="0" smtClean="0"/>
              <a:t>. </a:t>
            </a:r>
            <a:r>
              <a:rPr lang="ko-KR" altLang="ko-KR" sz="1200" dirty="0" smtClean="0"/>
              <a:t>처음에 존재하는 등급은 삭제</a:t>
            </a:r>
            <a:r>
              <a:rPr lang="ko-KR" altLang="en-US" sz="1200" dirty="0" smtClean="0"/>
              <a:t>불가</a:t>
            </a:r>
            <a:r>
              <a:rPr lang="en-US" altLang="ko-KR" sz="1200" dirty="0" smtClean="0"/>
              <a:t>.	■ 	■ CHECKLIST</a:t>
            </a:r>
            <a:r>
              <a:rPr lang="ko-KR" altLang="ko-KR" sz="1200" dirty="0" smtClean="0"/>
              <a:t>에서는 공통체크리스트를 추가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변경</a:t>
            </a:r>
            <a:r>
              <a:rPr lang="en-US" altLang="ko-KR" sz="1200" dirty="0" smtClean="0"/>
              <a:t> , </a:t>
            </a:r>
            <a:r>
              <a:rPr lang="ko-KR" altLang="ko-KR" sz="1200" dirty="0" smtClean="0"/>
              <a:t>삭제할 수 있다</a:t>
            </a:r>
            <a:r>
              <a:rPr lang="en-US" altLang="ko-KR" sz="1200" dirty="0" smtClean="0"/>
              <a:t>. </a:t>
            </a:r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b="1" dirty="0" smtClean="0"/>
              <a:t>3.4.5. </a:t>
            </a:r>
            <a:r>
              <a:rPr lang="ko-KR" altLang="ko-KR" sz="1200" b="1" dirty="0" smtClean="0"/>
              <a:t>메일발송관리</a:t>
            </a:r>
            <a:endParaRPr lang="ko-KR" altLang="ko-KR" sz="1200" dirty="0" smtClean="0"/>
          </a:p>
          <a:p>
            <a:r>
              <a:rPr lang="en-US" altLang="ko-KR" sz="1200" b="1" dirty="0" smtClean="0"/>
              <a:t> </a:t>
            </a:r>
            <a:endParaRPr lang="ko-KR" altLang="ko-KR" sz="1200" dirty="0" smtClean="0"/>
          </a:p>
          <a:p>
            <a:r>
              <a:rPr lang="en-US" altLang="ko-KR" sz="1200" dirty="0" smtClean="0"/>
              <a:t>	■ Corin2</a:t>
            </a:r>
            <a:r>
              <a:rPr lang="ko-KR" altLang="ko-KR" sz="1200" dirty="0" smtClean="0"/>
              <a:t>사이트의 회원가입 </a:t>
            </a:r>
            <a:r>
              <a:rPr lang="ko-KR" altLang="ko-KR" sz="1200" dirty="0" err="1" smtClean="0"/>
              <a:t>이메일인증메일발송</a:t>
            </a:r>
            <a:r>
              <a:rPr lang="ko-KR" altLang="ko-KR" sz="1200" dirty="0" smtClean="0"/>
              <a:t> 템플릿을 관리하는 메뉴이다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</a:t>
            </a:r>
            <a:r>
              <a:rPr lang="ko-KR" altLang="ko-KR" sz="1200" dirty="0" smtClean="0"/>
              <a:t>회원가입 템플릿 </a:t>
            </a:r>
            <a:r>
              <a:rPr lang="ko-KR" altLang="ko-KR" sz="1200" dirty="0" err="1" smtClean="0"/>
              <a:t>두개를</a:t>
            </a:r>
            <a:r>
              <a:rPr lang="ko-KR" altLang="ko-KR" sz="1200" dirty="0" smtClean="0"/>
              <a:t> 변경 할 수 있다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sign up template</a:t>
            </a:r>
            <a:r>
              <a:rPr lang="ko-KR" altLang="ko-KR" sz="1200" dirty="0" smtClean="0"/>
              <a:t>버튼을 클릭하면 회원가입 </a:t>
            </a:r>
            <a:r>
              <a:rPr lang="ko-KR" altLang="ko-KR" sz="1200" dirty="0" err="1" smtClean="0"/>
              <a:t>첫번째</a:t>
            </a:r>
            <a:r>
              <a:rPr lang="ko-KR" altLang="ko-KR" sz="1200" dirty="0" smtClean="0"/>
              <a:t> 템플릿을 불러와 수정</a:t>
            </a:r>
            <a:r>
              <a:rPr lang="en-US" altLang="ko-KR" sz="1200" dirty="0" smtClean="0"/>
              <a:t> </a:t>
            </a:r>
            <a:r>
              <a:rPr lang="ko-KR" altLang="ko-KR" sz="1200" dirty="0" smtClean="0"/>
              <a:t>가능하게 한다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sign up template2</a:t>
            </a:r>
            <a:r>
              <a:rPr lang="ko-KR" altLang="ko-KR" sz="1200" dirty="0" smtClean="0"/>
              <a:t>버튼을 클릭하면 회원가입 </a:t>
            </a:r>
            <a:r>
              <a:rPr lang="ko-KR" altLang="ko-KR" sz="1200" dirty="0" err="1" smtClean="0"/>
              <a:t>두번째</a:t>
            </a:r>
            <a:r>
              <a:rPr lang="ko-KR" altLang="ko-KR" sz="1200" dirty="0" smtClean="0"/>
              <a:t> 템플릿을 불러와 수정 가능하게 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시나리오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4319" y="692944"/>
            <a:ext cx="8515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	■ sign up template2</a:t>
            </a:r>
            <a:r>
              <a:rPr lang="ko-KR" altLang="ko-KR" sz="1200" dirty="0" smtClean="0"/>
              <a:t>버튼을 클릭하면 회원가입 </a:t>
            </a:r>
            <a:r>
              <a:rPr lang="ko-KR" altLang="ko-KR" sz="1200" dirty="0" err="1" smtClean="0"/>
              <a:t>두번째</a:t>
            </a:r>
            <a:r>
              <a:rPr lang="ko-KR" altLang="ko-KR" sz="1200" dirty="0" smtClean="0"/>
              <a:t> 템플릿을 불러와 수정 가능하게 한다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save form </a:t>
            </a:r>
            <a:r>
              <a:rPr lang="ko-KR" altLang="ko-KR" sz="1200" dirty="0" smtClean="0"/>
              <a:t>버튼은 불러온 템플릿을 수정한 뒤 저장하는 버튼이다</a:t>
            </a:r>
            <a:r>
              <a:rPr lang="en-US" altLang="ko-KR" sz="1200" dirty="0" smtClean="0"/>
              <a:t>. </a:t>
            </a:r>
            <a:endParaRPr lang="ko-KR" altLang="ko-KR" sz="1200" dirty="0" smtClean="0"/>
          </a:p>
          <a:p>
            <a:r>
              <a:rPr lang="en-US" altLang="ko-KR" sz="1200" dirty="0" smtClean="0"/>
              <a:t>	■ use this template</a:t>
            </a:r>
            <a:r>
              <a:rPr lang="ko-KR" altLang="ko-KR" sz="1200" dirty="0" smtClean="0"/>
              <a:t>버튼은 불러온 템플릿을 현시간부터 사용하게 하는 버튼이다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 </a:t>
            </a:r>
            <a:endParaRPr lang="ko-KR" altLang="ko-KR" sz="1200" dirty="0" smtClean="0"/>
          </a:p>
          <a:p>
            <a:r>
              <a:rPr lang="en-US" altLang="ko-KR" sz="1200" b="1" dirty="0" smtClean="0"/>
              <a:t>3.4.6. </a:t>
            </a:r>
            <a:r>
              <a:rPr lang="ko-KR" altLang="ko-KR" sz="1200" b="1" dirty="0" smtClean="0"/>
              <a:t>만든 사람들 관리</a:t>
            </a:r>
            <a:endParaRPr lang="ko-KR" altLang="ko-KR" sz="1200" dirty="0" smtClean="0"/>
          </a:p>
          <a:p>
            <a:r>
              <a:rPr lang="en-US" altLang="ko-KR" sz="1200" dirty="0" smtClean="0"/>
              <a:t> </a:t>
            </a:r>
            <a:endParaRPr lang="ko-KR" altLang="ko-KR" sz="1200" dirty="0" smtClean="0"/>
          </a:p>
          <a:p>
            <a:r>
              <a:rPr lang="en-US" altLang="ko-KR" sz="1200" dirty="0" smtClean="0"/>
              <a:t>	■ Corin2</a:t>
            </a:r>
            <a:r>
              <a:rPr lang="ko-KR" altLang="ko-KR" sz="1200" dirty="0" smtClean="0"/>
              <a:t>를 제작한 숨</a:t>
            </a:r>
            <a:r>
              <a:rPr lang="en-US" altLang="ko-KR" sz="1200" dirty="0" smtClean="0"/>
              <a:t>.</a:t>
            </a:r>
            <a:r>
              <a:rPr lang="ko-KR" altLang="ko-KR" sz="1200" dirty="0" smtClean="0"/>
              <a:t>쉬</a:t>
            </a:r>
            <a:r>
              <a:rPr lang="en-US" altLang="ko-KR" sz="1200" dirty="0" smtClean="0"/>
              <a:t>.</a:t>
            </a:r>
            <a:r>
              <a:rPr lang="ko-KR" altLang="ko-KR" sz="1200" dirty="0" smtClean="0"/>
              <a:t>말</a:t>
            </a:r>
            <a:r>
              <a:rPr lang="en-US" altLang="ko-KR" sz="1200" dirty="0" smtClean="0"/>
              <a:t>.</a:t>
            </a:r>
            <a:r>
              <a:rPr lang="ko-KR" altLang="ko-KR" sz="1200" dirty="0" smtClean="0"/>
              <a:t>코 팀을 소개하는 페이지이다</a:t>
            </a:r>
            <a:r>
              <a:rPr lang="en-US" altLang="ko-KR" sz="1200" dirty="0" smtClean="0"/>
              <a:t>.</a:t>
            </a:r>
            <a:endParaRPr lang="ko-KR" altLang="ko-KR" sz="1200" dirty="0" smtClean="0"/>
          </a:p>
          <a:p>
            <a:r>
              <a:rPr lang="en-US" altLang="ko-KR" sz="1200" dirty="0" smtClean="0"/>
              <a:t>	■ View album </a:t>
            </a:r>
            <a:r>
              <a:rPr lang="ko-KR" altLang="ko-KR" sz="1200" dirty="0" smtClean="0"/>
              <a:t>버튼을 클릭하면 프로젝트를 진행한 사진이 나타난다</a:t>
            </a:r>
            <a:r>
              <a:rPr lang="en-US" altLang="ko-KR" sz="1200" dirty="0" smtClean="0"/>
              <a:t>. </a:t>
            </a:r>
            <a:endParaRPr lang="ko-KR" altLang="ko-K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15" name="Shape 10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0" y="463550"/>
            <a:ext cx="7325326" cy="46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01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 err="1"/>
              <a:t>설명란</a:t>
            </a:r>
            <a:endParaRPr dirty="0"/>
          </a:p>
          <a:p>
            <a:endParaRPr dirty="0"/>
          </a:p>
          <a:p>
            <a:r>
              <a:rPr lang="ko-KR" dirty="0">
                <a:solidFill>
                  <a:schemeClr val="dk1"/>
                </a:solidFill>
              </a:rPr>
              <a:t>[OAuth ,일반 로그인]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solidFill>
                <a:schemeClr val="dk1"/>
              </a:solidFill>
            </a:endParaRPr>
          </a:p>
          <a:p>
            <a:r>
              <a:rPr lang="ko-KR" dirty="0"/>
              <a:t>1.로그인 </a:t>
            </a:r>
            <a:endParaRPr dirty="0"/>
          </a:p>
          <a:p>
            <a:endParaRPr dirty="0"/>
          </a:p>
          <a:p>
            <a:r>
              <a:rPr lang="ko-KR" dirty="0"/>
              <a:t>입력한 아이디와</a:t>
            </a:r>
            <a:endParaRPr dirty="0"/>
          </a:p>
          <a:p>
            <a:r>
              <a:rPr lang="ko-KR" dirty="0"/>
              <a:t> </a:t>
            </a:r>
            <a:endParaRPr dirty="0"/>
          </a:p>
          <a:p>
            <a:r>
              <a:rPr lang="ko-KR" dirty="0"/>
              <a:t>비밀번호가 DB에</a:t>
            </a:r>
            <a:endParaRPr dirty="0"/>
          </a:p>
          <a:p>
            <a:endParaRPr dirty="0"/>
          </a:p>
          <a:p>
            <a:r>
              <a:rPr lang="ko-KR" dirty="0"/>
              <a:t>저장된 값과 일치하면 </a:t>
            </a:r>
            <a:endParaRPr dirty="0"/>
          </a:p>
          <a:p>
            <a:endParaRPr dirty="0"/>
          </a:p>
          <a:p>
            <a:r>
              <a:rPr lang="ko-KR" dirty="0"/>
              <a:t>세션이 저장 되면서 화면을 </a:t>
            </a:r>
            <a:endParaRPr dirty="0"/>
          </a:p>
          <a:p>
            <a:endParaRPr dirty="0"/>
          </a:p>
          <a:p>
            <a:r>
              <a:rPr lang="ko-KR" dirty="0"/>
              <a:t>이동한다.</a:t>
            </a:r>
            <a:endParaRPr dirty="0"/>
          </a:p>
          <a:p>
            <a:endParaRPr dirty="0"/>
          </a:p>
          <a:p>
            <a:endParaRPr dirty="0"/>
          </a:p>
          <a:p>
            <a:r>
              <a:rPr lang="ko-KR" dirty="0"/>
              <a:t>[</a:t>
            </a:r>
            <a:r>
              <a:rPr lang="ko-KR" dirty="0" err="1"/>
              <a:t>시큐리티</a:t>
            </a:r>
            <a:r>
              <a:rPr lang="ko-KR" dirty="0"/>
              <a:t> 적용]</a:t>
            </a:r>
            <a:endParaRPr dirty="0"/>
          </a:p>
          <a:p>
            <a:r>
              <a:rPr lang="ko-KR" dirty="0">
                <a:solidFill>
                  <a:schemeClr val="dk1"/>
                </a:solidFill>
              </a:rPr>
              <a:t>입력된 아이디를 통해서 권한에 따라서 화면에 이동한다.</a:t>
            </a:r>
            <a:endParaRPr dirty="0">
              <a:solidFill>
                <a:schemeClr val="dk1"/>
              </a:solidFill>
            </a:endParaRPr>
          </a:p>
          <a:p>
            <a:endParaRPr dirty="0">
              <a:solidFill>
                <a:schemeClr val="dk1"/>
              </a:solidFill>
            </a:endParaRPr>
          </a:p>
          <a:p>
            <a:r>
              <a:rPr lang="ko-KR" dirty="0">
                <a:solidFill>
                  <a:schemeClr val="dk1"/>
                </a:solidFill>
              </a:rPr>
              <a:t>* 일반 회원</a:t>
            </a:r>
            <a:endParaRPr dirty="0">
              <a:solidFill>
                <a:schemeClr val="dk1"/>
              </a:solidFill>
            </a:endParaRPr>
          </a:p>
          <a:p>
            <a:r>
              <a:rPr lang="ko-KR" dirty="0">
                <a:solidFill>
                  <a:schemeClr val="dk1"/>
                </a:solidFill>
              </a:rPr>
              <a:t>메인 화면으로 이동한다.</a:t>
            </a:r>
            <a:endParaRPr dirty="0">
              <a:solidFill>
                <a:schemeClr val="dk1"/>
              </a:solidFill>
            </a:endParaRPr>
          </a:p>
          <a:p>
            <a:endParaRPr dirty="0">
              <a:solidFill>
                <a:schemeClr val="dk1"/>
              </a:solidFill>
            </a:endParaRPr>
          </a:p>
          <a:p>
            <a:r>
              <a:rPr lang="ko-KR" dirty="0">
                <a:solidFill>
                  <a:schemeClr val="dk1"/>
                </a:solidFill>
              </a:rPr>
              <a:t>* 관리자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dirty="0"/>
              <a:t>관리자 화면으로 이동한다.</a:t>
            </a:r>
            <a:endParaRPr dirty="0"/>
          </a:p>
          <a:p>
            <a:endParaRPr dirty="0"/>
          </a:p>
          <a:p>
            <a:endParaRPr dirty="0"/>
          </a:p>
        </p:txBody>
      </p:sp>
      <p:pic>
        <p:nvPicPr>
          <p:cNvPr id="17" name="Shape 102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052681" y="680981"/>
            <a:ext cx="2876250" cy="42223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Shape 103"/>
          <p:cNvGrpSpPr/>
          <p:nvPr/>
        </p:nvGrpSpPr>
        <p:grpSpPr>
          <a:xfrm>
            <a:off x="4440557" y="4302934"/>
            <a:ext cx="2127701" cy="469018"/>
            <a:chOff x="5037828" y="5763975"/>
            <a:chExt cx="1451489" cy="550898"/>
          </a:xfrm>
        </p:grpSpPr>
        <p:pic>
          <p:nvPicPr>
            <p:cNvPr id="26" name="Shape 104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5037828" y="5763975"/>
              <a:ext cx="1451488" cy="23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105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5042225" y="6082847"/>
              <a:ext cx="1447092" cy="232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Shape 106"/>
          <p:cNvSpPr/>
          <p:nvPr/>
        </p:nvSpPr>
        <p:spPr>
          <a:xfrm flipH="1">
            <a:off x="4117464" y="3413323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" name="Shape 107"/>
          <p:cNvSpPr/>
          <p:nvPr/>
        </p:nvSpPr>
        <p:spPr>
          <a:xfrm>
            <a:off x="4432028" y="4007512"/>
            <a:ext cx="2121300" cy="2090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342900"/>
            <a:r>
              <a:rPr lang="ko-KR" dirty="0"/>
              <a:t>비밀번호재설정하기</a:t>
            </a:r>
            <a:endParaRPr dirty="0"/>
          </a:p>
        </p:txBody>
      </p:sp>
      <p:sp>
        <p:nvSpPr>
          <p:cNvPr id="21" name="Shape 108"/>
          <p:cNvSpPr/>
          <p:nvPr/>
        </p:nvSpPr>
        <p:spPr>
          <a:xfrm>
            <a:off x="4432028" y="3738009"/>
            <a:ext cx="2121300" cy="2090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/>
            <a:r>
              <a:rPr lang="ko-KR" dirty="0"/>
              <a:t>        Sign Up</a:t>
            </a:r>
            <a:endParaRPr dirty="0"/>
          </a:p>
        </p:txBody>
      </p:sp>
      <p:sp>
        <p:nvSpPr>
          <p:cNvPr id="24" name="Shape 109"/>
          <p:cNvSpPr/>
          <p:nvPr/>
        </p:nvSpPr>
        <p:spPr>
          <a:xfrm>
            <a:off x="4443810" y="3468649"/>
            <a:ext cx="2121300" cy="2090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342900"/>
            <a:r>
              <a:rPr lang="ko-KR" dirty="0"/>
              <a:t>Login</a:t>
            </a:r>
            <a:endParaRPr dirty="0"/>
          </a:p>
        </p:txBody>
      </p:sp>
      <p:sp>
        <p:nvSpPr>
          <p:cNvPr id="25" name="Shape 110"/>
          <p:cNvSpPr/>
          <p:nvPr/>
        </p:nvSpPr>
        <p:spPr>
          <a:xfrm flipH="1">
            <a:off x="4117464" y="4409398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4" name="Shape 11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0" y="463550"/>
            <a:ext cx="7325326" cy="46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16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 err="1"/>
              <a:t>설명란</a:t>
            </a:r>
            <a:endParaRPr dirty="0"/>
          </a:p>
          <a:p>
            <a:pPr marL="342900" indent="-238125">
              <a:buSzPts val="1400"/>
            </a:pPr>
            <a:endParaRPr lang="en-US" altLang="ko-KR" dirty="0" smtClean="0"/>
          </a:p>
          <a:p>
            <a:pPr marL="342900" indent="-238125">
              <a:buSzPts val="1400"/>
            </a:pPr>
            <a:r>
              <a:rPr lang="en-US" altLang="ko-KR" dirty="0" smtClean="0"/>
              <a:t>1. </a:t>
            </a:r>
            <a:r>
              <a:rPr lang="ko-KR" dirty="0" smtClean="0"/>
              <a:t>회원가입</a:t>
            </a:r>
            <a:endParaRPr dirty="0"/>
          </a:p>
          <a:p>
            <a:endParaRPr dirty="0"/>
          </a:p>
          <a:p>
            <a:r>
              <a:rPr lang="en-US" altLang="ko-KR" dirty="0" smtClean="0">
                <a:solidFill>
                  <a:schemeClr val="dk1"/>
                </a:solidFill>
              </a:rPr>
              <a:t>   </a:t>
            </a:r>
            <a:r>
              <a:rPr lang="ko-KR" dirty="0" smtClean="0">
                <a:solidFill>
                  <a:schemeClr val="dk1"/>
                </a:solidFill>
              </a:rPr>
              <a:t>비회원이라면</a:t>
            </a:r>
            <a:endParaRPr dirty="0">
              <a:solidFill>
                <a:schemeClr val="dk1"/>
              </a:solidFill>
            </a:endParaRPr>
          </a:p>
          <a:p>
            <a:endParaRPr dirty="0">
              <a:solidFill>
                <a:schemeClr val="dk1"/>
              </a:solidFill>
            </a:endParaRPr>
          </a:p>
          <a:p>
            <a:r>
              <a:rPr lang="en-US" altLang="ko-KR" dirty="0" smtClean="0">
                <a:solidFill>
                  <a:schemeClr val="dk1"/>
                </a:solidFill>
              </a:rPr>
              <a:t>   </a:t>
            </a:r>
            <a:r>
              <a:rPr lang="ko-KR" dirty="0" err="1" smtClean="0">
                <a:solidFill>
                  <a:schemeClr val="dk1"/>
                </a:solidFill>
              </a:rPr>
              <a:t>이메일</a:t>
            </a:r>
            <a:r>
              <a:rPr lang="ko-KR" dirty="0" smtClean="0">
                <a:solidFill>
                  <a:schemeClr val="dk1"/>
                </a:solidFill>
              </a:rPr>
              <a:t> </a:t>
            </a:r>
            <a:r>
              <a:rPr lang="ko-KR" dirty="0">
                <a:solidFill>
                  <a:schemeClr val="dk1"/>
                </a:solidFill>
              </a:rPr>
              <a:t>형식에 맞춰서 </a:t>
            </a:r>
            <a:endParaRPr dirty="0">
              <a:solidFill>
                <a:schemeClr val="dk1"/>
              </a:solidFill>
            </a:endParaRPr>
          </a:p>
          <a:p>
            <a:endParaRPr dirty="0">
              <a:solidFill>
                <a:schemeClr val="dk1"/>
              </a:solidFill>
            </a:endParaRPr>
          </a:p>
          <a:p>
            <a:r>
              <a:rPr lang="en-US" altLang="ko-KR" dirty="0" smtClean="0">
                <a:solidFill>
                  <a:schemeClr val="dk1"/>
                </a:solidFill>
              </a:rPr>
              <a:t>   </a:t>
            </a:r>
            <a:r>
              <a:rPr lang="ko-KR" dirty="0" smtClean="0">
                <a:solidFill>
                  <a:schemeClr val="dk1"/>
                </a:solidFill>
              </a:rPr>
              <a:t>회원가입을 </a:t>
            </a:r>
            <a:r>
              <a:rPr lang="ko-KR" dirty="0">
                <a:solidFill>
                  <a:schemeClr val="dk1"/>
                </a:solidFill>
              </a:rPr>
              <a:t>한다.</a:t>
            </a:r>
            <a:endParaRPr dirty="0">
              <a:solidFill>
                <a:schemeClr val="dk1"/>
              </a:solidFill>
            </a:endParaRPr>
          </a:p>
          <a:p>
            <a:endParaRPr dirty="0">
              <a:solidFill>
                <a:schemeClr val="dk1"/>
              </a:solidFill>
            </a:endParaRPr>
          </a:p>
          <a:p>
            <a:r>
              <a:rPr lang="en-US" altLang="ko-KR" dirty="0" smtClean="0">
                <a:solidFill>
                  <a:schemeClr val="dk1"/>
                </a:solidFill>
              </a:rPr>
              <a:t>    </a:t>
            </a:r>
            <a:r>
              <a:rPr lang="ko-KR" dirty="0" smtClean="0">
                <a:solidFill>
                  <a:schemeClr val="dk1"/>
                </a:solidFill>
              </a:rPr>
              <a:t>아이디는 </a:t>
            </a:r>
            <a:r>
              <a:rPr lang="ko-KR" dirty="0" err="1">
                <a:solidFill>
                  <a:schemeClr val="dk1"/>
                </a:solidFill>
              </a:rPr>
              <a:t>이메일</a:t>
            </a:r>
            <a:r>
              <a:rPr lang="ko-KR" dirty="0">
                <a:solidFill>
                  <a:schemeClr val="dk1"/>
                </a:solidFill>
              </a:rPr>
              <a:t> </a:t>
            </a:r>
            <a:r>
              <a:rPr lang="ko-KR" dirty="0" smtClean="0">
                <a:solidFill>
                  <a:schemeClr val="dk1"/>
                </a:solidFill>
              </a:rPr>
              <a:t>형식</a:t>
            </a:r>
            <a:endParaRPr dirty="0">
              <a:solidFill>
                <a:schemeClr val="dk1"/>
              </a:solidFill>
            </a:endParaRPr>
          </a:p>
          <a:p>
            <a:r>
              <a:rPr lang="en-US" altLang="ko-KR" dirty="0" smtClean="0">
                <a:solidFill>
                  <a:schemeClr val="dk1"/>
                </a:solidFill>
              </a:rPr>
              <a:t>    </a:t>
            </a:r>
            <a:r>
              <a:rPr lang="ko-KR" dirty="0" smtClean="0">
                <a:solidFill>
                  <a:schemeClr val="dk1"/>
                </a:solidFill>
              </a:rPr>
              <a:t>(</a:t>
            </a:r>
            <a:r>
              <a:rPr lang="ko-KR" dirty="0">
                <a:solidFill>
                  <a:schemeClr val="dk1"/>
                </a:solidFill>
              </a:rPr>
              <a:t>중복확인을 눌러 확인)</a:t>
            </a:r>
            <a:endParaRPr dirty="0">
              <a:solidFill>
                <a:schemeClr val="dk1"/>
              </a:solidFill>
            </a:endParaRPr>
          </a:p>
          <a:p>
            <a:endParaRPr dirty="0">
              <a:solidFill>
                <a:schemeClr val="dk1"/>
              </a:solidFill>
            </a:endParaRPr>
          </a:p>
          <a:p>
            <a:r>
              <a:rPr lang="en-US" altLang="ko-KR" dirty="0" smtClean="0">
                <a:solidFill>
                  <a:schemeClr val="dk1"/>
                </a:solidFill>
              </a:rPr>
              <a:t>    </a:t>
            </a:r>
            <a:r>
              <a:rPr lang="ko-KR" dirty="0" smtClean="0">
                <a:solidFill>
                  <a:schemeClr val="dk1"/>
                </a:solidFill>
              </a:rPr>
              <a:t>닉네임은 중복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ko-KR" dirty="0" smtClean="0">
                <a:solidFill>
                  <a:schemeClr val="dk1"/>
                </a:solidFill>
              </a:rPr>
              <a:t>가능</a:t>
            </a:r>
            <a:endParaRPr dirty="0">
              <a:solidFill>
                <a:schemeClr val="dk1"/>
              </a:solidFill>
            </a:endParaRPr>
          </a:p>
          <a:p>
            <a:r>
              <a:rPr lang="en-US" altLang="ko-KR" dirty="0" smtClean="0">
                <a:solidFill>
                  <a:schemeClr val="dk1"/>
                </a:solidFill>
              </a:rPr>
              <a:t>    </a:t>
            </a:r>
            <a:r>
              <a:rPr lang="ko-KR" dirty="0" smtClean="0">
                <a:solidFill>
                  <a:schemeClr val="dk1"/>
                </a:solidFill>
              </a:rPr>
              <a:t>비밀번호는 </a:t>
            </a:r>
            <a:r>
              <a:rPr lang="ko-KR" dirty="0">
                <a:solidFill>
                  <a:schemeClr val="dk1"/>
                </a:solidFill>
              </a:rPr>
              <a:t>(6글자 이상)</a:t>
            </a:r>
            <a:endParaRPr dirty="0">
              <a:solidFill>
                <a:schemeClr val="dk1"/>
              </a:solidFill>
            </a:endParaRPr>
          </a:p>
          <a:p>
            <a:endParaRPr dirty="0">
              <a:solidFill>
                <a:schemeClr val="dk1"/>
              </a:solidFill>
            </a:endParaRPr>
          </a:p>
          <a:p>
            <a:pPr marL="342900" indent="-238125">
              <a:buSzPts val="1400"/>
            </a:pPr>
            <a:r>
              <a:rPr lang="en-US" altLang="ko-KR" dirty="0" smtClean="0"/>
              <a:t>2. </a:t>
            </a:r>
            <a:r>
              <a:rPr lang="ko-KR" dirty="0" smtClean="0"/>
              <a:t>생성이 </a:t>
            </a:r>
            <a:r>
              <a:rPr lang="ko-KR" dirty="0"/>
              <a:t>완료되면 </a:t>
            </a:r>
            <a:endParaRPr dirty="0"/>
          </a:p>
          <a:p>
            <a:endParaRPr dirty="0"/>
          </a:p>
          <a:p>
            <a:r>
              <a:rPr lang="en-US" altLang="ko-KR" dirty="0" smtClean="0"/>
              <a:t>   </a:t>
            </a:r>
            <a:r>
              <a:rPr lang="ko-KR" dirty="0" err="1" smtClean="0"/>
              <a:t>이메일</a:t>
            </a:r>
            <a:r>
              <a:rPr lang="ko-KR" dirty="0" smtClean="0"/>
              <a:t> </a:t>
            </a:r>
            <a:r>
              <a:rPr lang="ko-KR" dirty="0"/>
              <a:t>인증을 한다.</a:t>
            </a:r>
            <a:endParaRPr dirty="0"/>
          </a:p>
          <a:p>
            <a:r>
              <a:rPr lang="ko-KR" dirty="0"/>
              <a:t> </a:t>
            </a:r>
            <a:endParaRPr dirty="0"/>
          </a:p>
        </p:txBody>
      </p:sp>
      <p:pic>
        <p:nvPicPr>
          <p:cNvPr id="6" name="Shape 117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052681" y="680981"/>
            <a:ext cx="2876250" cy="422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18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46049" y="1090904"/>
            <a:ext cx="3550763" cy="30289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19"/>
          <p:cNvSpPr/>
          <p:nvPr/>
        </p:nvSpPr>
        <p:spPr>
          <a:xfrm flipH="1">
            <a:off x="182514" y="943265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9" name="Shape 120"/>
          <p:cNvGrpSpPr/>
          <p:nvPr/>
        </p:nvGrpSpPr>
        <p:grpSpPr>
          <a:xfrm>
            <a:off x="4440557" y="4302934"/>
            <a:ext cx="2127701" cy="469018"/>
            <a:chOff x="5037828" y="5763975"/>
            <a:chExt cx="1451489" cy="550898"/>
          </a:xfrm>
        </p:grpSpPr>
        <p:pic>
          <p:nvPicPr>
            <p:cNvPr id="15" name="Shape 121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5037828" y="5763975"/>
              <a:ext cx="1451488" cy="23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22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5042225" y="6082847"/>
              <a:ext cx="1447092" cy="232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123"/>
          <p:cNvSpPr/>
          <p:nvPr/>
        </p:nvSpPr>
        <p:spPr>
          <a:xfrm flipH="1">
            <a:off x="4124588" y="371883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" name="Shape 124"/>
          <p:cNvSpPr/>
          <p:nvPr/>
        </p:nvSpPr>
        <p:spPr>
          <a:xfrm>
            <a:off x="4432028" y="4007512"/>
            <a:ext cx="2121300" cy="2090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342900"/>
            <a:r>
              <a:rPr lang="ko-KR" dirty="0"/>
              <a:t>비밀번호재설정하기</a:t>
            </a:r>
            <a:endParaRPr dirty="0"/>
          </a:p>
        </p:txBody>
      </p:sp>
      <p:sp>
        <p:nvSpPr>
          <p:cNvPr id="12" name="Shape 125"/>
          <p:cNvSpPr/>
          <p:nvPr/>
        </p:nvSpPr>
        <p:spPr>
          <a:xfrm>
            <a:off x="4432028" y="3738009"/>
            <a:ext cx="2121300" cy="2090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/>
            <a:r>
              <a:rPr lang="ko-KR" dirty="0"/>
              <a:t>        Sign Up</a:t>
            </a:r>
            <a:endParaRPr dirty="0"/>
          </a:p>
        </p:txBody>
      </p:sp>
      <p:sp>
        <p:nvSpPr>
          <p:cNvPr id="13" name="Shape 126"/>
          <p:cNvSpPr/>
          <p:nvPr/>
        </p:nvSpPr>
        <p:spPr>
          <a:xfrm>
            <a:off x="4443810" y="3468649"/>
            <a:ext cx="2121300" cy="2090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342900"/>
            <a:r>
              <a:rPr lang="ko-KR" dirty="0"/>
              <a:t>Login</a:t>
            </a:r>
            <a:endParaRPr dirty="0"/>
          </a:p>
        </p:txBody>
      </p:sp>
      <p:sp>
        <p:nvSpPr>
          <p:cNvPr id="14" name="Shape 127"/>
          <p:cNvSpPr/>
          <p:nvPr/>
        </p:nvSpPr>
        <p:spPr>
          <a:xfrm flipH="1">
            <a:off x="2628564" y="367332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32"/>
          <p:cNvSpPr/>
          <p:nvPr/>
        </p:nvSpPr>
        <p:spPr>
          <a:xfrm>
            <a:off x="-1" y="463550"/>
            <a:ext cx="7148250" cy="364815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" name="Shape 133"/>
          <p:cNvSpPr/>
          <p:nvPr/>
        </p:nvSpPr>
        <p:spPr>
          <a:xfrm>
            <a:off x="0" y="828365"/>
            <a:ext cx="701550" cy="4315135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6" name="Shape 13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6437937" y="464411"/>
            <a:ext cx="344944" cy="3138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135"/>
          <p:cNvGrpSpPr/>
          <p:nvPr/>
        </p:nvGrpSpPr>
        <p:grpSpPr>
          <a:xfrm>
            <a:off x="94978" y="1180941"/>
            <a:ext cx="511594" cy="465487"/>
            <a:chOff x="4020974" y="559338"/>
            <a:chExt cx="682125" cy="682125"/>
          </a:xfrm>
        </p:grpSpPr>
        <p:sp>
          <p:nvSpPr>
            <p:cNvPr id="61" name="Shape 136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62" name="Shape 137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Shape 138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39895" y="2378221"/>
            <a:ext cx="400875" cy="36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39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46843" y="1793054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40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45360" y="2946705"/>
            <a:ext cx="511575" cy="46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1"/>
          <p:cNvSpPr txBox="1"/>
          <p:nvPr/>
        </p:nvSpPr>
        <p:spPr>
          <a:xfrm>
            <a:off x="1059750" y="935554"/>
            <a:ext cx="16069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2" name="Shape 142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2852739" y="933507"/>
            <a:ext cx="281475" cy="256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43"/>
          <p:cNvSpPr/>
          <p:nvPr/>
        </p:nvSpPr>
        <p:spPr>
          <a:xfrm>
            <a:off x="554982" y="1050217"/>
            <a:ext cx="2458125" cy="152722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  <a:p>
            <a:endParaRPr dirty="0"/>
          </a:p>
          <a:p>
            <a:endParaRPr dirty="0"/>
          </a:p>
          <a:p>
            <a:endParaRPr b="1" dirty="0"/>
          </a:p>
          <a:p>
            <a:endParaRPr dirty="0"/>
          </a:p>
          <a:p>
            <a:endParaRPr dirty="0"/>
          </a:p>
        </p:txBody>
      </p:sp>
      <p:sp>
        <p:nvSpPr>
          <p:cNvPr id="14" name="Shape 144"/>
          <p:cNvSpPr/>
          <p:nvPr/>
        </p:nvSpPr>
        <p:spPr>
          <a:xfrm>
            <a:off x="3422026" y="2467048"/>
            <a:ext cx="1098675" cy="5185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new project</a:t>
            </a:r>
            <a:endParaRPr dirty="0"/>
          </a:p>
        </p:txBody>
      </p:sp>
      <p:grpSp>
        <p:nvGrpSpPr>
          <p:cNvPr id="15" name="Shape 145"/>
          <p:cNvGrpSpPr/>
          <p:nvPr/>
        </p:nvGrpSpPr>
        <p:grpSpPr>
          <a:xfrm>
            <a:off x="3315121" y="1050145"/>
            <a:ext cx="2625349" cy="3343703"/>
            <a:chOff x="1898635" y="1525050"/>
            <a:chExt cx="3500465" cy="4281600"/>
          </a:xfrm>
        </p:grpSpPr>
        <p:grpSp>
          <p:nvGrpSpPr>
            <p:cNvPr id="53" name="Shape 146"/>
            <p:cNvGrpSpPr/>
            <p:nvPr/>
          </p:nvGrpSpPr>
          <p:grpSpPr>
            <a:xfrm>
              <a:off x="1898635" y="1525050"/>
              <a:ext cx="3500465" cy="4281600"/>
              <a:chOff x="1898635" y="1525050"/>
              <a:chExt cx="3500465" cy="4281600"/>
            </a:xfrm>
          </p:grpSpPr>
          <p:sp>
            <p:nvSpPr>
              <p:cNvPr id="56" name="Shape 147"/>
              <p:cNvSpPr/>
              <p:nvPr/>
            </p:nvSpPr>
            <p:spPr>
              <a:xfrm>
                <a:off x="2121600" y="1525050"/>
                <a:ext cx="3277500" cy="42816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ko-KR" b="1" dirty="0"/>
                  <a:t>회원정보 수정</a:t>
                </a:r>
                <a:endParaRPr b="1" dirty="0"/>
              </a:p>
              <a:p>
                <a:endParaRPr b="1" dirty="0"/>
              </a:p>
              <a:p>
                <a:endParaRPr dirty="0"/>
              </a:p>
              <a:p>
                <a:endParaRPr dirty="0"/>
              </a:p>
              <a:p>
                <a:endParaRPr dirty="0"/>
              </a:p>
              <a:p>
                <a:endParaRPr dirty="0"/>
              </a:p>
              <a:p>
                <a:endParaRPr dirty="0"/>
              </a:p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b="1" dirty="0">
                    <a:solidFill>
                      <a:schemeClr val="dk1"/>
                    </a:solidFill>
                  </a:rPr>
                  <a:t>회원정보 수정</a:t>
                </a:r>
                <a:endParaRPr dirty="0"/>
              </a:p>
              <a:p>
                <a:r>
                  <a:rPr lang="ko-KR" dirty="0"/>
                  <a:t> Email</a:t>
                </a:r>
                <a:endParaRPr dirty="0"/>
              </a:p>
              <a:p>
                <a:endParaRPr dirty="0"/>
              </a:p>
              <a:p>
                <a:endParaRPr dirty="0"/>
              </a:p>
              <a:p>
                <a:r>
                  <a:rPr lang="ko-KR" dirty="0"/>
                  <a:t> </a:t>
                </a:r>
                <a:endParaRPr dirty="0"/>
              </a:p>
              <a:p>
                <a:r>
                  <a:rPr lang="ko-KR" b="1" dirty="0"/>
                  <a:t>닉네임</a:t>
                </a:r>
                <a:endParaRPr b="1" dirty="0"/>
              </a:p>
              <a:p>
                <a:endParaRPr dirty="0"/>
              </a:p>
              <a:p>
                <a:endParaRPr dirty="0"/>
              </a:p>
              <a:p>
                <a:endParaRPr dirty="0"/>
              </a:p>
              <a:p>
                <a:r>
                  <a:rPr lang="ko-KR" dirty="0"/>
                  <a:t> </a:t>
                </a:r>
                <a:r>
                  <a:rPr lang="ko-KR" b="1" dirty="0"/>
                  <a:t>비밀번호</a:t>
                </a:r>
                <a:endParaRPr b="1" dirty="0"/>
              </a:p>
              <a:p>
                <a:r>
                  <a:rPr lang="ko-KR" b="1" dirty="0">
                    <a:solidFill>
                      <a:schemeClr val="dk1"/>
                    </a:solidFill>
                  </a:rPr>
                  <a:t> </a:t>
                </a:r>
                <a:endParaRPr b="1" dirty="0"/>
              </a:p>
              <a:p>
                <a:endParaRPr dirty="0"/>
              </a:p>
              <a:p>
                <a:endParaRPr dirty="0"/>
              </a:p>
            </p:txBody>
          </p:sp>
          <p:grpSp>
            <p:nvGrpSpPr>
              <p:cNvPr id="57" name="Shape 148"/>
              <p:cNvGrpSpPr/>
              <p:nvPr/>
            </p:nvGrpSpPr>
            <p:grpSpPr>
              <a:xfrm>
                <a:off x="1898635" y="2150506"/>
                <a:ext cx="2243915" cy="3263421"/>
                <a:chOff x="3176765" y="647750"/>
                <a:chExt cx="1482110" cy="2333182"/>
              </a:xfrm>
            </p:grpSpPr>
            <p:sp>
              <p:nvSpPr>
                <p:cNvPr id="59" name="Shape 149"/>
                <p:cNvSpPr/>
                <p:nvPr/>
              </p:nvSpPr>
              <p:spPr>
                <a:xfrm>
                  <a:off x="4065175" y="647750"/>
                  <a:ext cx="593700" cy="5937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1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dirty="0"/>
                </a:p>
              </p:txBody>
            </p:sp>
            <p:pic>
              <p:nvPicPr>
                <p:cNvPr id="60" name="Shape 150"/>
                <p:cNvPicPr preferRelativeResize="0"/>
                <p:nvPr/>
              </p:nvPicPr>
              <p:blipFill>
                <a:blip r:embed="rId9" cstate="print">
                  <a:alphaModFix/>
                </a:blip>
                <a:stretch>
                  <a:fillRect/>
                </a:stretch>
              </p:blipFill>
              <p:spPr>
                <a:xfrm>
                  <a:off x="3176765" y="2026844"/>
                  <a:ext cx="1032737" cy="9540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8" name="Shape 151"/>
              <p:cNvSpPr/>
              <p:nvPr/>
            </p:nvSpPr>
            <p:spPr>
              <a:xfrm>
                <a:off x="2273375" y="3536565"/>
                <a:ext cx="3002100" cy="290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B7B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ko-KR" dirty="0"/>
                  <a:t>jinwon220@naver.com</a:t>
                </a:r>
                <a:endParaRPr dirty="0"/>
              </a:p>
            </p:txBody>
          </p:sp>
        </p:grpSp>
        <p:sp>
          <p:nvSpPr>
            <p:cNvPr id="54" name="Shape 152"/>
            <p:cNvSpPr/>
            <p:nvPr/>
          </p:nvSpPr>
          <p:spPr>
            <a:xfrm>
              <a:off x="2292325" y="4958124"/>
              <a:ext cx="2955300" cy="303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sp>
          <p:nvSpPr>
            <p:cNvPr id="55" name="Shape 153"/>
            <p:cNvSpPr/>
            <p:nvPr/>
          </p:nvSpPr>
          <p:spPr>
            <a:xfrm>
              <a:off x="2273375" y="4285435"/>
              <a:ext cx="3002100" cy="290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dirty="0" err="1"/>
                <a:t>지너니</a:t>
              </a:r>
              <a:endParaRPr dirty="0"/>
            </a:p>
          </p:txBody>
        </p:sp>
      </p:grpSp>
      <p:grpSp>
        <p:nvGrpSpPr>
          <p:cNvPr id="16" name="Shape 154"/>
          <p:cNvGrpSpPr/>
          <p:nvPr/>
        </p:nvGrpSpPr>
        <p:grpSpPr>
          <a:xfrm>
            <a:off x="1059751" y="2467048"/>
            <a:ext cx="1098675" cy="518561"/>
            <a:chOff x="2948300" y="813900"/>
            <a:chExt cx="1464900" cy="759900"/>
          </a:xfrm>
        </p:grpSpPr>
        <p:sp>
          <p:nvSpPr>
            <p:cNvPr id="51" name="Shape 155"/>
            <p:cNvSpPr/>
            <p:nvPr/>
          </p:nvSpPr>
          <p:spPr>
            <a:xfrm>
              <a:off x="2948300" y="813900"/>
              <a:ext cx="1464900" cy="75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dirty="0"/>
                <a:t>YG-TIME</a:t>
              </a:r>
              <a:endParaRPr dirty="0"/>
            </a:p>
          </p:txBody>
        </p:sp>
        <p:sp>
          <p:nvSpPr>
            <p:cNvPr id="52" name="Shape 156"/>
            <p:cNvSpPr/>
            <p:nvPr/>
          </p:nvSpPr>
          <p:spPr>
            <a:xfrm>
              <a:off x="4231375" y="840200"/>
              <a:ext cx="145200" cy="13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</p:grpSp>
      <p:grpSp>
        <p:nvGrpSpPr>
          <p:cNvPr id="17" name="Shape 157"/>
          <p:cNvGrpSpPr/>
          <p:nvPr/>
        </p:nvGrpSpPr>
        <p:grpSpPr>
          <a:xfrm>
            <a:off x="2240889" y="2467048"/>
            <a:ext cx="1098675" cy="518561"/>
            <a:chOff x="2948300" y="813900"/>
            <a:chExt cx="1464900" cy="759900"/>
          </a:xfrm>
        </p:grpSpPr>
        <p:sp>
          <p:nvSpPr>
            <p:cNvPr id="49" name="Shape 158"/>
            <p:cNvSpPr/>
            <p:nvPr/>
          </p:nvSpPr>
          <p:spPr>
            <a:xfrm>
              <a:off x="2948300" y="813900"/>
              <a:ext cx="1464900" cy="75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dirty="0" err="1"/>
                <a:t>코린이</a:t>
              </a:r>
              <a:endParaRPr dirty="0"/>
            </a:p>
          </p:txBody>
        </p:sp>
        <p:sp>
          <p:nvSpPr>
            <p:cNvPr id="50" name="Shape 159"/>
            <p:cNvSpPr/>
            <p:nvPr/>
          </p:nvSpPr>
          <p:spPr>
            <a:xfrm>
              <a:off x="4231375" y="840200"/>
              <a:ext cx="145200" cy="13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E9E9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</p:grpSp>
      <p:sp>
        <p:nvSpPr>
          <p:cNvPr id="18" name="Shape 160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chemeClr val="dk1"/>
                </a:solidFill>
              </a:rPr>
              <a:t>1.[</a:t>
            </a:r>
            <a:r>
              <a:rPr lang="ko-KR" altLang="en-US" sz="1000" dirty="0">
                <a:solidFill>
                  <a:schemeClr val="dk1"/>
                </a:solidFill>
              </a:rPr>
              <a:t>프로필 클릭 했을 시 화면</a:t>
            </a:r>
            <a:r>
              <a:rPr lang="en-US" altLang="ko-KR" sz="1000" dirty="0">
                <a:solidFill>
                  <a:schemeClr val="dk1"/>
                </a:solidFill>
              </a:rPr>
              <a:t>]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회원정보 수정 및 회원탈퇴를 할 수 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--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2.</a:t>
            </a:r>
            <a:r>
              <a:rPr lang="ko-KR" altLang="en-US" sz="1000" dirty="0"/>
              <a:t>프로필사진을 </a:t>
            </a:r>
            <a:r>
              <a:rPr lang="en-US" altLang="ko-KR" sz="1000" dirty="0"/>
              <a:t>drag and drop </a:t>
            </a:r>
            <a:r>
              <a:rPr lang="ko-KR" altLang="en-US" sz="1000" dirty="0"/>
              <a:t>및 </a:t>
            </a:r>
            <a:r>
              <a:rPr lang="en-US" altLang="ko-KR" sz="1000" dirty="0" err="1"/>
              <a:t>AddFiles</a:t>
            </a:r>
            <a:r>
              <a:rPr lang="en-US" altLang="ko-KR" sz="1000" dirty="0"/>
              <a:t> </a:t>
            </a:r>
            <a:r>
              <a:rPr lang="ko-KR" altLang="en-US" sz="1000" dirty="0"/>
              <a:t>버튼 클릭으로 </a:t>
            </a:r>
            <a:r>
              <a:rPr lang="ko-KR" altLang="en-US" sz="1000" dirty="0" err="1"/>
              <a:t>수정가능하다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endParaRPr sz="1000" dirty="0"/>
          </a:p>
          <a:p>
            <a:endParaRPr sz="1000" dirty="0"/>
          </a:p>
          <a:p>
            <a:r>
              <a:rPr lang="en-US" altLang="ko-KR" sz="1000" dirty="0">
                <a:solidFill>
                  <a:schemeClr val="dk1"/>
                </a:solidFill>
              </a:rPr>
              <a:t>3.[</a:t>
            </a:r>
            <a:r>
              <a:rPr lang="ko-KR" altLang="en-US" sz="1000" dirty="0">
                <a:solidFill>
                  <a:schemeClr val="dk1"/>
                </a:solidFill>
              </a:rPr>
              <a:t>회원정보 수정 버튼 </a:t>
            </a:r>
            <a:r>
              <a:rPr lang="ko-KR" altLang="en-US" sz="1000" dirty="0" err="1">
                <a:solidFill>
                  <a:schemeClr val="dk1"/>
                </a:solidFill>
              </a:rPr>
              <a:t>클릭시</a:t>
            </a:r>
            <a:r>
              <a:rPr lang="en-US" altLang="ko-KR" sz="1000" dirty="0">
                <a:solidFill>
                  <a:schemeClr val="dk1"/>
                </a:solidFill>
              </a:rPr>
              <a:t>] 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회원의 정보 수정이 가능하다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chemeClr val="dk1"/>
                </a:solidFill>
              </a:rPr>
              <a:t>(</a:t>
            </a:r>
            <a:r>
              <a:rPr lang="ko-KR" altLang="en-US" sz="1000" dirty="0" err="1">
                <a:solidFill>
                  <a:schemeClr val="dk1"/>
                </a:solidFill>
              </a:rPr>
              <a:t>이메일은</a:t>
            </a:r>
            <a:r>
              <a:rPr lang="ko-KR" altLang="en-US" sz="1000" dirty="0">
                <a:solidFill>
                  <a:schemeClr val="dk1"/>
                </a:solidFill>
              </a:rPr>
              <a:t> 변경 불가하며</a:t>
            </a:r>
            <a:r>
              <a:rPr lang="en-US" altLang="ko-KR" sz="1000" dirty="0">
                <a:solidFill>
                  <a:schemeClr val="dk1"/>
                </a:solidFill>
              </a:rPr>
              <a:t>,</a:t>
            </a:r>
            <a:r>
              <a:rPr lang="ko-KR" altLang="en-US" sz="1000" dirty="0">
                <a:solidFill>
                  <a:schemeClr val="dk1"/>
                </a:solidFill>
              </a:rPr>
              <a:t>의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닉네임 및 비밀번호 변경가능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  <a:p>
            <a:r>
              <a:rPr lang="en-US" altLang="ko-KR" sz="1000" dirty="0"/>
              <a:t>--</a:t>
            </a:r>
            <a:endParaRPr sz="1000" dirty="0"/>
          </a:p>
          <a:p>
            <a:r>
              <a:rPr lang="en-US" altLang="ko-KR" sz="1000" dirty="0"/>
              <a:t>4.</a:t>
            </a:r>
            <a:r>
              <a:rPr lang="ko-KR" altLang="en-US" sz="1000" dirty="0"/>
              <a:t>탈퇴 클릭 시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비밀번호를 한번 더 물어본다</a:t>
            </a:r>
            <a:r>
              <a:rPr lang="en-US" altLang="ko-KR" sz="1000" dirty="0"/>
              <a:t>.</a:t>
            </a:r>
            <a:endParaRPr sz="1000" dirty="0"/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  <a:p>
            <a:r>
              <a:rPr lang="ko-KR" altLang="en-US" sz="1000" dirty="0"/>
              <a:t>  </a:t>
            </a:r>
            <a:endParaRPr sz="1000" dirty="0"/>
          </a:p>
          <a:p>
            <a:endParaRPr sz="1000" dirty="0"/>
          </a:p>
          <a:p>
            <a:endParaRPr sz="1000" dirty="0"/>
          </a:p>
          <a:p>
            <a:endParaRPr sz="1000" dirty="0"/>
          </a:p>
          <a:p>
            <a:pPr>
              <a:buClr>
                <a:schemeClr val="dk1"/>
              </a:buClr>
              <a:buSzPts val="1100"/>
            </a:pPr>
            <a:endParaRPr sz="1000" dirty="0"/>
          </a:p>
          <a:p>
            <a:endParaRPr sz="1000" dirty="0"/>
          </a:p>
        </p:txBody>
      </p:sp>
      <p:sp>
        <p:nvSpPr>
          <p:cNvPr id="19" name="Shape 161"/>
          <p:cNvSpPr/>
          <p:nvPr/>
        </p:nvSpPr>
        <p:spPr>
          <a:xfrm flipH="1">
            <a:off x="1" y="1059343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" name="Shape 162"/>
          <p:cNvSpPr/>
          <p:nvPr/>
        </p:nvSpPr>
        <p:spPr>
          <a:xfrm>
            <a:off x="554982" y="2207050"/>
            <a:ext cx="2458125" cy="1824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b="1" dirty="0"/>
              <a:t>Add Files</a:t>
            </a:r>
            <a:endParaRPr b="1" dirty="0"/>
          </a:p>
        </p:txBody>
      </p:sp>
      <p:sp>
        <p:nvSpPr>
          <p:cNvPr id="21" name="Shape 163"/>
          <p:cNvSpPr txBox="1"/>
          <p:nvPr/>
        </p:nvSpPr>
        <p:spPr>
          <a:xfrm>
            <a:off x="640729" y="1121562"/>
            <a:ext cx="2211975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dk1"/>
                </a:solidFill>
              </a:rPr>
              <a:t>jinwon220@naver.com</a:t>
            </a:r>
            <a:endParaRPr sz="1400" b="1" dirty="0">
              <a:solidFill>
                <a:schemeClr val="dk1"/>
              </a:solidFill>
            </a:endParaRPr>
          </a:p>
        </p:txBody>
      </p:sp>
      <p:grpSp>
        <p:nvGrpSpPr>
          <p:cNvPr id="24" name="Shape 164"/>
          <p:cNvGrpSpPr/>
          <p:nvPr/>
        </p:nvGrpSpPr>
        <p:grpSpPr>
          <a:xfrm>
            <a:off x="1395938" y="1536146"/>
            <a:ext cx="701549" cy="638323"/>
            <a:chOff x="4020974" y="559338"/>
            <a:chExt cx="682125" cy="682125"/>
          </a:xfrm>
        </p:grpSpPr>
        <p:sp>
          <p:nvSpPr>
            <p:cNvPr id="47" name="Shape 165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48" name="Shape 166"/>
            <p:cNvPicPr preferRelativeResize="0"/>
            <p:nvPr/>
          </p:nvPicPr>
          <p:blipFill>
            <a:blip r:embed="rId10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Shape 167"/>
          <p:cNvSpPr/>
          <p:nvPr/>
        </p:nvSpPr>
        <p:spPr>
          <a:xfrm>
            <a:off x="554982" y="2363049"/>
            <a:ext cx="2458125" cy="1824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b="1" dirty="0"/>
              <a:t>회원정보 수정</a:t>
            </a:r>
            <a:endParaRPr b="1" dirty="0"/>
          </a:p>
        </p:txBody>
      </p:sp>
      <p:sp>
        <p:nvSpPr>
          <p:cNvPr id="26" name="Shape 168"/>
          <p:cNvSpPr/>
          <p:nvPr/>
        </p:nvSpPr>
        <p:spPr>
          <a:xfrm>
            <a:off x="4363191" y="4083739"/>
            <a:ext cx="701550" cy="2561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    확인</a:t>
            </a:r>
            <a:endParaRPr dirty="0"/>
          </a:p>
        </p:txBody>
      </p:sp>
      <p:sp>
        <p:nvSpPr>
          <p:cNvPr id="27" name="Shape 169"/>
          <p:cNvSpPr/>
          <p:nvPr/>
        </p:nvSpPr>
        <p:spPr>
          <a:xfrm>
            <a:off x="5116725" y="4083739"/>
            <a:ext cx="701550" cy="2561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    취소</a:t>
            </a:r>
            <a:endParaRPr dirty="0"/>
          </a:p>
        </p:txBody>
      </p:sp>
      <p:sp>
        <p:nvSpPr>
          <p:cNvPr id="28" name="Shape 170"/>
          <p:cNvSpPr/>
          <p:nvPr/>
        </p:nvSpPr>
        <p:spPr>
          <a:xfrm rot="-3216021">
            <a:off x="2735775" y="1749691"/>
            <a:ext cx="1202292" cy="38615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" name="Shape 171"/>
          <p:cNvSpPr/>
          <p:nvPr/>
        </p:nvSpPr>
        <p:spPr>
          <a:xfrm>
            <a:off x="3609647" y="4083739"/>
            <a:ext cx="701550" cy="2561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    탈퇴</a:t>
            </a:r>
            <a:endParaRPr dirty="0"/>
          </a:p>
        </p:txBody>
      </p:sp>
      <p:sp>
        <p:nvSpPr>
          <p:cNvPr id="30" name="Shape 172"/>
          <p:cNvSpPr/>
          <p:nvPr/>
        </p:nvSpPr>
        <p:spPr>
          <a:xfrm flipH="1">
            <a:off x="2726805" y="232619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" name="Shape 173"/>
          <p:cNvSpPr/>
          <p:nvPr/>
        </p:nvSpPr>
        <p:spPr>
          <a:xfrm>
            <a:off x="920664" y="3295541"/>
            <a:ext cx="2458125" cy="1310632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  <a:p>
            <a:endParaRPr dirty="0"/>
          </a:p>
          <a:p>
            <a:endParaRPr dirty="0"/>
          </a:p>
          <a:p>
            <a:endParaRPr b="1" dirty="0"/>
          </a:p>
          <a:p>
            <a:endParaRPr dirty="0"/>
          </a:p>
          <a:p>
            <a:endParaRPr dirty="0"/>
          </a:p>
        </p:txBody>
      </p:sp>
      <p:sp>
        <p:nvSpPr>
          <p:cNvPr id="32" name="Shape 174"/>
          <p:cNvSpPr/>
          <p:nvPr/>
        </p:nvSpPr>
        <p:spPr>
          <a:xfrm flipH="1">
            <a:off x="778267" y="314096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3" name="Shape 175"/>
          <p:cNvSpPr txBox="1"/>
          <p:nvPr/>
        </p:nvSpPr>
        <p:spPr>
          <a:xfrm>
            <a:off x="1020914" y="3456709"/>
            <a:ext cx="22896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>
                <a:solidFill>
                  <a:schemeClr val="dk1"/>
                </a:solidFill>
              </a:rPr>
              <a:t>탈퇴 </a:t>
            </a:r>
            <a:r>
              <a:rPr lang="ko-KR" altLang="en-US" sz="1400" b="1" dirty="0" err="1">
                <a:solidFill>
                  <a:schemeClr val="dk1"/>
                </a:solidFill>
              </a:rPr>
              <a:t>하기위해</a:t>
            </a:r>
            <a:r>
              <a:rPr lang="ko-KR" altLang="en-US" sz="1400" b="1" dirty="0">
                <a:solidFill>
                  <a:schemeClr val="dk1"/>
                </a:solidFill>
              </a:rPr>
              <a:t> 비밀번호를 입력해주세요</a:t>
            </a:r>
            <a:r>
              <a:rPr lang="en-US" altLang="ko-KR" sz="1400" b="1" dirty="0">
                <a:solidFill>
                  <a:schemeClr val="dk1"/>
                </a:solidFill>
              </a:rPr>
              <a:t>.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4" name="Shape 176"/>
          <p:cNvSpPr/>
          <p:nvPr/>
        </p:nvSpPr>
        <p:spPr>
          <a:xfrm>
            <a:off x="2215154" y="4244070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확인</a:t>
            </a:r>
            <a:endParaRPr dirty="0"/>
          </a:p>
        </p:txBody>
      </p:sp>
      <p:sp>
        <p:nvSpPr>
          <p:cNvPr id="35" name="Shape 177"/>
          <p:cNvSpPr/>
          <p:nvPr/>
        </p:nvSpPr>
        <p:spPr>
          <a:xfrm>
            <a:off x="2798860" y="4244070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취소</a:t>
            </a:r>
            <a:endParaRPr dirty="0"/>
          </a:p>
        </p:txBody>
      </p:sp>
      <p:grpSp>
        <p:nvGrpSpPr>
          <p:cNvPr id="36" name="Shape 178"/>
          <p:cNvGrpSpPr/>
          <p:nvPr/>
        </p:nvGrpSpPr>
        <p:grpSpPr>
          <a:xfrm>
            <a:off x="1041480" y="3960700"/>
            <a:ext cx="2216475" cy="239360"/>
            <a:chOff x="2292325" y="4958124"/>
            <a:chExt cx="2955300" cy="306500"/>
          </a:xfrm>
        </p:grpSpPr>
        <p:sp>
          <p:nvSpPr>
            <p:cNvPr id="40" name="Shape 179"/>
            <p:cNvSpPr/>
            <p:nvPr/>
          </p:nvSpPr>
          <p:spPr>
            <a:xfrm>
              <a:off x="2292325" y="4958124"/>
              <a:ext cx="2955300" cy="303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41" name="Shape 180"/>
            <p:cNvPicPr preferRelativeResize="0"/>
            <p:nvPr/>
          </p:nvPicPr>
          <p:blipFill>
            <a:blip r:embed="rId11" cstate="print">
              <a:alphaModFix/>
            </a:blip>
            <a:stretch>
              <a:fillRect/>
            </a:stretch>
          </p:blipFill>
          <p:spPr>
            <a:xfrm>
              <a:off x="2292325" y="4961624"/>
              <a:ext cx="303650" cy="303000"/>
            </a:xfrm>
            <a:prstGeom prst="rect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2" name="Shape 181"/>
            <p:cNvPicPr preferRelativeResize="0"/>
            <p:nvPr/>
          </p:nvPicPr>
          <p:blipFill>
            <a:blip r:embed="rId11" cstate="print">
              <a:alphaModFix/>
            </a:blip>
            <a:stretch>
              <a:fillRect/>
            </a:stretch>
          </p:blipFill>
          <p:spPr>
            <a:xfrm>
              <a:off x="2597125" y="4961624"/>
              <a:ext cx="303650" cy="303000"/>
            </a:xfrm>
            <a:prstGeom prst="rect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3" name="Shape 182"/>
            <p:cNvPicPr preferRelativeResize="0"/>
            <p:nvPr/>
          </p:nvPicPr>
          <p:blipFill>
            <a:blip r:embed="rId11" cstate="print">
              <a:alphaModFix/>
            </a:blip>
            <a:stretch>
              <a:fillRect/>
            </a:stretch>
          </p:blipFill>
          <p:spPr>
            <a:xfrm>
              <a:off x="2901925" y="4961624"/>
              <a:ext cx="303650" cy="303000"/>
            </a:xfrm>
            <a:prstGeom prst="rect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" name="Shape 183"/>
            <p:cNvPicPr preferRelativeResize="0"/>
            <p:nvPr/>
          </p:nvPicPr>
          <p:blipFill>
            <a:blip r:embed="rId11" cstate="print">
              <a:alphaModFix/>
            </a:blip>
            <a:stretch>
              <a:fillRect/>
            </a:stretch>
          </p:blipFill>
          <p:spPr>
            <a:xfrm>
              <a:off x="3206725" y="4961624"/>
              <a:ext cx="303650" cy="303000"/>
            </a:xfrm>
            <a:prstGeom prst="rect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" name="Shape 184"/>
            <p:cNvPicPr preferRelativeResize="0"/>
            <p:nvPr/>
          </p:nvPicPr>
          <p:blipFill>
            <a:blip r:embed="rId11" cstate="print">
              <a:alphaModFix/>
            </a:blip>
            <a:stretch>
              <a:fillRect/>
            </a:stretch>
          </p:blipFill>
          <p:spPr>
            <a:xfrm>
              <a:off x="3511525" y="4961624"/>
              <a:ext cx="303650" cy="303000"/>
            </a:xfrm>
            <a:prstGeom prst="rect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" name="Shape 185"/>
            <p:cNvPicPr preferRelativeResize="0"/>
            <p:nvPr/>
          </p:nvPicPr>
          <p:blipFill>
            <a:blip r:embed="rId11" cstate="print">
              <a:alphaModFix/>
            </a:blip>
            <a:stretch>
              <a:fillRect/>
            </a:stretch>
          </p:blipFill>
          <p:spPr>
            <a:xfrm>
              <a:off x="3816325" y="4961624"/>
              <a:ext cx="303650" cy="303000"/>
            </a:xfrm>
            <a:prstGeom prst="rect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7" name="Shape 186"/>
          <p:cNvSpPr/>
          <p:nvPr/>
        </p:nvSpPr>
        <p:spPr>
          <a:xfrm flipH="1">
            <a:off x="1168651" y="159482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8" name="Shape 187"/>
          <p:cNvSpPr/>
          <p:nvPr/>
        </p:nvSpPr>
        <p:spPr>
          <a:xfrm flipH="1">
            <a:off x="1168651" y="2113492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9" name="Shape 188"/>
          <p:cNvSpPr/>
          <p:nvPr/>
        </p:nvSpPr>
        <p:spPr>
          <a:xfrm>
            <a:off x="118065" y="1209386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120000" y="453003"/>
            <a:ext cx="3024000" cy="4690497"/>
          </a:xfrm>
          <a:prstGeom prst="rect">
            <a:avLst/>
          </a:prstGeom>
          <a:pattFill prst="solidDmn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08970" y="453003"/>
            <a:ext cx="3035310" cy="469049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01650" y="592931"/>
            <a:ext cx="1157288" cy="21431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주제 선정 배경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b="1" i="1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주요기능 선정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8" name="그림 7" descr="20180525_1728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0388" y="2870001"/>
            <a:ext cx="2879999" cy="2160000"/>
          </a:xfrm>
          <a:prstGeom prst="rect">
            <a:avLst/>
          </a:prstGeom>
        </p:spPr>
      </p:pic>
      <p:pic>
        <p:nvPicPr>
          <p:cNvPr id="9" name="그림 8" descr="20180525_15441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731" y="592930"/>
            <a:ext cx="2880000" cy="2160000"/>
          </a:xfrm>
          <a:prstGeom prst="rect">
            <a:avLst/>
          </a:prstGeom>
        </p:spPr>
      </p:pic>
      <p:pic>
        <p:nvPicPr>
          <p:cNvPr id="10" name="그림 9" descr="20180524_1925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8344" y="592930"/>
            <a:ext cx="1620000" cy="2160000"/>
          </a:xfrm>
          <a:prstGeom prst="rect">
            <a:avLst/>
          </a:prstGeom>
        </p:spPr>
      </p:pic>
      <p:pic>
        <p:nvPicPr>
          <p:cNvPr id="11" name="그림 10" descr="20180524_18145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731" y="2870001"/>
            <a:ext cx="2880000" cy="216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01664" y="978695"/>
            <a:ext cx="957262" cy="140807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sz="1200" dirty="0" smtClean="0"/>
          </a:p>
          <a:p>
            <a:pPr algn="ctr"/>
            <a:r>
              <a:rPr lang="en-US" altLang="ko-KR" sz="1200" dirty="0" smtClean="0"/>
              <a:t>Conference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Picture</a:t>
            </a:r>
          </a:p>
          <a:p>
            <a:endParaRPr lang="en-US" altLang="ko-KR" dirty="0" smtClean="0"/>
          </a:p>
        </p:txBody>
      </p:sp>
      <p:sp>
        <p:nvSpPr>
          <p:cNvPr id="16" name="AutoShape 2"/>
          <p:cNvSpPr>
            <a:spLocks/>
          </p:cNvSpPr>
          <p:nvPr/>
        </p:nvSpPr>
        <p:spPr bwMode="auto">
          <a:xfrm>
            <a:off x="3553951" y="1208055"/>
            <a:ext cx="238398" cy="19850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0263" y="3223"/>
                </a:moveTo>
                <a:cubicBezTo>
                  <a:pt x="20633" y="3223"/>
                  <a:pt x="20946" y="3385"/>
                  <a:pt x="21208" y="3714"/>
                </a:cubicBezTo>
                <a:cubicBezTo>
                  <a:pt x="21470" y="4043"/>
                  <a:pt x="21600" y="4428"/>
                  <a:pt x="21600" y="4865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1"/>
                </a:cubicBezTo>
                <a:cubicBezTo>
                  <a:pt x="20946" y="21441"/>
                  <a:pt x="20633" y="21600"/>
                  <a:pt x="20263" y="21600"/>
                </a:cubicBezTo>
                <a:lnTo>
                  <a:pt x="1349" y="21600"/>
                </a:lnTo>
                <a:cubicBezTo>
                  <a:pt x="982" y="21600"/>
                  <a:pt x="663" y="21441"/>
                  <a:pt x="399" y="21121"/>
                </a:cubicBezTo>
                <a:cubicBezTo>
                  <a:pt x="135" y="20804"/>
                  <a:pt x="0" y="20422"/>
                  <a:pt x="0" y="19984"/>
                </a:cubicBezTo>
                <a:lnTo>
                  <a:pt x="0" y="4865"/>
                </a:lnTo>
                <a:cubicBezTo>
                  <a:pt x="0" y="4428"/>
                  <a:pt x="135" y="4043"/>
                  <a:pt x="399" y="3714"/>
                </a:cubicBezTo>
                <a:cubicBezTo>
                  <a:pt x="663" y="3385"/>
                  <a:pt x="982" y="3223"/>
                  <a:pt x="1349" y="3223"/>
                </a:cubicBezTo>
                <a:lnTo>
                  <a:pt x="5638" y="3223"/>
                </a:lnTo>
                <a:lnTo>
                  <a:pt x="6319" y="1460"/>
                </a:lnTo>
                <a:cubicBezTo>
                  <a:pt x="6458" y="1058"/>
                  <a:pt x="6718" y="714"/>
                  <a:pt x="7090" y="426"/>
                </a:cubicBezTo>
                <a:cubicBezTo>
                  <a:pt x="7467" y="144"/>
                  <a:pt x="7839" y="0"/>
                  <a:pt x="8204" y="0"/>
                </a:cubicBezTo>
                <a:lnTo>
                  <a:pt x="13396" y="0"/>
                </a:lnTo>
                <a:cubicBezTo>
                  <a:pt x="13763" y="0"/>
                  <a:pt x="14136" y="144"/>
                  <a:pt x="14510" y="426"/>
                </a:cubicBezTo>
                <a:cubicBezTo>
                  <a:pt x="14885" y="714"/>
                  <a:pt x="15147" y="1058"/>
                  <a:pt x="15294" y="1460"/>
                </a:cubicBezTo>
                <a:lnTo>
                  <a:pt x="15962" y="3223"/>
                </a:lnTo>
                <a:lnTo>
                  <a:pt x="20263" y="3223"/>
                </a:lnTo>
                <a:close/>
                <a:moveTo>
                  <a:pt x="10806" y="19185"/>
                </a:moveTo>
                <a:cubicBezTo>
                  <a:pt x="11572" y="19185"/>
                  <a:pt x="12299" y="19003"/>
                  <a:pt x="12987" y="18650"/>
                </a:cubicBezTo>
                <a:cubicBezTo>
                  <a:pt x="13673" y="18295"/>
                  <a:pt x="14270" y="17810"/>
                  <a:pt x="14775" y="17196"/>
                </a:cubicBezTo>
                <a:cubicBezTo>
                  <a:pt x="15279" y="16582"/>
                  <a:pt x="15678" y="15862"/>
                  <a:pt x="15974" y="15048"/>
                </a:cubicBezTo>
                <a:cubicBezTo>
                  <a:pt x="16270" y="14235"/>
                  <a:pt x="16420" y="13356"/>
                  <a:pt x="16420" y="12422"/>
                </a:cubicBezTo>
                <a:cubicBezTo>
                  <a:pt x="16420" y="11499"/>
                  <a:pt x="16270" y="10624"/>
                  <a:pt x="15974" y="9795"/>
                </a:cubicBezTo>
                <a:cubicBezTo>
                  <a:pt x="15678" y="8967"/>
                  <a:pt x="15279" y="8250"/>
                  <a:pt x="14775" y="7645"/>
                </a:cubicBezTo>
                <a:cubicBezTo>
                  <a:pt x="14270" y="7036"/>
                  <a:pt x="13673" y="6558"/>
                  <a:pt x="12987" y="6199"/>
                </a:cubicBezTo>
                <a:cubicBezTo>
                  <a:pt x="12299" y="5844"/>
                  <a:pt x="11572" y="5667"/>
                  <a:pt x="10806" y="5667"/>
                </a:cubicBezTo>
                <a:cubicBezTo>
                  <a:pt x="10040" y="5667"/>
                  <a:pt x="9313" y="5847"/>
                  <a:pt x="8620" y="6199"/>
                </a:cubicBezTo>
                <a:cubicBezTo>
                  <a:pt x="7930" y="6558"/>
                  <a:pt x="7332" y="7036"/>
                  <a:pt x="6828" y="7645"/>
                </a:cubicBezTo>
                <a:cubicBezTo>
                  <a:pt x="6324" y="8250"/>
                  <a:pt x="5922" y="8964"/>
                  <a:pt x="5626" y="9789"/>
                </a:cubicBezTo>
                <a:cubicBezTo>
                  <a:pt x="5330" y="10612"/>
                  <a:pt x="5180" y="11491"/>
                  <a:pt x="5180" y="12422"/>
                </a:cubicBezTo>
                <a:cubicBezTo>
                  <a:pt x="5180" y="13356"/>
                  <a:pt x="5330" y="14235"/>
                  <a:pt x="5626" y="15048"/>
                </a:cubicBezTo>
                <a:cubicBezTo>
                  <a:pt x="5922" y="15862"/>
                  <a:pt x="6324" y="16582"/>
                  <a:pt x="6828" y="17196"/>
                </a:cubicBezTo>
                <a:cubicBezTo>
                  <a:pt x="7332" y="17810"/>
                  <a:pt x="7930" y="18295"/>
                  <a:pt x="8620" y="18650"/>
                </a:cubicBezTo>
                <a:cubicBezTo>
                  <a:pt x="9313" y="19006"/>
                  <a:pt x="10040" y="19185"/>
                  <a:pt x="10806" y="19185"/>
                </a:cubicBezTo>
                <a:moveTo>
                  <a:pt x="10806" y="7833"/>
                </a:moveTo>
                <a:cubicBezTo>
                  <a:pt x="11337" y="7833"/>
                  <a:pt x="11834" y="7953"/>
                  <a:pt x="12295" y="8191"/>
                </a:cubicBezTo>
                <a:cubicBezTo>
                  <a:pt x="12755" y="8432"/>
                  <a:pt x="13159" y="8755"/>
                  <a:pt x="13502" y="9169"/>
                </a:cubicBezTo>
                <a:cubicBezTo>
                  <a:pt x="13847" y="9584"/>
                  <a:pt x="14118" y="10069"/>
                  <a:pt x="14317" y="10624"/>
                </a:cubicBezTo>
                <a:cubicBezTo>
                  <a:pt x="14515" y="11185"/>
                  <a:pt x="14615" y="11781"/>
                  <a:pt x="14615" y="12422"/>
                </a:cubicBezTo>
                <a:cubicBezTo>
                  <a:pt x="14615" y="13056"/>
                  <a:pt x="14515" y="13650"/>
                  <a:pt x="14317" y="14205"/>
                </a:cubicBezTo>
                <a:cubicBezTo>
                  <a:pt x="14118" y="14757"/>
                  <a:pt x="13847" y="15245"/>
                  <a:pt x="13502" y="15668"/>
                </a:cubicBezTo>
                <a:cubicBezTo>
                  <a:pt x="13159" y="16091"/>
                  <a:pt x="12752" y="16420"/>
                  <a:pt x="12290" y="16661"/>
                </a:cubicBezTo>
                <a:cubicBezTo>
                  <a:pt x="11825" y="16899"/>
                  <a:pt x="11330" y="17017"/>
                  <a:pt x="10806" y="17017"/>
                </a:cubicBezTo>
                <a:cubicBezTo>
                  <a:pt x="10275" y="17017"/>
                  <a:pt x="9778" y="16899"/>
                  <a:pt x="9313" y="16661"/>
                </a:cubicBezTo>
                <a:cubicBezTo>
                  <a:pt x="8848" y="16420"/>
                  <a:pt x="8444" y="16091"/>
                  <a:pt x="8101" y="15668"/>
                </a:cubicBezTo>
                <a:cubicBezTo>
                  <a:pt x="7756" y="15245"/>
                  <a:pt x="7484" y="14755"/>
                  <a:pt x="7286" y="14199"/>
                </a:cubicBezTo>
                <a:cubicBezTo>
                  <a:pt x="7085" y="13641"/>
                  <a:pt x="6985" y="13045"/>
                  <a:pt x="6985" y="12422"/>
                </a:cubicBezTo>
                <a:cubicBezTo>
                  <a:pt x="6985" y="11781"/>
                  <a:pt x="7085" y="11185"/>
                  <a:pt x="7286" y="10624"/>
                </a:cubicBezTo>
                <a:cubicBezTo>
                  <a:pt x="7484" y="10068"/>
                  <a:pt x="7756" y="9584"/>
                  <a:pt x="8101" y="9169"/>
                </a:cubicBezTo>
                <a:cubicBezTo>
                  <a:pt x="8444" y="8755"/>
                  <a:pt x="8848" y="8432"/>
                  <a:pt x="9313" y="8191"/>
                </a:cubicBezTo>
                <a:cubicBezTo>
                  <a:pt x="9778" y="7953"/>
                  <a:pt x="10275" y="7833"/>
                  <a:pt x="10806" y="7833"/>
                </a:cubicBezTo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defPPr>
              <a:defRPr lang="ko-KR"/>
            </a:defPPr>
            <a:lvl1pPr marL="0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433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107286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6244398" y="559846"/>
            <a:ext cx="2531397" cy="443723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주요 구성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필수 항목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진행률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차트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알림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채팅</a:t>
            </a:r>
          </a:p>
          <a:p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파일함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달력</a:t>
            </a:r>
          </a:p>
          <a:p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칸반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보드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검색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마이 페이지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관리자 페이지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체크리스트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트러블슈팅</a:t>
            </a: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생각해 볼 구성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투표</a:t>
            </a:r>
          </a:p>
          <a:p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히스토리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Github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연동</a:t>
            </a: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개인 메모</a:t>
            </a:r>
          </a:p>
          <a:p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즐겨찾기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dirty="0" smtClean="0"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93"/>
          <p:cNvSpPr/>
          <p:nvPr/>
        </p:nvSpPr>
        <p:spPr>
          <a:xfrm>
            <a:off x="-1" y="463550"/>
            <a:ext cx="7148250" cy="364815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" name="Shape 194"/>
          <p:cNvSpPr/>
          <p:nvPr/>
        </p:nvSpPr>
        <p:spPr>
          <a:xfrm>
            <a:off x="0" y="828365"/>
            <a:ext cx="701550" cy="4315135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6" name="Shape 195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chemeClr val="dk1"/>
                </a:solidFill>
              </a:rPr>
              <a:t>1.[</a:t>
            </a:r>
            <a:r>
              <a:rPr lang="ko-KR" altLang="en-US" sz="1000" dirty="0">
                <a:solidFill>
                  <a:schemeClr val="dk1"/>
                </a:solidFill>
              </a:rPr>
              <a:t>공지사항 버튼 클릭 시 화면</a:t>
            </a:r>
            <a:r>
              <a:rPr lang="en-US" altLang="ko-KR" sz="1000" dirty="0">
                <a:solidFill>
                  <a:schemeClr val="dk1"/>
                </a:solidFill>
              </a:rPr>
              <a:t>]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관리자 공지사항 화면으로 이동한다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관리자 권한이 없으면 공지사항 게시판에 글쓰기 및 </a:t>
            </a:r>
            <a:r>
              <a:rPr lang="ko-KR" altLang="en-US" sz="1000" dirty="0" err="1"/>
              <a:t>글수정을</a:t>
            </a:r>
            <a:r>
              <a:rPr lang="ko-KR" altLang="en-US" sz="1000" dirty="0"/>
              <a:t>  할 수 없고 읽기만 가능하다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endParaRPr sz="1000" dirty="0"/>
          </a:p>
          <a:p>
            <a:endParaRPr sz="1000" dirty="0"/>
          </a:p>
          <a:p>
            <a:pPr>
              <a:buClr>
                <a:schemeClr val="dk1"/>
              </a:buClr>
              <a:buSzPts val="1100"/>
            </a:pPr>
            <a:endParaRPr sz="1000" dirty="0"/>
          </a:p>
          <a:p>
            <a:endParaRPr sz="1000" dirty="0"/>
          </a:p>
        </p:txBody>
      </p:sp>
      <p:sp>
        <p:nvSpPr>
          <p:cNvPr id="7" name="Shape 196"/>
          <p:cNvSpPr txBox="1"/>
          <p:nvPr/>
        </p:nvSpPr>
        <p:spPr>
          <a:xfrm>
            <a:off x="1059751" y="1034111"/>
            <a:ext cx="4092075" cy="43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b="1" dirty="0"/>
              <a:t>공지사항</a:t>
            </a:r>
            <a:endParaRPr sz="1800" b="1" dirty="0"/>
          </a:p>
        </p:txBody>
      </p:sp>
      <p:pic>
        <p:nvPicPr>
          <p:cNvPr id="8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750" y="1468532"/>
            <a:ext cx="5998984" cy="2682472"/>
          </a:xfrm>
          <a:prstGeom prst="rect">
            <a:avLst/>
          </a:prstGeom>
        </p:spPr>
      </p:pic>
      <p:pic>
        <p:nvPicPr>
          <p:cNvPr id="9" name="Shape 19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180091" y="4102057"/>
            <a:ext cx="3484688" cy="31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99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437937" y="464411"/>
            <a:ext cx="344944" cy="3138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Shape 200"/>
          <p:cNvGrpSpPr/>
          <p:nvPr/>
        </p:nvGrpSpPr>
        <p:grpSpPr>
          <a:xfrm>
            <a:off x="94978" y="1180941"/>
            <a:ext cx="511594" cy="465487"/>
            <a:chOff x="4020974" y="559338"/>
            <a:chExt cx="682125" cy="682125"/>
          </a:xfrm>
        </p:grpSpPr>
        <p:sp>
          <p:nvSpPr>
            <p:cNvPr id="16" name="Shape 201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17" name="Shape 202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Shape 203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39895" y="2378221"/>
            <a:ext cx="400875" cy="36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04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46843" y="1793054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05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45360" y="2946705"/>
            <a:ext cx="511575" cy="46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06"/>
          <p:cNvSpPr/>
          <p:nvPr/>
        </p:nvSpPr>
        <p:spPr>
          <a:xfrm>
            <a:off x="118065" y="1781380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5" name="Shape 211"/>
          <p:cNvSpPr txBox="1"/>
          <p:nvPr/>
        </p:nvSpPr>
        <p:spPr>
          <a:xfrm>
            <a:off x="7325327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>
                <a:solidFill>
                  <a:schemeClr val="dk1"/>
                </a:solidFill>
              </a:rPr>
              <a:t>1.[</a:t>
            </a:r>
            <a:r>
              <a:rPr lang="ko-KR" altLang="en-US" sz="1000" dirty="0">
                <a:solidFill>
                  <a:schemeClr val="dk1"/>
                </a:solidFill>
              </a:rPr>
              <a:t>공지사항 상세내용</a:t>
            </a:r>
            <a:r>
              <a:rPr lang="en-US" altLang="ko-KR" sz="1000" dirty="0">
                <a:solidFill>
                  <a:schemeClr val="dk1"/>
                </a:solidFill>
              </a:rPr>
              <a:t>]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ko-KR" altLang="en-US" sz="1000" dirty="0" err="1">
                <a:solidFill>
                  <a:schemeClr val="dk1"/>
                </a:solidFill>
              </a:rPr>
              <a:t>게시글</a:t>
            </a:r>
            <a:r>
              <a:rPr lang="ko-KR" altLang="en-US" sz="1000" dirty="0">
                <a:solidFill>
                  <a:schemeClr val="dk1"/>
                </a:solidFill>
              </a:rPr>
              <a:t> 상세내용을 볼 수 </a:t>
            </a: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/>
          </a:p>
          <a:p>
            <a:endParaRPr sz="1000" dirty="0"/>
          </a:p>
          <a:p>
            <a:pPr>
              <a:buClr>
                <a:schemeClr val="dk1"/>
              </a:buClr>
              <a:buSzPts val="1100"/>
            </a:pPr>
            <a:endParaRPr sz="1000" dirty="0"/>
          </a:p>
          <a:p>
            <a:endParaRPr sz="1000" dirty="0"/>
          </a:p>
        </p:txBody>
      </p:sp>
      <p:sp>
        <p:nvSpPr>
          <p:cNvPr id="6" name="Shape 212"/>
          <p:cNvSpPr txBox="1"/>
          <p:nvPr/>
        </p:nvSpPr>
        <p:spPr>
          <a:xfrm>
            <a:off x="1059752" y="1034111"/>
            <a:ext cx="4092075" cy="43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b="1" dirty="0"/>
              <a:t>공지사항 상세보기</a:t>
            </a:r>
            <a:endParaRPr sz="1800" b="1" dirty="0"/>
          </a:p>
        </p:txBody>
      </p:sp>
      <p:sp>
        <p:nvSpPr>
          <p:cNvPr id="7" name="Shape 213"/>
          <p:cNvSpPr/>
          <p:nvPr/>
        </p:nvSpPr>
        <p:spPr>
          <a:xfrm>
            <a:off x="1" y="828365"/>
            <a:ext cx="701550" cy="4315135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8" name="Shape 214"/>
          <p:cNvGrpSpPr/>
          <p:nvPr/>
        </p:nvGrpSpPr>
        <p:grpSpPr>
          <a:xfrm>
            <a:off x="94979" y="1180941"/>
            <a:ext cx="511594" cy="465487"/>
            <a:chOff x="4020974" y="559338"/>
            <a:chExt cx="682125" cy="682125"/>
          </a:xfrm>
        </p:grpSpPr>
        <p:sp>
          <p:nvSpPr>
            <p:cNvPr id="16" name="Shape 215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17" name="Shape 216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Shape 217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39896" y="2378221"/>
            <a:ext cx="400875" cy="36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18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46844" y="1793054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19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45361" y="2946705"/>
            <a:ext cx="511575" cy="46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20"/>
          <p:cNvSpPr/>
          <p:nvPr/>
        </p:nvSpPr>
        <p:spPr>
          <a:xfrm>
            <a:off x="0" y="463550"/>
            <a:ext cx="7148250" cy="364815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3" name="Shape 221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6437938" y="464411"/>
            <a:ext cx="344944" cy="31385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222"/>
          <p:cNvSpPr/>
          <p:nvPr/>
        </p:nvSpPr>
        <p:spPr>
          <a:xfrm>
            <a:off x="118066" y="1781380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5" name="tabl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7783" y="1790593"/>
            <a:ext cx="5998984" cy="3334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228"/>
          <p:cNvSpPr/>
          <p:nvPr/>
        </p:nvSpPr>
        <p:spPr>
          <a:xfrm>
            <a:off x="-1" y="463550"/>
            <a:ext cx="7148250" cy="364815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" name="Shape 229"/>
          <p:cNvSpPr/>
          <p:nvPr/>
        </p:nvSpPr>
        <p:spPr>
          <a:xfrm>
            <a:off x="0" y="828365"/>
            <a:ext cx="701550" cy="4315135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6" name="Shape 23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6437937" y="464411"/>
            <a:ext cx="344944" cy="3138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231"/>
          <p:cNvGrpSpPr/>
          <p:nvPr/>
        </p:nvGrpSpPr>
        <p:grpSpPr>
          <a:xfrm>
            <a:off x="94978" y="1180941"/>
            <a:ext cx="511594" cy="465487"/>
            <a:chOff x="4020974" y="559338"/>
            <a:chExt cx="682125" cy="682125"/>
          </a:xfrm>
        </p:grpSpPr>
        <p:sp>
          <p:nvSpPr>
            <p:cNvPr id="34" name="Shape 232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35" name="Shape 233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Shape 23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39895" y="2378221"/>
            <a:ext cx="400875" cy="36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35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46843" y="1793054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36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45360" y="2946705"/>
            <a:ext cx="511575" cy="46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37"/>
          <p:cNvSpPr/>
          <p:nvPr/>
        </p:nvSpPr>
        <p:spPr>
          <a:xfrm>
            <a:off x="1059750" y="2350134"/>
            <a:ext cx="108900" cy="9437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E9E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238"/>
          <p:cNvSpPr txBox="1"/>
          <p:nvPr/>
        </p:nvSpPr>
        <p:spPr>
          <a:xfrm>
            <a:off x="1140919" y="2255962"/>
            <a:ext cx="1402200" cy="28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b="1" dirty="0" err="1">
                <a:solidFill>
                  <a:schemeClr val="dk1"/>
                </a:solidFill>
              </a:rPr>
              <a:t>즐겨찾기</a:t>
            </a:r>
            <a:endParaRPr sz="900" b="1" dirty="0">
              <a:solidFill>
                <a:schemeClr val="dk1"/>
              </a:solidFill>
            </a:endParaRPr>
          </a:p>
        </p:txBody>
      </p:sp>
      <p:sp>
        <p:nvSpPr>
          <p:cNvPr id="13" name="Shape 239"/>
          <p:cNvSpPr/>
          <p:nvPr/>
        </p:nvSpPr>
        <p:spPr>
          <a:xfrm>
            <a:off x="1059751" y="2538683"/>
            <a:ext cx="1098675" cy="5185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 err="1"/>
              <a:t>코린이</a:t>
            </a:r>
            <a:endParaRPr dirty="0"/>
          </a:p>
        </p:txBody>
      </p:sp>
      <p:pic>
        <p:nvPicPr>
          <p:cNvPr id="14" name="Shape 240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059750" y="3255410"/>
            <a:ext cx="173044" cy="1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41"/>
          <p:cNvSpPr txBox="1"/>
          <p:nvPr/>
        </p:nvSpPr>
        <p:spPr>
          <a:xfrm>
            <a:off x="1168651" y="3191730"/>
            <a:ext cx="2086425" cy="28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b="1" dirty="0">
                <a:solidFill>
                  <a:schemeClr val="dk1"/>
                </a:solidFill>
              </a:rPr>
              <a:t>프로젝트</a:t>
            </a:r>
            <a:endParaRPr sz="900" b="1" dirty="0">
              <a:solidFill>
                <a:schemeClr val="dk1"/>
              </a:solidFill>
            </a:endParaRPr>
          </a:p>
        </p:txBody>
      </p:sp>
      <p:sp>
        <p:nvSpPr>
          <p:cNvPr id="16" name="Shape 242"/>
          <p:cNvSpPr/>
          <p:nvPr/>
        </p:nvSpPr>
        <p:spPr>
          <a:xfrm>
            <a:off x="1059751" y="3507037"/>
            <a:ext cx="1098675" cy="5185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YG-TIME</a:t>
            </a:r>
            <a:endParaRPr dirty="0"/>
          </a:p>
        </p:txBody>
      </p:sp>
      <p:sp>
        <p:nvSpPr>
          <p:cNvPr id="17" name="Shape 243"/>
          <p:cNvSpPr/>
          <p:nvPr/>
        </p:nvSpPr>
        <p:spPr>
          <a:xfrm>
            <a:off x="2450476" y="3507037"/>
            <a:ext cx="1098675" cy="5185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8" name="Shape 244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1.[</a:t>
            </a:r>
            <a:r>
              <a:rPr lang="ko-KR" altLang="en-US" sz="1000" dirty="0" err="1"/>
              <a:t>쪽지함</a:t>
            </a:r>
            <a:r>
              <a:rPr lang="ko-KR" altLang="en-US" sz="1000" dirty="0"/>
              <a:t> 클릭 했을 시 화면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본인이 초대받은 팀의 </a:t>
            </a:r>
            <a:endParaRPr sz="1000" dirty="0"/>
          </a:p>
          <a:p>
            <a:r>
              <a:rPr lang="ko-KR" altLang="en-US" sz="1000" dirty="0"/>
              <a:t>초대메시지 목록을 확인</a:t>
            </a:r>
            <a:endParaRPr sz="1000" dirty="0"/>
          </a:p>
          <a:p>
            <a:r>
              <a:rPr lang="ko-KR" altLang="en-US" sz="1000" dirty="0"/>
              <a:t>할 </a:t>
            </a:r>
            <a:r>
              <a:rPr lang="ko-KR" altLang="en-US" sz="1000" dirty="0" err="1"/>
              <a:t>수있다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endParaRPr sz="1000" dirty="0"/>
          </a:p>
          <a:p>
            <a:r>
              <a:rPr lang="en-US" altLang="ko-KR" sz="1000" dirty="0"/>
              <a:t>2.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r>
              <a:rPr lang="ko-KR" altLang="en-US" sz="1000" dirty="0">
                <a:solidFill>
                  <a:schemeClr val="dk1"/>
                </a:solidFill>
              </a:rPr>
              <a:t>로그아웃 </a:t>
            </a:r>
            <a:r>
              <a:rPr lang="ko-KR" altLang="en-US" sz="1000" dirty="0" err="1">
                <a:solidFill>
                  <a:schemeClr val="dk1"/>
                </a:solidFill>
              </a:rPr>
              <a:t>클릭시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회원은 로그인 화면으로 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이동된다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/>
          </a:p>
          <a:p>
            <a:endParaRPr sz="1000" dirty="0"/>
          </a:p>
          <a:p>
            <a:endParaRPr sz="1000" dirty="0"/>
          </a:p>
          <a:p>
            <a:endParaRPr sz="1000" dirty="0"/>
          </a:p>
          <a:p>
            <a:pPr>
              <a:buClr>
                <a:schemeClr val="dk1"/>
              </a:buClr>
              <a:buSzPts val="1100"/>
            </a:pPr>
            <a:endParaRPr sz="1000" dirty="0"/>
          </a:p>
          <a:p>
            <a:endParaRPr sz="1000" dirty="0"/>
          </a:p>
        </p:txBody>
      </p:sp>
      <p:pic>
        <p:nvPicPr>
          <p:cNvPr id="19" name="Shape 245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2852739" y="1141505"/>
            <a:ext cx="281475" cy="25610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46"/>
          <p:cNvSpPr txBox="1"/>
          <p:nvPr/>
        </p:nvSpPr>
        <p:spPr>
          <a:xfrm>
            <a:off x="1059750" y="1143552"/>
            <a:ext cx="16069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린</a:t>
            </a:r>
            <a:endParaRPr dirty="0"/>
          </a:p>
        </p:txBody>
      </p:sp>
      <p:pic>
        <p:nvPicPr>
          <p:cNvPr id="21" name="tabl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16395" y="830259"/>
            <a:ext cx="3359187" cy="1005927"/>
          </a:xfrm>
          <a:prstGeom prst="rect">
            <a:avLst/>
          </a:prstGeom>
        </p:spPr>
      </p:pic>
      <p:sp>
        <p:nvSpPr>
          <p:cNvPr id="24" name="Shape 248"/>
          <p:cNvSpPr/>
          <p:nvPr/>
        </p:nvSpPr>
        <p:spPr>
          <a:xfrm flipH="1">
            <a:off x="6108095" y="522152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5" name="Shape 249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193504" y="2696425"/>
            <a:ext cx="108900" cy="9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50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2885515" y="3662317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51"/>
          <p:cNvSpPr/>
          <p:nvPr/>
        </p:nvSpPr>
        <p:spPr>
          <a:xfrm flipH="1">
            <a:off x="1" y="2849245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" name="Shape 252"/>
          <p:cNvSpPr/>
          <p:nvPr/>
        </p:nvSpPr>
        <p:spPr>
          <a:xfrm>
            <a:off x="118065" y="2977368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" name="Shape 253"/>
          <p:cNvSpPr/>
          <p:nvPr/>
        </p:nvSpPr>
        <p:spPr>
          <a:xfrm>
            <a:off x="6355317" y="454663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0" name="Shape 254"/>
          <p:cNvSpPr/>
          <p:nvPr/>
        </p:nvSpPr>
        <p:spPr>
          <a:xfrm>
            <a:off x="1059751" y="1599810"/>
            <a:ext cx="1098675" cy="5185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 err="1"/>
              <a:t>코린이</a:t>
            </a:r>
            <a:endParaRPr dirty="0"/>
          </a:p>
        </p:txBody>
      </p:sp>
      <p:sp>
        <p:nvSpPr>
          <p:cNvPr id="31" name="Shape 255"/>
          <p:cNvSpPr/>
          <p:nvPr/>
        </p:nvSpPr>
        <p:spPr>
          <a:xfrm>
            <a:off x="2193506" y="2556630"/>
            <a:ext cx="108900" cy="9437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E9E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32" name="Shape 256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230929" y="3646831"/>
            <a:ext cx="108900" cy="9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257"/>
          <p:cNvSpPr/>
          <p:nvPr/>
        </p:nvSpPr>
        <p:spPr>
          <a:xfrm>
            <a:off x="2230931" y="3513451"/>
            <a:ext cx="108900" cy="9437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262"/>
          <p:cNvSpPr/>
          <p:nvPr/>
        </p:nvSpPr>
        <p:spPr>
          <a:xfrm>
            <a:off x="0" y="463550"/>
            <a:ext cx="7148250" cy="364815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" name="Shape 263"/>
          <p:cNvSpPr/>
          <p:nvPr/>
        </p:nvSpPr>
        <p:spPr>
          <a:xfrm>
            <a:off x="1" y="828365"/>
            <a:ext cx="701550" cy="4315135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6" name="Shape 26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6437938" y="464411"/>
            <a:ext cx="344944" cy="3138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265"/>
          <p:cNvGrpSpPr/>
          <p:nvPr/>
        </p:nvGrpSpPr>
        <p:grpSpPr>
          <a:xfrm>
            <a:off x="94979" y="1180941"/>
            <a:ext cx="511594" cy="465487"/>
            <a:chOff x="4020974" y="559338"/>
            <a:chExt cx="682125" cy="682125"/>
          </a:xfrm>
        </p:grpSpPr>
        <p:sp>
          <p:nvSpPr>
            <p:cNvPr id="57" name="Shape 266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58" name="Shape 267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Shape 268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39896" y="2378221"/>
            <a:ext cx="400875" cy="36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69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46844" y="1793054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70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45361" y="2946705"/>
            <a:ext cx="511575" cy="46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71"/>
          <p:cNvSpPr/>
          <p:nvPr/>
        </p:nvSpPr>
        <p:spPr>
          <a:xfrm>
            <a:off x="1059751" y="1726141"/>
            <a:ext cx="108900" cy="9437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E9E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272"/>
          <p:cNvSpPr txBox="1"/>
          <p:nvPr/>
        </p:nvSpPr>
        <p:spPr>
          <a:xfrm>
            <a:off x="1140920" y="1621613"/>
            <a:ext cx="1402200" cy="28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b="1" dirty="0" err="1">
                <a:solidFill>
                  <a:schemeClr val="dk1"/>
                </a:solidFill>
              </a:rPr>
              <a:t>즐겨찾기</a:t>
            </a:r>
            <a:endParaRPr sz="900" b="1" dirty="0">
              <a:solidFill>
                <a:schemeClr val="dk1"/>
              </a:solidFill>
            </a:endParaRPr>
          </a:p>
        </p:txBody>
      </p:sp>
      <p:sp>
        <p:nvSpPr>
          <p:cNvPr id="13" name="Shape 273"/>
          <p:cNvSpPr/>
          <p:nvPr/>
        </p:nvSpPr>
        <p:spPr>
          <a:xfrm>
            <a:off x="945452" y="1868991"/>
            <a:ext cx="1098675" cy="5185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 err="1"/>
              <a:t>코린이</a:t>
            </a:r>
            <a:endParaRPr dirty="0"/>
          </a:p>
        </p:txBody>
      </p:sp>
      <p:pic>
        <p:nvPicPr>
          <p:cNvPr id="14" name="Shape 274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059751" y="2675088"/>
            <a:ext cx="173044" cy="15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75"/>
          <p:cNvSpPr txBox="1"/>
          <p:nvPr/>
        </p:nvSpPr>
        <p:spPr>
          <a:xfrm>
            <a:off x="1225802" y="2661380"/>
            <a:ext cx="2086425" cy="28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900" b="1" dirty="0">
                <a:solidFill>
                  <a:schemeClr val="dk1"/>
                </a:solidFill>
              </a:rPr>
              <a:t>프로젝트</a:t>
            </a:r>
            <a:endParaRPr sz="900" b="1" dirty="0">
              <a:solidFill>
                <a:schemeClr val="dk1"/>
              </a:solidFill>
            </a:endParaRPr>
          </a:p>
        </p:txBody>
      </p:sp>
      <p:sp>
        <p:nvSpPr>
          <p:cNvPr id="16" name="Shape 276"/>
          <p:cNvSpPr/>
          <p:nvPr/>
        </p:nvSpPr>
        <p:spPr>
          <a:xfrm>
            <a:off x="945452" y="3649148"/>
            <a:ext cx="1098675" cy="5185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7" name="Shape 277"/>
          <p:cNvSpPr/>
          <p:nvPr/>
        </p:nvSpPr>
        <p:spPr>
          <a:xfrm>
            <a:off x="2298038" y="3028686"/>
            <a:ext cx="1098675" cy="5185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 err="1"/>
              <a:t>코린이</a:t>
            </a:r>
            <a:endParaRPr dirty="0"/>
          </a:p>
        </p:txBody>
      </p:sp>
      <p:grpSp>
        <p:nvGrpSpPr>
          <p:cNvPr id="18" name="Shape 278"/>
          <p:cNvGrpSpPr/>
          <p:nvPr/>
        </p:nvGrpSpPr>
        <p:grpSpPr>
          <a:xfrm>
            <a:off x="945451" y="3028686"/>
            <a:ext cx="1263194" cy="518561"/>
            <a:chOff x="2948300" y="813900"/>
            <a:chExt cx="1684258" cy="759900"/>
          </a:xfrm>
        </p:grpSpPr>
        <p:sp>
          <p:nvSpPr>
            <p:cNvPr id="55" name="Shape 279"/>
            <p:cNvSpPr/>
            <p:nvPr/>
          </p:nvSpPr>
          <p:spPr>
            <a:xfrm>
              <a:off x="2948300" y="813900"/>
              <a:ext cx="1464900" cy="759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dirty="0"/>
                <a:t>YG-TIME</a:t>
              </a:r>
              <a:endParaRPr dirty="0"/>
            </a:p>
          </p:txBody>
        </p:sp>
        <p:sp>
          <p:nvSpPr>
            <p:cNvPr id="56" name="Shape 280"/>
            <p:cNvSpPr/>
            <p:nvPr/>
          </p:nvSpPr>
          <p:spPr>
            <a:xfrm>
              <a:off x="4487358" y="840200"/>
              <a:ext cx="145200" cy="13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</p:grpSp>
      <p:sp>
        <p:nvSpPr>
          <p:cNvPr id="19" name="Shape 281"/>
          <p:cNvSpPr txBox="1"/>
          <p:nvPr/>
        </p:nvSpPr>
        <p:spPr>
          <a:xfrm>
            <a:off x="7325327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로그인 성공 했을 시 화면</a:t>
            </a:r>
            <a:r>
              <a:rPr lang="en-US" altLang="ko-KR" sz="1000" dirty="0"/>
              <a:t>]</a:t>
            </a:r>
            <a:endParaRPr sz="1000" dirty="0"/>
          </a:p>
          <a:p>
            <a:r>
              <a:rPr lang="ko-KR" altLang="en-US" sz="1000" dirty="0"/>
              <a:t>  </a:t>
            </a:r>
            <a:endParaRPr sz="1000" dirty="0"/>
          </a:p>
          <a:p>
            <a:r>
              <a:rPr lang="en-US" altLang="ko-KR" sz="1000" dirty="0"/>
              <a:t>1.</a:t>
            </a:r>
            <a:endParaRPr sz="1000" dirty="0"/>
          </a:p>
          <a:p>
            <a:r>
              <a:rPr lang="ko-KR" altLang="en-US" sz="1000" dirty="0"/>
              <a:t>프로젝트를 검색한다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2.</a:t>
            </a:r>
            <a:endParaRPr sz="1000" dirty="0"/>
          </a:p>
          <a:p>
            <a:r>
              <a:rPr lang="ko-KR" altLang="en-US" sz="1000" dirty="0" err="1"/>
              <a:t>즐겨찾기</a:t>
            </a:r>
            <a:r>
              <a:rPr lang="ko-KR" altLang="en-US" sz="1000" dirty="0"/>
              <a:t> 버튼을 클릭하면 자신이 즐겨 찾기 한 프로젝트를 보여준다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3.</a:t>
            </a:r>
            <a:endParaRPr sz="1000" dirty="0"/>
          </a:p>
          <a:p>
            <a:r>
              <a:rPr lang="ko-KR" altLang="en-US" sz="1000" dirty="0"/>
              <a:t>자신이 참여하고 있는 프로젝트를 모두 보여준다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[</a:t>
            </a:r>
            <a:r>
              <a:rPr lang="ko-KR" altLang="en-US" sz="1000" dirty="0"/>
              <a:t>프로젝트 생성 순서</a:t>
            </a:r>
            <a:r>
              <a:rPr lang="en-US" altLang="ko-KR" sz="1000" dirty="0"/>
              <a:t>]</a:t>
            </a:r>
            <a:endParaRPr sz="1000" dirty="0"/>
          </a:p>
          <a:p>
            <a:r>
              <a:rPr lang="en-US" altLang="ko-KR" sz="1000" dirty="0"/>
              <a:t>4.</a:t>
            </a:r>
            <a:endParaRPr sz="1000" dirty="0"/>
          </a:p>
          <a:p>
            <a:r>
              <a:rPr lang="ko-KR" altLang="en-US" sz="1000" dirty="0"/>
              <a:t>프로젝트를 생성 할 수 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5.</a:t>
            </a:r>
            <a:endParaRPr sz="1000" dirty="0"/>
          </a:p>
          <a:p>
            <a:r>
              <a:rPr lang="ko-KR" altLang="en-US" sz="1000" dirty="0"/>
              <a:t>프로젝트 명을 입력 후</a:t>
            </a:r>
            <a:r>
              <a:rPr lang="en-US" altLang="ko-KR" sz="1000" dirty="0"/>
              <a:t>,</a:t>
            </a:r>
            <a:endParaRPr sz="1000" dirty="0"/>
          </a:p>
          <a:p>
            <a:r>
              <a:rPr lang="ko-KR" altLang="en-US" sz="1000" dirty="0"/>
              <a:t>주 사용 언어를 선택하여 생성한다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6.</a:t>
            </a:r>
            <a:endParaRPr sz="1000" dirty="0"/>
          </a:p>
          <a:p>
            <a:r>
              <a:rPr lang="ko-KR" altLang="en-US" sz="1000" dirty="0"/>
              <a:t>톱니바퀴를 클릭하면 프로젝트 생성과 같은 </a:t>
            </a:r>
            <a:r>
              <a:rPr lang="en-US" altLang="ko-KR" sz="1000" dirty="0"/>
              <a:t>modal </a:t>
            </a:r>
            <a:r>
              <a:rPr lang="ko-KR" altLang="en-US" sz="1000" dirty="0"/>
              <a:t>뜨며</a:t>
            </a:r>
            <a:r>
              <a:rPr lang="en-US" altLang="ko-KR" sz="1000" dirty="0"/>
              <a:t>, </a:t>
            </a:r>
            <a:r>
              <a:rPr lang="ko-KR" altLang="en-US" sz="1000" dirty="0"/>
              <a:t>프로젝트명과 주 사용 언어를 변경 할 수 있다</a:t>
            </a:r>
            <a:r>
              <a:rPr lang="en-US" altLang="ko-KR" sz="1000" dirty="0"/>
              <a:t>.</a:t>
            </a:r>
            <a:endParaRPr sz="1000" dirty="0"/>
          </a:p>
        </p:txBody>
      </p:sp>
      <p:pic>
        <p:nvPicPr>
          <p:cNvPr id="20" name="Shape 282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2852740" y="1287148"/>
            <a:ext cx="281475" cy="25610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83"/>
          <p:cNvSpPr txBox="1"/>
          <p:nvPr/>
        </p:nvSpPr>
        <p:spPr>
          <a:xfrm>
            <a:off x="1059751" y="1289195"/>
            <a:ext cx="16069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" name="Shape 284"/>
          <p:cNvSpPr/>
          <p:nvPr/>
        </p:nvSpPr>
        <p:spPr>
          <a:xfrm flipH="1">
            <a:off x="739906" y="1258299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" name="Shape 285"/>
          <p:cNvSpPr/>
          <p:nvPr/>
        </p:nvSpPr>
        <p:spPr>
          <a:xfrm flipH="1">
            <a:off x="2049787" y="1686692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" name="Shape 286"/>
          <p:cNvSpPr/>
          <p:nvPr/>
        </p:nvSpPr>
        <p:spPr>
          <a:xfrm flipH="1">
            <a:off x="797056" y="262268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" name="Shape 287"/>
          <p:cNvSpPr/>
          <p:nvPr/>
        </p:nvSpPr>
        <p:spPr>
          <a:xfrm flipH="1">
            <a:off x="1081152" y="3763502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" name="Shape 288"/>
          <p:cNvSpPr/>
          <p:nvPr/>
        </p:nvSpPr>
        <p:spPr>
          <a:xfrm>
            <a:off x="3542270" y="1412984"/>
            <a:ext cx="3649275" cy="30569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9" name="Shape 289"/>
          <p:cNvSpPr txBox="1"/>
          <p:nvPr/>
        </p:nvSpPr>
        <p:spPr>
          <a:xfrm>
            <a:off x="3949857" y="2216771"/>
            <a:ext cx="30640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JAVA</a:t>
            </a:r>
            <a:endParaRPr dirty="0"/>
          </a:p>
        </p:txBody>
      </p:sp>
      <p:sp>
        <p:nvSpPr>
          <p:cNvPr id="30" name="Shape 290"/>
          <p:cNvSpPr txBox="1"/>
          <p:nvPr/>
        </p:nvSpPr>
        <p:spPr>
          <a:xfrm>
            <a:off x="3949857" y="2511017"/>
            <a:ext cx="30640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C</a:t>
            </a:r>
            <a:endParaRPr dirty="0"/>
          </a:p>
        </p:txBody>
      </p:sp>
      <p:sp>
        <p:nvSpPr>
          <p:cNvPr id="31" name="Shape 291"/>
          <p:cNvSpPr txBox="1"/>
          <p:nvPr/>
        </p:nvSpPr>
        <p:spPr>
          <a:xfrm>
            <a:off x="3949857" y="2805263"/>
            <a:ext cx="30640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C++</a:t>
            </a:r>
            <a:endParaRPr dirty="0"/>
          </a:p>
        </p:txBody>
      </p:sp>
      <p:sp>
        <p:nvSpPr>
          <p:cNvPr id="32" name="Shape 292"/>
          <p:cNvSpPr/>
          <p:nvPr/>
        </p:nvSpPr>
        <p:spPr>
          <a:xfrm>
            <a:off x="3679502" y="2301069"/>
            <a:ext cx="202725" cy="184455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3" name="Shape 293"/>
          <p:cNvSpPr txBox="1"/>
          <p:nvPr/>
        </p:nvSpPr>
        <p:spPr>
          <a:xfrm>
            <a:off x="3684488" y="1642000"/>
            <a:ext cx="99855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 err="1">
                <a:solidFill>
                  <a:schemeClr val="dk1"/>
                </a:solidFill>
              </a:rPr>
              <a:t>프로젝트명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4" name="Shape 294"/>
          <p:cNvSpPr txBox="1"/>
          <p:nvPr/>
        </p:nvSpPr>
        <p:spPr>
          <a:xfrm>
            <a:off x="3679501" y="1896060"/>
            <a:ext cx="3334500" cy="2520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35" name="Shape 295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098836" y="3259556"/>
            <a:ext cx="108900" cy="9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296"/>
          <p:cNvSpPr/>
          <p:nvPr/>
        </p:nvSpPr>
        <p:spPr>
          <a:xfrm flipH="1">
            <a:off x="3497581" y="143059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" name="Shape 297"/>
          <p:cNvSpPr/>
          <p:nvPr/>
        </p:nvSpPr>
        <p:spPr>
          <a:xfrm>
            <a:off x="3679502" y="2595315"/>
            <a:ext cx="202725" cy="184455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8" name="Shape 298"/>
          <p:cNvSpPr/>
          <p:nvPr/>
        </p:nvSpPr>
        <p:spPr>
          <a:xfrm>
            <a:off x="3679502" y="2889561"/>
            <a:ext cx="202725" cy="184455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9" name="Shape 299"/>
          <p:cNvSpPr txBox="1"/>
          <p:nvPr/>
        </p:nvSpPr>
        <p:spPr>
          <a:xfrm>
            <a:off x="3949905" y="3099509"/>
            <a:ext cx="30640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C#</a:t>
            </a:r>
            <a:endParaRPr dirty="0"/>
          </a:p>
        </p:txBody>
      </p:sp>
      <p:sp>
        <p:nvSpPr>
          <p:cNvPr id="40" name="Shape 300"/>
          <p:cNvSpPr/>
          <p:nvPr/>
        </p:nvSpPr>
        <p:spPr>
          <a:xfrm>
            <a:off x="3679549" y="3183807"/>
            <a:ext cx="202725" cy="184455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1" name="Shape 301"/>
          <p:cNvSpPr txBox="1"/>
          <p:nvPr/>
        </p:nvSpPr>
        <p:spPr>
          <a:xfrm>
            <a:off x="3949905" y="3393755"/>
            <a:ext cx="30640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Python  </a:t>
            </a:r>
            <a:endParaRPr dirty="0"/>
          </a:p>
        </p:txBody>
      </p:sp>
      <p:sp>
        <p:nvSpPr>
          <p:cNvPr id="42" name="Shape 302"/>
          <p:cNvSpPr/>
          <p:nvPr/>
        </p:nvSpPr>
        <p:spPr>
          <a:xfrm>
            <a:off x="3679549" y="3436410"/>
            <a:ext cx="202725" cy="184455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3" name="Shape 303"/>
          <p:cNvSpPr txBox="1"/>
          <p:nvPr/>
        </p:nvSpPr>
        <p:spPr>
          <a:xfrm>
            <a:off x="3940820" y="3688002"/>
            <a:ext cx="30640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Ruby</a:t>
            </a:r>
            <a:endParaRPr dirty="0"/>
          </a:p>
        </p:txBody>
      </p:sp>
      <p:sp>
        <p:nvSpPr>
          <p:cNvPr id="44" name="Shape 304"/>
          <p:cNvSpPr/>
          <p:nvPr/>
        </p:nvSpPr>
        <p:spPr>
          <a:xfrm>
            <a:off x="3670465" y="3730656"/>
            <a:ext cx="202725" cy="184455"/>
          </a:xfrm>
          <a:prstGeom prst="flowChartConnector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45" name="Shape 305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386646" y="3799559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306"/>
          <p:cNvSpPr/>
          <p:nvPr/>
        </p:nvSpPr>
        <p:spPr>
          <a:xfrm>
            <a:off x="4521405" y="4062157"/>
            <a:ext cx="701550" cy="2561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    확인</a:t>
            </a:r>
            <a:endParaRPr dirty="0"/>
          </a:p>
        </p:txBody>
      </p:sp>
      <p:sp>
        <p:nvSpPr>
          <p:cNvPr id="47" name="Shape 307"/>
          <p:cNvSpPr/>
          <p:nvPr/>
        </p:nvSpPr>
        <p:spPr>
          <a:xfrm>
            <a:off x="5425417" y="4062157"/>
            <a:ext cx="701550" cy="2561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    취소</a:t>
            </a:r>
            <a:endParaRPr dirty="0"/>
          </a:p>
        </p:txBody>
      </p:sp>
      <p:pic>
        <p:nvPicPr>
          <p:cNvPr id="48" name="Shape 308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082780" y="2157388"/>
            <a:ext cx="108900" cy="99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309"/>
          <p:cNvSpPr/>
          <p:nvPr/>
        </p:nvSpPr>
        <p:spPr>
          <a:xfrm flipH="1">
            <a:off x="2019518" y="3358016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0" name="Shape 310"/>
          <p:cNvSpPr/>
          <p:nvPr/>
        </p:nvSpPr>
        <p:spPr>
          <a:xfrm>
            <a:off x="3726470" y="2342244"/>
            <a:ext cx="108900" cy="99086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Shape 311"/>
          <p:cNvSpPr/>
          <p:nvPr/>
        </p:nvSpPr>
        <p:spPr>
          <a:xfrm>
            <a:off x="2083099" y="1940439"/>
            <a:ext cx="108900" cy="9437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E9E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2" name="Shape 312"/>
          <p:cNvSpPr/>
          <p:nvPr/>
        </p:nvSpPr>
        <p:spPr>
          <a:xfrm>
            <a:off x="118066" y="2353374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3" name="Shape 313"/>
          <p:cNvSpPr/>
          <p:nvPr/>
        </p:nvSpPr>
        <p:spPr>
          <a:xfrm>
            <a:off x="1995885" y="3235902"/>
            <a:ext cx="344925" cy="252013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4" name="Shape 314"/>
          <p:cNvSpPr/>
          <p:nvPr/>
        </p:nvSpPr>
        <p:spPr>
          <a:xfrm>
            <a:off x="1949451" y="1906129"/>
            <a:ext cx="344925" cy="252013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319"/>
          <p:cNvSpPr/>
          <p:nvPr/>
        </p:nvSpPr>
        <p:spPr>
          <a:xfrm>
            <a:off x="731531" y="742723"/>
            <a:ext cx="6288525" cy="433806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5" name="Shape 32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82275" y="742724"/>
            <a:ext cx="3220079" cy="18116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21"/>
          <p:cNvSpPr txBox="1"/>
          <p:nvPr/>
        </p:nvSpPr>
        <p:spPr>
          <a:xfrm>
            <a:off x="3530753" y="962919"/>
            <a:ext cx="511650" cy="1559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" dirty="0"/>
              <a:t>Back log</a:t>
            </a:r>
            <a:endParaRPr sz="600" dirty="0"/>
          </a:p>
        </p:txBody>
      </p:sp>
      <p:sp>
        <p:nvSpPr>
          <p:cNvPr id="7" name="Shape 322"/>
          <p:cNvSpPr txBox="1"/>
          <p:nvPr/>
        </p:nvSpPr>
        <p:spPr>
          <a:xfrm>
            <a:off x="3663498" y="2029739"/>
            <a:ext cx="424575" cy="1559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" dirty="0"/>
              <a:t>To Do</a:t>
            </a:r>
            <a:endParaRPr sz="600" dirty="0"/>
          </a:p>
        </p:txBody>
      </p:sp>
      <p:sp>
        <p:nvSpPr>
          <p:cNvPr id="8" name="Shape 323"/>
          <p:cNvSpPr txBox="1"/>
          <p:nvPr/>
        </p:nvSpPr>
        <p:spPr>
          <a:xfrm>
            <a:off x="924994" y="2068346"/>
            <a:ext cx="498600" cy="1559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" dirty="0" err="1"/>
              <a:t>Inprogress</a:t>
            </a:r>
            <a:endParaRPr sz="600" dirty="0"/>
          </a:p>
        </p:txBody>
      </p:sp>
      <p:sp>
        <p:nvSpPr>
          <p:cNvPr id="9" name="Shape 324"/>
          <p:cNvSpPr txBox="1"/>
          <p:nvPr/>
        </p:nvSpPr>
        <p:spPr>
          <a:xfrm>
            <a:off x="924994" y="1177514"/>
            <a:ext cx="498600" cy="1559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" dirty="0"/>
              <a:t>Done</a:t>
            </a:r>
            <a:endParaRPr sz="600" dirty="0"/>
          </a:p>
        </p:txBody>
      </p:sp>
      <p:sp>
        <p:nvSpPr>
          <p:cNvPr id="10" name="Shape 325"/>
          <p:cNvSpPr/>
          <p:nvPr/>
        </p:nvSpPr>
        <p:spPr>
          <a:xfrm>
            <a:off x="1744424" y="2628419"/>
            <a:ext cx="4612500" cy="2452572"/>
          </a:xfrm>
          <a:prstGeom prst="rect">
            <a:avLst/>
          </a:prstGeom>
          <a:solidFill>
            <a:srgbClr val="D0E0E3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1" name="Shape 326"/>
          <p:cNvSpPr/>
          <p:nvPr/>
        </p:nvSpPr>
        <p:spPr>
          <a:xfrm>
            <a:off x="2917861" y="2902752"/>
            <a:ext cx="3180150" cy="103261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2" name="Shape 327"/>
          <p:cNvSpPr/>
          <p:nvPr/>
        </p:nvSpPr>
        <p:spPr>
          <a:xfrm>
            <a:off x="2003334" y="2730541"/>
            <a:ext cx="865350" cy="102707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3" name="Shape 328"/>
          <p:cNvSpPr/>
          <p:nvPr/>
        </p:nvSpPr>
        <p:spPr>
          <a:xfrm>
            <a:off x="2081924" y="2761820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BACKLOG</a:t>
            </a:r>
            <a:endParaRPr sz="800" dirty="0"/>
          </a:p>
        </p:txBody>
      </p:sp>
      <p:sp>
        <p:nvSpPr>
          <p:cNvPr id="14" name="Shape 329"/>
          <p:cNvSpPr/>
          <p:nvPr/>
        </p:nvSpPr>
        <p:spPr>
          <a:xfrm>
            <a:off x="3488173" y="2744252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TO DO</a:t>
            </a:r>
            <a:endParaRPr sz="800" dirty="0"/>
          </a:p>
        </p:txBody>
      </p:sp>
      <p:sp>
        <p:nvSpPr>
          <p:cNvPr id="15" name="Shape 330"/>
          <p:cNvSpPr/>
          <p:nvPr/>
        </p:nvSpPr>
        <p:spPr>
          <a:xfrm>
            <a:off x="4260481" y="2744252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INPROGRESS</a:t>
            </a:r>
            <a:endParaRPr sz="800" dirty="0"/>
          </a:p>
        </p:txBody>
      </p:sp>
      <p:sp>
        <p:nvSpPr>
          <p:cNvPr id="16" name="Shape 331"/>
          <p:cNvSpPr/>
          <p:nvPr/>
        </p:nvSpPr>
        <p:spPr>
          <a:xfrm>
            <a:off x="5032789" y="2744252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DONE</a:t>
            </a:r>
            <a:endParaRPr sz="800" dirty="0"/>
          </a:p>
        </p:txBody>
      </p:sp>
      <p:sp>
        <p:nvSpPr>
          <p:cNvPr id="17" name="Shape 332"/>
          <p:cNvSpPr/>
          <p:nvPr/>
        </p:nvSpPr>
        <p:spPr>
          <a:xfrm>
            <a:off x="2055216" y="2998084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시나리오</a:t>
            </a:r>
            <a:endParaRPr dirty="0"/>
          </a:p>
        </p:txBody>
      </p:sp>
      <p:sp>
        <p:nvSpPr>
          <p:cNvPr id="18" name="Shape 333"/>
          <p:cNvSpPr/>
          <p:nvPr/>
        </p:nvSpPr>
        <p:spPr>
          <a:xfrm>
            <a:off x="2055209" y="3357076"/>
            <a:ext cx="761625" cy="30766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NEW CARD</a:t>
            </a:r>
            <a:endParaRPr dirty="0"/>
          </a:p>
        </p:txBody>
      </p:sp>
      <p:pic>
        <p:nvPicPr>
          <p:cNvPr id="19" name="Shape 33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947532" y="3279961"/>
            <a:ext cx="393169" cy="26653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335"/>
          <p:cNvSpPr txBox="1"/>
          <p:nvPr/>
        </p:nvSpPr>
        <p:spPr>
          <a:xfrm>
            <a:off x="2917855" y="3509476"/>
            <a:ext cx="511650" cy="16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지너니</a:t>
            </a:r>
            <a:endParaRPr sz="900" dirty="0"/>
          </a:p>
        </p:txBody>
      </p:sp>
      <p:sp>
        <p:nvSpPr>
          <p:cNvPr id="21" name="Shape 336"/>
          <p:cNvSpPr/>
          <p:nvPr/>
        </p:nvSpPr>
        <p:spPr>
          <a:xfrm>
            <a:off x="3461455" y="2927456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4" name="Shape 337"/>
          <p:cNvSpPr/>
          <p:nvPr/>
        </p:nvSpPr>
        <p:spPr>
          <a:xfrm>
            <a:off x="4233771" y="2927456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5" name="Shape 338"/>
          <p:cNvSpPr/>
          <p:nvPr/>
        </p:nvSpPr>
        <p:spPr>
          <a:xfrm>
            <a:off x="5006076" y="2927456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6" name="Shape 339"/>
          <p:cNvSpPr/>
          <p:nvPr/>
        </p:nvSpPr>
        <p:spPr>
          <a:xfrm>
            <a:off x="2913769" y="3958550"/>
            <a:ext cx="3180150" cy="103261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pic>
        <p:nvPicPr>
          <p:cNvPr id="27" name="Shape 340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943439" y="4335759"/>
            <a:ext cx="393169" cy="26653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341"/>
          <p:cNvSpPr/>
          <p:nvPr/>
        </p:nvSpPr>
        <p:spPr>
          <a:xfrm>
            <a:off x="3457362" y="3983254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9" name="Shape 342"/>
          <p:cNvSpPr/>
          <p:nvPr/>
        </p:nvSpPr>
        <p:spPr>
          <a:xfrm>
            <a:off x="4229681" y="3983254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30" name="Shape 343"/>
          <p:cNvSpPr/>
          <p:nvPr/>
        </p:nvSpPr>
        <p:spPr>
          <a:xfrm>
            <a:off x="5001984" y="3983254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31" name="Shape 344"/>
          <p:cNvSpPr/>
          <p:nvPr/>
        </p:nvSpPr>
        <p:spPr>
          <a:xfrm>
            <a:off x="4233767" y="2980519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sz="900" dirty="0"/>
              <a:t>스토리보드</a:t>
            </a:r>
            <a:endParaRPr sz="900" dirty="0"/>
          </a:p>
        </p:txBody>
      </p:sp>
      <p:sp>
        <p:nvSpPr>
          <p:cNvPr id="32" name="Shape 345"/>
          <p:cNvSpPr/>
          <p:nvPr/>
        </p:nvSpPr>
        <p:spPr>
          <a:xfrm>
            <a:off x="3461469" y="2980515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ERD</a:t>
            </a:r>
            <a:endParaRPr dirty="0"/>
          </a:p>
        </p:txBody>
      </p:sp>
      <p:sp>
        <p:nvSpPr>
          <p:cNvPr id="33" name="Shape 346"/>
          <p:cNvSpPr/>
          <p:nvPr/>
        </p:nvSpPr>
        <p:spPr>
          <a:xfrm>
            <a:off x="4233773" y="4055512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명세서</a:t>
            </a:r>
            <a:endParaRPr dirty="0"/>
          </a:p>
        </p:txBody>
      </p:sp>
      <p:sp>
        <p:nvSpPr>
          <p:cNvPr id="34" name="Shape 347"/>
          <p:cNvSpPr txBox="1"/>
          <p:nvPr/>
        </p:nvSpPr>
        <p:spPr>
          <a:xfrm>
            <a:off x="2917855" y="4565041"/>
            <a:ext cx="511650" cy="16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재욱짱</a:t>
            </a:r>
            <a:endParaRPr sz="900" dirty="0"/>
          </a:p>
        </p:txBody>
      </p:sp>
      <p:sp>
        <p:nvSpPr>
          <p:cNvPr id="35" name="Shape 348"/>
          <p:cNvSpPr txBox="1"/>
          <p:nvPr/>
        </p:nvSpPr>
        <p:spPr>
          <a:xfrm>
            <a:off x="7325325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프로젝트 클릭 시 첫 페이지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chemeClr val="dk1"/>
                </a:solidFill>
              </a:rPr>
              <a:t>(</a:t>
            </a:r>
            <a:r>
              <a:rPr lang="ko-KR" altLang="en-US" sz="1000" dirty="0">
                <a:solidFill>
                  <a:schemeClr val="dk1"/>
                </a:solidFill>
              </a:rPr>
              <a:t>차트</a:t>
            </a:r>
            <a:r>
              <a:rPr lang="en-US" altLang="ko-KR" sz="1000" dirty="0">
                <a:solidFill>
                  <a:schemeClr val="dk1"/>
                </a:solidFill>
              </a:rPr>
              <a:t>,</a:t>
            </a:r>
            <a:r>
              <a:rPr lang="ko-KR" altLang="en-US" sz="1000" dirty="0">
                <a:solidFill>
                  <a:schemeClr val="dk1"/>
                </a:solidFill>
              </a:rPr>
              <a:t>캘린더</a:t>
            </a:r>
            <a:r>
              <a:rPr lang="en-US" altLang="ko-KR" sz="1000" dirty="0">
                <a:solidFill>
                  <a:schemeClr val="dk1"/>
                </a:solidFill>
              </a:rPr>
              <a:t>,</a:t>
            </a:r>
            <a:r>
              <a:rPr lang="ko-KR" altLang="en-US" sz="1000" dirty="0" err="1">
                <a:solidFill>
                  <a:schemeClr val="dk1"/>
                </a:solidFill>
              </a:rPr>
              <a:t>칸반보드</a:t>
            </a:r>
            <a:r>
              <a:rPr lang="en-US" altLang="ko-KR" sz="1000" dirty="0">
                <a:solidFill>
                  <a:schemeClr val="dk1"/>
                </a:solidFill>
              </a:rPr>
              <a:t>)</a:t>
            </a:r>
            <a:endParaRPr sz="1000" dirty="0"/>
          </a:p>
          <a:p>
            <a:r>
              <a:rPr lang="ko-KR" altLang="en-US" sz="1000" dirty="0" err="1"/>
              <a:t>자주사용하는</a:t>
            </a:r>
            <a:r>
              <a:rPr lang="ko-KR" altLang="en-US" sz="1000" dirty="0"/>
              <a:t> 메뉴들을 </a:t>
            </a:r>
            <a:r>
              <a:rPr lang="ko-KR" altLang="en-US" sz="1000" dirty="0" err="1"/>
              <a:t>커스텀으로</a:t>
            </a:r>
            <a:r>
              <a:rPr lang="ko-KR" altLang="en-US" sz="1000" dirty="0"/>
              <a:t> 배치 시켰습니다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endParaRPr sz="1000" dirty="0"/>
          </a:p>
          <a:p>
            <a:endParaRPr sz="1000" dirty="0"/>
          </a:p>
          <a:p>
            <a:endParaRPr sz="1000" dirty="0"/>
          </a:p>
        </p:txBody>
      </p:sp>
      <p:pic>
        <p:nvPicPr>
          <p:cNvPr id="36" name="Shape 349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4349494" y="885210"/>
            <a:ext cx="2236031" cy="164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50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5387326" y="1364936"/>
            <a:ext cx="788386" cy="6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51"/>
          <p:cNvSpPr/>
          <p:nvPr/>
        </p:nvSpPr>
        <p:spPr>
          <a:xfrm flipH="1">
            <a:off x="3909938" y="2279019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9" name="Shape 352"/>
          <p:cNvSpPr/>
          <p:nvPr/>
        </p:nvSpPr>
        <p:spPr>
          <a:xfrm>
            <a:off x="105146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40" name="Shape 353"/>
          <p:cNvSpPr/>
          <p:nvPr/>
        </p:nvSpPr>
        <p:spPr>
          <a:xfrm>
            <a:off x="-1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41" name="Shape 354"/>
          <p:cNvGrpSpPr/>
          <p:nvPr/>
        </p:nvGrpSpPr>
        <p:grpSpPr>
          <a:xfrm>
            <a:off x="94977" y="721586"/>
            <a:ext cx="511594" cy="465487"/>
            <a:chOff x="4020974" y="559338"/>
            <a:chExt cx="682125" cy="682125"/>
          </a:xfrm>
        </p:grpSpPr>
        <p:sp>
          <p:nvSpPr>
            <p:cNvPr id="78" name="Shape 355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79" name="Shape 356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Shape 357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6255993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Shape 358"/>
          <p:cNvGrpSpPr/>
          <p:nvPr/>
        </p:nvGrpSpPr>
        <p:grpSpPr>
          <a:xfrm>
            <a:off x="149390" y="2071323"/>
            <a:ext cx="400573" cy="371997"/>
            <a:chOff x="6329796" y="5170726"/>
            <a:chExt cx="554100" cy="554100"/>
          </a:xfrm>
        </p:grpSpPr>
        <p:sp>
          <p:nvSpPr>
            <p:cNvPr id="76" name="Shape 359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7" name="Shape 360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" name="Shape 361"/>
          <p:cNvGrpSpPr/>
          <p:nvPr/>
        </p:nvGrpSpPr>
        <p:grpSpPr>
          <a:xfrm>
            <a:off x="163698" y="4270864"/>
            <a:ext cx="400573" cy="371997"/>
            <a:chOff x="5008058" y="2036051"/>
            <a:chExt cx="554100" cy="554100"/>
          </a:xfrm>
        </p:grpSpPr>
        <p:sp>
          <p:nvSpPr>
            <p:cNvPr id="74" name="Shape 362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5" name="Shape 363"/>
            <p:cNvPicPr preferRelativeResize="0"/>
            <p:nvPr/>
          </p:nvPicPr>
          <p:blipFill>
            <a:blip r:embed="rId10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Shape 364"/>
          <p:cNvGrpSpPr/>
          <p:nvPr/>
        </p:nvGrpSpPr>
        <p:grpSpPr>
          <a:xfrm>
            <a:off x="149331" y="2484294"/>
            <a:ext cx="400573" cy="371997"/>
            <a:chOff x="4748983" y="1250401"/>
            <a:chExt cx="554100" cy="554100"/>
          </a:xfrm>
        </p:grpSpPr>
        <p:sp>
          <p:nvSpPr>
            <p:cNvPr id="72" name="Shape 365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3" name="Shape 366"/>
            <p:cNvPicPr preferRelativeResize="0"/>
            <p:nvPr/>
          </p:nvPicPr>
          <p:blipFill>
            <a:blip r:embed="rId11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Shape 367"/>
          <p:cNvGrpSpPr/>
          <p:nvPr/>
        </p:nvGrpSpPr>
        <p:grpSpPr>
          <a:xfrm>
            <a:off x="158571" y="2925913"/>
            <a:ext cx="400573" cy="371997"/>
            <a:chOff x="6609358" y="3741451"/>
            <a:chExt cx="554100" cy="554100"/>
          </a:xfrm>
        </p:grpSpPr>
        <p:sp>
          <p:nvSpPr>
            <p:cNvPr id="70" name="Shape 368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1" name="Shape 369"/>
            <p:cNvPicPr preferRelativeResize="0"/>
            <p:nvPr/>
          </p:nvPicPr>
          <p:blipFill>
            <a:blip r:embed="rId12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Shape 370"/>
          <p:cNvGrpSpPr/>
          <p:nvPr/>
        </p:nvGrpSpPr>
        <p:grpSpPr>
          <a:xfrm>
            <a:off x="6644098" y="474359"/>
            <a:ext cx="409465" cy="204615"/>
            <a:chOff x="9062725" y="6231050"/>
            <a:chExt cx="566400" cy="526500"/>
          </a:xfrm>
        </p:grpSpPr>
        <p:sp>
          <p:nvSpPr>
            <p:cNvPr id="68" name="Shape 371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9" name="Shape 372"/>
            <p:cNvPicPr preferRelativeResize="0"/>
            <p:nvPr/>
          </p:nvPicPr>
          <p:blipFill>
            <a:blip r:embed="rId13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Shape 373"/>
          <p:cNvSpPr/>
          <p:nvPr/>
        </p:nvSpPr>
        <p:spPr>
          <a:xfrm>
            <a:off x="-1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49" name="Shape 374"/>
          <p:cNvPicPr preferRelativeResize="0"/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11518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375"/>
          <p:cNvPicPr preferRelativeResize="0"/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143336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376"/>
          <p:cNvPicPr preferRelativeResize="0"/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1714837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377"/>
          <p:cNvPicPr preferRelativeResize="0"/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199631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378"/>
          <p:cNvPicPr preferRelativeResize="0"/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22777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379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2559264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380"/>
          <p:cNvSpPr txBox="1"/>
          <p:nvPr/>
        </p:nvSpPr>
        <p:spPr>
          <a:xfrm>
            <a:off x="182272" y="446865"/>
            <a:ext cx="1132178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56" name="Shape 381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47316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Shape 382"/>
          <p:cNvGrpSpPr/>
          <p:nvPr/>
        </p:nvGrpSpPr>
        <p:grpSpPr>
          <a:xfrm>
            <a:off x="139129" y="1647992"/>
            <a:ext cx="400500" cy="379159"/>
            <a:chOff x="211798" y="1728255"/>
            <a:chExt cx="534000" cy="555620"/>
          </a:xfrm>
        </p:grpSpPr>
        <p:sp>
          <p:nvSpPr>
            <p:cNvPr id="66" name="Shape 383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7" name="Shape 384"/>
            <p:cNvPicPr preferRelativeResize="0"/>
            <p:nvPr/>
          </p:nvPicPr>
          <p:blipFill>
            <a:blip r:embed="rId17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" name="Shape 385"/>
          <p:cNvGrpSpPr/>
          <p:nvPr/>
        </p:nvGrpSpPr>
        <p:grpSpPr>
          <a:xfrm>
            <a:off x="163696" y="3801496"/>
            <a:ext cx="400500" cy="371980"/>
            <a:chOff x="233442" y="4802564"/>
            <a:chExt cx="534000" cy="545100"/>
          </a:xfrm>
        </p:grpSpPr>
        <p:sp>
          <p:nvSpPr>
            <p:cNvPr id="64" name="Shape 386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5" name="Shape 387"/>
            <p:cNvPicPr preferRelativeResize="0"/>
            <p:nvPr/>
          </p:nvPicPr>
          <p:blipFill>
            <a:blip r:embed="rId18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" name="Shape 388"/>
          <p:cNvPicPr preferRelativeResize="0"/>
          <p:nvPr/>
        </p:nvPicPr>
        <p:blipFill>
          <a:blip r:embed="rId19" cstate="print">
            <a:alphaModFix/>
          </a:blip>
          <a:stretch>
            <a:fillRect/>
          </a:stretch>
        </p:blipFill>
        <p:spPr>
          <a:xfrm>
            <a:off x="160219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389"/>
          <p:cNvPicPr preferRelativeResize="0"/>
          <p:nvPr/>
        </p:nvPicPr>
        <p:blipFill>
          <a:blip r:embed="rId20" cstate="print">
            <a:alphaModFix/>
          </a:blip>
          <a:stretch>
            <a:fillRect/>
          </a:stretch>
        </p:blipFill>
        <p:spPr>
          <a:xfrm>
            <a:off x="1358081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Shape 390"/>
          <p:cNvGrpSpPr/>
          <p:nvPr/>
        </p:nvGrpSpPr>
        <p:grpSpPr>
          <a:xfrm>
            <a:off x="139126" y="3363712"/>
            <a:ext cx="400500" cy="371980"/>
            <a:chOff x="185503" y="4249897"/>
            <a:chExt cx="534000" cy="545100"/>
          </a:xfrm>
        </p:grpSpPr>
        <p:sp>
          <p:nvSpPr>
            <p:cNvPr id="62" name="Shape 391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3" name="Shape 392"/>
            <p:cNvPicPr preferRelativeResize="0"/>
            <p:nvPr/>
          </p:nvPicPr>
          <p:blipFill>
            <a:blip r:embed="rId21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4" name="Shape 397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982276" y="742724"/>
            <a:ext cx="3220079" cy="18116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98"/>
          <p:cNvSpPr txBox="1"/>
          <p:nvPr/>
        </p:nvSpPr>
        <p:spPr>
          <a:xfrm>
            <a:off x="3530754" y="962919"/>
            <a:ext cx="511650" cy="1559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" dirty="0"/>
              <a:t>Back log</a:t>
            </a:r>
            <a:endParaRPr sz="600" dirty="0"/>
          </a:p>
        </p:txBody>
      </p:sp>
      <p:sp>
        <p:nvSpPr>
          <p:cNvPr id="6" name="Shape 399"/>
          <p:cNvSpPr txBox="1"/>
          <p:nvPr/>
        </p:nvSpPr>
        <p:spPr>
          <a:xfrm>
            <a:off x="3663499" y="2029739"/>
            <a:ext cx="424575" cy="1559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" dirty="0"/>
              <a:t>To Do</a:t>
            </a:r>
            <a:endParaRPr sz="600" dirty="0"/>
          </a:p>
        </p:txBody>
      </p:sp>
      <p:sp>
        <p:nvSpPr>
          <p:cNvPr id="7" name="Shape 400"/>
          <p:cNvSpPr txBox="1"/>
          <p:nvPr/>
        </p:nvSpPr>
        <p:spPr>
          <a:xfrm>
            <a:off x="924995" y="2068346"/>
            <a:ext cx="498600" cy="1559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" dirty="0" err="1"/>
              <a:t>Inprogress</a:t>
            </a:r>
            <a:endParaRPr sz="600" dirty="0"/>
          </a:p>
        </p:txBody>
      </p:sp>
      <p:sp>
        <p:nvSpPr>
          <p:cNvPr id="8" name="Shape 401"/>
          <p:cNvSpPr txBox="1"/>
          <p:nvPr/>
        </p:nvSpPr>
        <p:spPr>
          <a:xfrm>
            <a:off x="924995" y="1177514"/>
            <a:ext cx="498600" cy="1559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" dirty="0"/>
              <a:t>Done</a:t>
            </a:r>
            <a:endParaRPr sz="600" dirty="0"/>
          </a:p>
        </p:txBody>
      </p:sp>
      <p:sp>
        <p:nvSpPr>
          <p:cNvPr id="9" name="Shape 402"/>
          <p:cNvSpPr/>
          <p:nvPr/>
        </p:nvSpPr>
        <p:spPr>
          <a:xfrm>
            <a:off x="1744425" y="2628419"/>
            <a:ext cx="4612500" cy="2452572"/>
          </a:xfrm>
          <a:prstGeom prst="rect">
            <a:avLst/>
          </a:prstGeom>
          <a:solidFill>
            <a:srgbClr val="D0E0E3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0" name="Shape 403"/>
          <p:cNvSpPr/>
          <p:nvPr/>
        </p:nvSpPr>
        <p:spPr>
          <a:xfrm>
            <a:off x="2917862" y="2902752"/>
            <a:ext cx="3180150" cy="103261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1" name="Shape 404"/>
          <p:cNvSpPr/>
          <p:nvPr/>
        </p:nvSpPr>
        <p:spPr>
          <a:xfrm>
            <a:off x="2003335" y="2730541"/>
            <a:ext cx="865350" cy="7677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2" name="Shape 405"/>
          <p:cNvSpPr/>
          <p:nvPr/>
        </p:nvSpPr>
        <p:spPr>
          <a:xfrm>
            <a:off x="2081925" y="2761820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BACKLOG</a:t>
            </a:r>
            <a:endParaRPr sz="800" dirty="0"/>
          </a:p>
        </p:txBody>
      </p:sp>
      <p:sp>
        <p:nvSpPr>
          <p:cNvPr id="13" name="Shape 406"/>
          <p:cNvSpPr/>
          <p:nvPr/>
        </p:nvSpPr>
        <p:spPr>
          <a:xfrm>
            <a:off x="3488174" y="2744252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TO DO</a:t>
            </a:r>
            <a:endParaRPr sz="800" dirty="0"/>
          </a:p>
        </p:txBody>
      </p:sp>
      <p:sp>
        <p:nvSpPr>
          <p:cNvPr id="14" name="Shape 407"/>
          <p:cNvSpPr/>
          <p:nvPr/>
        </p:nvSpPr>
        <p:spPr>
          <a:xfrm>
            <a:off x="4260482" y="2744252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INPROGRESS</a:t>
            </a:r>
            <a:endParaRPr sz="800" dirty="0"/>
          </a:p>
        </p:txBody>
      </p:sp>
      <p:sp>
        <p:nvSpPr>
          <p:cNvPr id="15" name="Shape 408"/>
          <p:cNvSpPr/>
          <p:nvPr/>
        </p:nvSpPr>
        <p:spPr>
          <a:xfrm>
            <a:off x="5032790" y="2744252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DONE</a:t>
            </a:r>
            <a:endParaRPr sz="800" dirty="0"/>
          </a:p>
        </p:txBody>
      </p:sp>
      <p:sp>
        <p:nvSpPr>
          <p:cNvPr id="16" name="Shape 409"/>
          <p:cNvSpPr/>
          <p:nvPr/>
        </p:nvSpPr>
        <p:spPr>
          <a:xfrm>
            <a:off x="2055217" y="2998084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시나리오</a:t>
            </a:r>
            <a:endParaRPr dirty="0"/>
          </a:p>
        </p:txBody>
      </p:sp>
      <p:sp>
        <p:nvSpPr>
          <p:cNvPr id="17" name="Shape 410"/>
          <p:cNvSpPr/>
          <p:nvPr/>
        </p:nvSpPr>
        <p:spPr>
          <a:xfrm>
            <a:off x="2055210" y="3357077"/>
            <a:ext cx="761625" cy="12181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NEW CARD</a:t>
            </a:r>
            <a:endParaRPr dirty="0"/>
          </a:p>
        </p:txBody>
      </p:sp>
      <p:pic>
        <p:nvPicPr>
          <p:cNvPr id="18" name="Shape 41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947533" y="3279961"/>
            <a:ext cx="393169" cy="26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412"/>
          <p:cNvSpPr txBox="1"/>
          <p:nvPr/>
        </p:nvSpPr>
        <p:spPr>
          <a:xfrm>
            <a:off x="2917856" y="3509476"/>
            <a:ext cx="511650" cy="16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지너니</a:t>
            </a:r>
            <a:endParaRPr sz="900" dirty="0"/>
          </a:p>
        </p:txBody>
      </p:sp>
      <p:sp>
        <p:nvSpPr>
          <p:cNvPr id="20" name="Shape 413"/>
          <p:cNvSpPr/>
          <p:nvPr/>
        </p:nvSpPr>
        <p:spPr>
          <a:xfrm>
            <a:off x="3461456" y="2927456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1" name="Shape 414"/>
          <p:cNvSpPr/>
          <p:nvPr/>
        </p:nvSpPr>
        <p:spPr>
          <a:xfrm>
            <a:off x="4233772" y="2927456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4" name="Shape 415"/>
          <p:cNvSpPr/>
          <p:nvPr/>
        </p:nvSpPr>
        <p:spPr>
          <a:xfrm>
            <a:off x="5006077" y="2927456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5" name="Shape 416"/>
          <p:cNvSpPr/>
          <p:nvPr/>
        </p:nvSpPr>
        <p:spPr>
          <a:xfrm>
            <a:off x="2913770" y="3958550"/>
            <a:ext cx="3180150" cy="103261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pic>
        <p:nvPicPr>
          <p:cNvPr id="26" name="Shape 417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943440" y="4335759"/>
            <a:ext cx="393169" cy="2665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418"/>
          <p:cNvSpPr/>
          <p:nvPr/>
        </p:nvSpPr>
        <p:spPr>
          <a:xfrm>
            <a:off x="3457363" y="3983254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8" name="Shape 419"/>
          <p:cNvSpPr/>
          <p:nvPr/>
        </p:nvSpPr>
        <p:spPr>
          <a:xfrm>
            <a:off x="4229682" y="3983254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9" name="Shape 420"/>
          <p:cNvSpPr/>
          <p:nvPr/>
        </p:nvSpPr>
        <p:spPr>
          <a:xfrm>
            <a:off x="5001985" y="3983254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30" name="Shape 421"/>
          <p:cNvSpPr/>
          <p:nvPr/>
        </p:nvSpPr>
        <p:spPr>
          <a:xfrm>
            <a:off x="4233768" y="2980519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sz="900" dirty="0"/>
              <a:t>스토리보드</a:t>
            </a:r>
            <a:endParaRPr sz="900" dirty="0"/>
          </a:p>
        </p:txBody>
      </p:sp>
      <p:sp>
        <p:nvSpPr>
          <p:cNvPr id="31" name="Shape 422"/>
          <p:cNvSpPr/>
          <p:nvPr/>
        </p:nvSpPr>
        <p:spPr>
          <a:xfrm>
            <a:off x="3461470" y="2980515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ERD</a:t>
            </a:r>
            <a:endParaRPr dirty="0"/>
          </a:p>
        </p:txBody>
      </p:sp>
      <p:sp>
        <p:nvSpPr>
          <p:cNvPr id="32" name="Shape 423"/>
          <p:cNvSpPr/>
          <p:nvPr/>
        </p:nvSpPr>
        <p:spPr>
          <a:xfrm>
            <a:off x="4233774" y="4055512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명세서</a:t>
            </a:r>
            <a:endParaRPr dirty="0"/>
          </a:p>
        </p:txBody>
      </p:sp>
      <p:sp>
        <p:nvSpPr>
          <p:cNvPr id="33" name="Shape 424"/>
          <p:cNvSpPr txBox="1"/>
          <p:nvPr/>
        </p:nvSpPr>
        <p:spPr>
          <a:xfrm>
            <a:off x="2917856" y="4565041"/>
            <a:ext cx="511650" cy="16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재욱짱</a:t>
            </a:r>
            <a:endParaRPr sz="900" dirty="0"/>
          </a:p>
        </p:txBody>
      </p:sp>
      <p:sp>
        <p:nvSpPr>
          <p:cNvPr id="34" name="Shape 425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채팅버튼 클릭 시 화면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  <a:buAutoNum type="arabicPeriod"/>
            </a:pPr>
            <a:r>
              <a:rPr lang="ko-KR" altLang="en-US" sz="1000" dirty="0"/>
              <a:t>채팅버튼을 클릭하면 </a:t>
            </a:r>
            <a:r>
              <a:rPr lang="en-US" altLang="ko-KR" sz="1000" dirty="0"/>
              <a:t>modal</a:t>
            </a:r>
            <a:r>
              <a:rPr lang="ko-KR" altLang="en-US" sz="1000" dirty="0"/>
              <a:t>이 뜨며 채팅을 할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채팅 목록은 팀원 전체</a:t>
            </a:r>
            <a:r>
              <a:rPr lang="en-US" altLang="ko-KR" sz="1000" dirty="0"/>
              <a:t>,  </a:t>
            </a:r>
            <a:r>
              <a:rPr lang="ko-KR" altLang="en-US" sz="1000" dirty="0"/>
              <a:t>팀원들 마다 </a:t>
            </a:r>
            <a:r>
              <a:rPr lang="en-US" altLang="ko-KR" sz="1000" dirty="0"/>
              <a:t>1:1</a:t>
            </a:r>
            <a:r>
              <a:rPr lang="ko-KR" altLang="en-US" sz="1000" dirty="0"/>
              <a:t>채팅이 가능하다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endParaRPr sz="1000" dirty="0"/>
          </a:p>
        </p:txBody>
      </p:sp>
      <p:pic>
        <p:nvPicPr>
          <p:cNvPr id="35" name="Shape 426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4349495" y="885210"/>
            <a:ext cx="2236031" cy="164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427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5387327" y="1364936"/>
            <a:ext cx="788386" cy="6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428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4873024" y="746597"/>
            <a:ext cx="2321719" cy="226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429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5158679" y="2542245"/>
            <a:ext cx="281475" cy="25609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430"/>
          <p:cNvSpPr/>
          <p:nvPr/>
        </p:nvSpPr>
        <p:spPr>
          <a:xfrm>
            <a:off x="105147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40" name="Shape 431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6255994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Shape 432"/>
          <p:cNvGrpSpPr/>
          <p:nvPr/>
        </p:nvGrpSpPr>
        <p:grpSpPr>
          <a:xfrm>
            <a:off x="6644099" y="474359"/>
            <a:ext cx="409465" cy="204615"/>
            <a:chOff x="9062725" y="6231050"/>
            <a:chExt cx="566400" cy="526500"/>
          </a:xfrm>
        </p:grpSpPr>
        <p:sp>
          <p:nvSpPr>
            <p:cNvPr id="84" name="Shape 433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85" name="Shape 434"/>
            <p:cNvPicPr preferRelativeResize="0"/>
            <p:nvPr/>
          </p:nvPicPr>
          <p:blipFill>
            <a:blip r:embed="rId10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Shape 435"/>
          <p:cNvSpPr/>
          <p:nvPr/>
        </p:nvSpPr>
        <p:spPr>
          <a:xfrm>
            <a:off x="0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43" name="Shape 436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1518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37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43336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38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71483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39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99631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40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22777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41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559265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42"/>
          <p:cNvSpPr txBox="1"/>
          <p:nvPr/>
        </p:nvSpPr>
        <p:spPr>
          <a:xfrm>
            <a:off x="182273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sp>
        <p:nvSpPr>
          <p:cNvPr id="50" name="Shape 443"/>
          <p:cNvSpPr/>
          <p:nvPr/>
        </p:nvSpPr>
        <p:spPr>
          <a:xfrm>
            <a:off x="5165894" y="750116"/>
            <a:ext cx="2003400" cy="2218165"/>
          </a:xfrm>
          <a:prstGeom prst="roundRect">
            <a:avLst>
              <a:gd name="adj" fmla="val 16667"/>
            </a:avLst>
          </a:prstGeom>
          <a:solidFill>
            <a:srgbClr val="DEE5F4"/>
          </a:solidFill>
          <a:ln w="9525" cap="flat" cmpd="sng">
            <a:solidFill>
              <a:srgbClr val="DEE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800" dirty="0"/>
              <a:t>  </a:t>
            </a:r>
            <a:r>
              <a:rPr lang="ko-KR" altLang="en-US" sz="800" dirty="0" err="1"/>
              <a:t>재욱짱</a:t>
            </a:r>
            <a:endParaRPr sz="800" dirty="0"/>
          </a:p>
          <a:p>
            <a:r>
              <a:rPr lang="ko-KR" altLang="en-US" sz="800" dirty="0"/>
              <a:t>하이</a:t>
            </a:r>
            <a:endParaRPr sz="800" dirty="0"/>
          </a:p>
          <a:p>
            <a:pPr algn="r"/>
            <a:r>
              <a:rPr lang="ko-KR" altLang="en-US" sz="800" dirty="0"/>
              <a:t>안녕하세요</a:t>
            </a:r>
            <a:endParaRPr sz="800" dirty="0"/>
          </a:p>
        </p:txBody>
      </p:sp>
      <p:sp>
        <p:nvSpPr>
          <p:cNvPr id="51" name="Shape 444"/>
          <p:cNvSpPr txBox="1"/>
          <p:nvPr/>
        </p:nvSpPr>
        <p:spPr>
          <a:xfrm>
            <a:off x="5215800" y="2579422"/>
            <a:ext cx="1606950" cy="2677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2" name="Shape 445"/>
          <p:cNvSpPr/>
          <p:nvPr/>
        </p:nvSpPr>
        <p:spPr>
          <a:xfrm flipH="1">
            <a:off x="6944964" y="47436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3" name="Shape 446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6726816" y="2514295"/>
            <a:ext cx="457200" cy="41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447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5158669" y="750111"/>
            <a:ext cx="228600" cy="20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448"/>
          <p:cNvPicPr preferRelativeResize="0"/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1358082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449"/>
          <p:cNvSpPr/>
          <p:nvPr/>
        </p:nvSpPr>
        <p:spPr>
          <a:xfrm>
            <a:off x="6612465" y="387358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7" name="Shape 450"/>
          <p:cNvSpPr/>
          <p:nvPr/>
        </p:nvSpPr>
        <p:spPr>
          <a:xfrm>
            <a:off x="0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58" name="Shape 451"/>
          <p:cNvGrpSpPr/>
          <p:nvPr/>
        </p:nvGrpSpPr>
        <p:grpSpPr>
          <a:xfrm>
            <a:off x="94978" y="721586"/>
            <a:ext cx="511594" cy="465487"/>
            <a:chOff x="4020974" y="559338"/>
            <a:chExt cx="682125" cy="682125"/>
          </a:xfrm>
        </p:grpSpPr>
        <p:sp>
          <p:nvSpPr>
            <p:cNvPr id="82" name="Shape 452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83" name="Shape 453"/>
            <p:cNvPicPr preferRelativeResize="0"/>
            <p:nvPr/>
          </p:nvPicPr>
          <p:blipFill>
            <a:blip r:embed="rId15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Shape 454"/>
          <p:cNvGrpSpPr/>
          <p:nvPr/>
        </p:nvGrpSpPr>
        <p:grpSpPr>
          <a:xfrm>
            <a:off x="149391" y="2071323"/>
            <a:ext cx="400573" cy="371997"/>
            <a:chOff x="6329796" y="5170726"/>
            <a:chExt cx="554100" cy="554100"/>
          </a:xfrm>
        </p:grpSpPr>
        <p:sp>
          <p:nvSpPr>
            <p:cNvPr id="80" name="Shape 455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81" name="Shape 456"/>
            <p:cNvPicPr preferRelativeResize="0"/>
            <p:nvPr/>
          </p:nvPicPr>
          <p:blipFill>
            <a:blip r:embed="rId16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" name="Shape 457"/>
          <p:cNvGrpSpPr/>
          <p:nvPr/>
        </p:nvGrpSpPr>
        <p:grpSpPr>
          <a:xfrm>
            <a:off x="163699" y="4270864"/>
            <a:ext cx="400573" cy="371997"/>
            <a:chOff x="5008058" y="2036051"/>
            <a:chExt cx="554100" cy="554100"/>
          </a:xfrm>
        </p:grpSpPr>
        <p:sp>
          <p:nvSpPr>
            <p:cNvPr id="78" name="Shape 458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9" name="Shape 459"/>
            <p:cNvPicPr preferRelativeResize="0"/>
            <p:nvPr/>
          </p:nvPicPr>
          <p:blipFill>
            <a:blip r:embed="rId17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Shape 460"/>
          <p:cNvGrpSpPr/>
          <p:nvPr/>
        </p:nvGrpSpPr>
        <p:grpSpPr>
          <a:xfrm>
            <a:off x="149332" y="2484294"/>
            <a:ext cx="400573" cy="371997"/>
            <a:chOff x="4748983" y="1250401"/>
            <a:chExt cx="554100" cy="554100"/>
          </a:xfrm>
        </p:grpSpPr>
        <p:sp>
          <p:nvSpPr>
            <p:cNvPr id="76" name="Shape 461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7" name="Shape 462"/>
            <p:cNvPicPr preferRelativeResize="0"/>
            <p:nvPr/>
          </p:nvPicPr>
          <p:blipFill>
            <a:blip r:embed="rId18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Shape 463"/>
          <p:cNvGrpSpPr/>
          <p:nvPr/>
        </p:nvGrpSpPr>
        <p:grpSpPr>
          <a:xfrm>
            <a:off x="158572" y="2925913"/>
            <a:ext cx="400573" cy="371997"/>
            <a:chOff x="6609358" y="3741451"/>
            <a:chExt cx="554100" cy="554100"/>
          </a:xfrm>
        </p:grpSpPr>
        <p:sp>
          <p:nvSpPr>
            <p:cNvPr id="74" name="Shape 464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5" name="Shape 465"/>
            <p:cNvPicPr preferRelativeResize="0"/>
            <p:nvPr/>
          </p:nvPicPr>
          <p:blipFill>
            <a:blip r:embed="rId19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Shape 466"/>
          <p:cNvPicPr preferRelativeResize="0"/>
          <p:nvPr/>
        </p:nvPicPr>
        <p:blipFill>
          <a:blip r:embed="rId20" cstate="print">
            <a:alphaModFix/>
          </a:blip>
          <a:stretch>
            <a:fillRect/>
          </a:stretch>
        </p:blipFill>
        <p:spPr>
          <a:xfrm>
            <a:off x="147317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Shape 467"/>
          <p:cNvGrpSpPr/>
          <p:nvPr/>
        </p:nvGrpSpPr>
        <p:grpSpPr>
          <a:xfrm>
            <a:off x="139130" y="1647992"/>
            <a:ext cx="400500" cy="379159"/>
            <a:chOff x="211798" y="1728255"/>
            <a:chExt cx="534000" cy="555620"/>
          </a:xfrm>
        </p:grpSpPr>
        <p:sp>
          <p:nvSpPr>
            <p:cNvPr id="72" name="Shape 468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3" name="Shape 469"/>
            <p:cNvPicPr preferRelativeResize="0"/>
            <p:nvPr/>
          </p:nvPicPr>
          <p:blipFill>
            <a:blip r:embed="rId21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" name="Shape 470"/>
          <p:cNvGrpSpPr/>
          <p:nvPr/>
        </p:nvGrpSpPr>
        <p:grpSpPr>
          <a:xfrm>
            <a:off x="163697" y="3801496"/>
            <a:ext cx="400500" cy="371980"/>
            <a:chOff x="233442" y="4802564"/>
            <a:chExt cx="534000" cy="545100"/>
          </a:xfrm>
        </p:grpSpPr>
        <p:sp>
          <p:nvSpPr>
            <p:cNvPr id="70" name="Shape 471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1" name="Shape 472"/>
            <p:cNvPicPr preferRelativeResize="0"/>
            <p:nvPr/>
          </p:nvPicPr>
          <p:blipFill>
            <a:blip r:embed="rId22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" name="Shape 473"/>
          <p:cNvPicPr preferRelativeResize="0"/>
          <p:nvPr/>
        </p:nvPicPr>
        <p:blipFill>
          <a:blip r:embed="rId23" cstate="print">
            <a:alphaModFix/>
          </a:blip>
          <a:stretch>
            <a:fillRect/>
          </a:stretch>
        </p:blipFill>
        <p:spPr>
          <a:xfrm>
            <a:off x="160220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Shape 474"/>
          <p:cNvGrpSpPr/>
          <p:nvPr/>
        </p:nvGrpSpPr>
        <p:grpSpPr>
          <a:xfrm>
            <a:off x="139127" y="3363712"/>
            <a:ext cx="400500" cy="371980"/>
            <a:chOff x="185503" y="4249897"/>
            <a:chExt cx="534000" cy="545100"/>
          </a:xfrm>
        </p:grpSpPr>
        <p:sp>
          <p:nvSpPr>
            <p:cNvPr id="68" name="Shape 475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9" name="Shape 476"/>
            <p:cNvPicPr preferRelativeResize="0"/>
            <p:nvPr/>
          </p:nvPicPr>
          <p:blipFill>
            <a:blip r:embed="rId24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481"/>
          <p:cNvSpPr/>
          <p:nvPr/>
        </p:nvSpPr>
        <p:spPr>
          <a:xfrm>
            <a:off x="0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" name="Shape 482"/>
          <p:cNvSpPr/>
          <p:nvPr/>
        </p:nvSpPr>
        <p:spPr>
          <a:xfrm>
            <a:off x="105147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6" name="Shape 483"/>
          <p:cNvGrpSpPr/>
          <p:nvPr/>
        </p:nvGrpSpPr>
        <p:grpSpPr>
          <a:xfrm>
            <a:off x="94978" y="721586"/>
            <a:ext cx="511594" cy="465487"/>
            <a:chOff x="4020974" y="559338"/>
            <a:chExt cx="682125" cy="682125"/>
          </a:xfrm>
        </p:grpSpPr>
        <p:sp>
          <p:nvSpPr>
            <p:cNvPr id="97" name="Shape 484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98" name="Shape 485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Shape 486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255994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487"/>
          <p:cNvGrpSpPr/>
          <p:nvPr/>
        </p:nvGrpSpPr>
        <p:grpSpPr>
          <a:xfrm>
            <a:off x="149391" y="2071323"/>
            <a:ext cx="400573" cy="371997"/>
            <a:chOff x="6329796" y="5170726"/>
            <a:chExt cx="554100" cy="554100"/>
          </a:xfrm>
        </p:grpSpPr>
        <p:sp>
          <p:nvSpPr>
            <p:cNvPr id="95" name="Shape 488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96" name="Shape 489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Shape 490"/>
          <p:cNvGrpSpPr/>
          <p:nvPr/>
        </p:nvGrpSpPr>
        <p:grpSpPr>
          <a:xfrm>
            <a:off x="163699" y="4270864"/>
            <a:ext cx="400573" cy="371997"/>
            <a:chOff x="5008058" y="2036051"/>
            <a:chExt cx="554100" cy="554100"/>
          </a:xfrm>
        </p:grpSpPr>
        <p:sp>
          <p:nvSpPr>
            <p:cNvPr id="93" name="Shape 491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94" name="Shape 492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Shape 493"/>
          <p:cNvGrpSpPr/>
          <p:nvPr/>
        </p:nvGrpSpPr>
        <p:grpSpPr>
          <a:xfrm>
            <a:off x="149332" y="2484294"/>
            <a:ext cx="400573" cy="371997"/>
            <a:chOff x="4748983" y="1250401"/>
            <a:chExt cx="554100" cy="554100"/>
          </a:xfrm>
        </p:grpSpPr>
        <p:sp>
          <p:nvSpPr>
            <p:cNvPr id="91" name="Shape 494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92" name="Shape 495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Shape 496"/>
          <p:cNvGrpSpPr/>
          <p:nvPr/>
        </p:nvGrpSpPr>
        <p:grpSpPr>
          <a:xfrm>
            <a:off x="158572" y="2925913"/>
            <a:ext cx="400573" cy="371997"/>
            <a:chOff x="6609358" y="3741451"/>
            <a:chExt cx="554100" cy="554100"/>
          </a:xfrm>
        </p:grpSpPr>
        <p:sp>
          <p:nvSpPr>
            <p:cNvPr id="89" name="Shape 497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90" name="Shape 498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Shape 499"/>
          <p:cNvGrpSpPr/>
          <p:nvPr/>
        </p:nvGrpSpPr>
        <p:grpSpPr>
          <a:xfrm>
            <a:off x="6644099" y="474359"/>
            <a:ext cx="409465" cy="204615"/>
            <a:chOff x="9062725" y="6231050"/>
            <a:chExt cx="566400" cy="526500"/>
          </a:xfrm>
        </p:grpSpPr>
        <p:sp>
          <p:nvSpPr>
            <p:cNvPr id="87" name="Shape 500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88" name="Shape 501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Shape 502"/>
          <p:cNvSpPr/>
          <p:nvPr/>
        </p:nvSpPr>
        <p:spPr>
          <a:xfrm>
            <a:off x="0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4" name="Shape 503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1518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504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43336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505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71483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506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99631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507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2777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508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559265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509"/>
          <p:cNvSpPr txBox="1"/>
          <p:nvPr/>
        </p:nvSpPr>
        <p:spPr>
          <a:xfrm>
            <a:off x="182273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21" name="Shape 510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47317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Shape 511"/>
          <p:cNvGrpSpPr/>
          <p:nvPr/>
        </p:nvGrpSpPr>
        <p:grpSpPr>
          <a:xfrm>
            <a:off x="139130" y="1647992"/>
            <a:ext cx="400500" cy="379159"/>
            <a:chOff x="211798" y="1728255"/>
            <a:chExt cx="534000" cy="555620"/>
          </a:xfrm>
        </p:grpSpPr>
        <p:sp>
          <p:nvSpPr>
            <p:cNvPr id="85" name="Shape 512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86" name="Shape 513"/>
            <p:cNvPicPr preferRelativeResize="0"/>
            <p:nvPr/>
          </p:nvPicPr>
          <p:blipFill>
            <a:blip r:embed="rId13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Shape 514"/>
          <p:cNvGrpSpPr/>
          <p:nvPr/>
        </p:nvGrpSpPr>
        <p:grpSpPr>
          <a:xfrm>
            <a:off x="163697" y="3801496"/>
            <a:ext cx="400500" cy="371980"/>
            <a:chOff x="233442" y="4802564"/>
            <a:chExt cx="534000" cy="545100"/>
          </a:xfrm>
        </p:grpSpPr>
        <p:sp>
          <p:nvSpPr>
            <p:cNvPr id="83" name="Shape 515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84" name="Shape 516"/>
            <p:cNvPicPr preferRelativeResize="0"/>
            <p:nvPr/>
          </p:nvPicPr>
          <p:blipFill>
            <a:blip r:embed="rId14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Shape 517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60220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518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982276" y="742724"/>
            <a:ext cx="3220079" cy="181164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519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[header </a:t>
            </a:r>
            <a:r>
              <a:rPr lang="ko-KR" altLang="en-US" sz="1000" dirty="0"/>
              <a:t>멤버 사진에 </a:t>
            </a:r>
            <a:r>
              <a:rPr lang="ko-KR" altLang="en-US" sz="1000" dirty="0" err="1"/>
              <a:t>커서시</a:t>
            </a:r>
            <a:r>
              <a:rPr lang="en-US" altLang="ko-KR" sz="1000" dirty="0"/>
              <a:t>]</a:t>
            </a:r>
            <a:endParaRPr sz="1000" dirty="0"/>
          </a:p>
          <a:p>
            <a:r>
              <a:rPr lang="en-US" altLang="ko-KR" sz="1000" dirty="0"/>
              <a:t>tooltip </a:t>
            </a:r>
            <a:r>
              <a:rPr lang="ko-KR" altLang="en-US" sz="1000" dirty="0"/>
              <a:t>으로 아이디와 닉네임이 보인다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[</a:t>
            </a:r>
            <a:r>
              <a:rPr lang="ko-KR" altLang="en-US" sz="1000" dirty="0" err="1"/>
              <a:t>팀장일때</a:t>
            </a:r>
            <a:r>
              <a:rPr lang="en-US" altLang="ko-KR" sz="1000" dirty="0"/>
              <a:t>]</a:t>
            </a:r>
            <a:endParaRPr sz="1000" dirty="0"/>
          </a:p>
          <a:p>
            <a:r>
              <a:rPr lang="en-US" altLang="ko-KR" sz="1000" dirty="0"/>
              <a:t>1.</a:t>
            </a:r>
            <a:r>
              <a:rPr lang="ko-KR" altLang="en-US" sz="1000" dirty="0" err="1">
                <a:solidFill>
                  <a:schemeClr val="dk1"/>
                </a:solidFill>
              </a:rPr>
              <a:t>팀장일때</a:t>
            </a:r>
            <a:r>
              <a:rPr lang="ko-KR" altLang="en-US" sz="1000" dirty="0">
                <a:solidFill>
                  <a:schemeClr val="dk1"/>
                </a:solidFill>
              </a:rPr>
              <a:t> 본인 </a:t>
            </a:r>
            <a:r>
              <a:rPr lang="ko-KR" altLang="en-US" sz="1000" dirty="0" err="1">
                <a:solidFill>
                  <a:schemeClr val="dk1"/>
                </a:solidFill>
              </a:rPr>
              <a:t>클릭시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본인 닉네임을 확인 할 </a:t>
            </a:r>
            <a:r>
              <a:rPr lang="ko-KR" altLang="en-US" sz="1000" dirty="0" err="1">
                <a:solidFill>
                  <a:schemeClr val="dk1"/>
                </a:solidFill>
              </a:rPr>
              <a:t>수있다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/>
          </a:p>
          <a:p>
            <a:endParaRPr sz="1000" dirty="0"/>
          </a:p>
          <a:p>
            <a:endParaRPr sz="1000" dirty="0"/>
          </a:p>
          <a:p>
            <a:r>
              <a:rPr lang="en-US" altLang="ko-KR" sz="1000" dirty="0">
                <a:solidFill>
                  <a:schemeClr val="dk1"/>
                </a:solidFill>
              </a:rPr>
              <a:t>2. </a:t>
            </a:r>
            <a:r>
              <a:rPr lang="ko-KR" altLang="en-US" sz="1000" dirty="0" err="1">
                <a:solidFill>
                  <a:schemeClr val="dk1"/>
                </a:solidFill>
              </a:rPr>
              <a:t>팀장일때</a:t>
            </a:r>
            <a:r>
              <a:rPr lang="ko-KR" altLang="en-US" sz="1000" dirty="0">
                <a:solidFill>
                  <a:schemeClr val="dk1"/>
                </a:solidFill>
              </a:rPr>
              <a:t> 팀원을 </a:t>
            </a:r>
            <a:r>
              <a:rPr lang="ko-KR" altLang="en-US" sz="1000" dirty="0" err="1">
                <a:solidFill>
                  <a:schemeClr val="dk1"/>
                </a:solidFill>
              </a:rPr>
              <a:t>클릭시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팀원 제명 및 팀장 위임을 할 수 있다</a:t>
            </a:r>
            <a:r>
              <a:rPr lang="en-US" altLang="ko-KR" sz="1000" dirty="0">
                <a:solidFill>
                  <a:schemeClr val="dk1"/>
                </a:solidFill>
              </a:rPr>
              <a:t>. </a:t>
            </a:r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  <a:p>
            <a:endParaRPr sz="1000" dirty="0"/>
          </a:p>
          <a:p>
            <a:r>
              <a:rPr lang="en-US" altLang="ko-KR" sz="1000" dirty="0"/>
              <a:t>--</a:t>
            </a:r>
            <a:endParaRPr sz="1000" dirty="0"/>
          </a:p>
          <a:p>
            <a:r>
              <a:rPr lang="en-US" altLang="ko-KR" sz="1000" dirty="0"/>
              <a:t>[</a:t>
            </a:r>
            <a:r>
              <a:rPr lang="ko-KR" altLang="en-US" sz="1000" dirty="0" err="1"/>
              <a:t>팀원일때</a:t>
            </a:r>
            <a:r>
              <a:rPr lang="en-US" altLang="ko-KR" sz="1000" dirty="0"/>
              <a:t>]</a:t>
            </a:r>
            <a:endParaRPr sz="1000" dirty="0"/>
          </a:p>
          <a:p>
            <a:r>
              <a:rPr lang="en-US" altLang="ko-KR" sz="1000" dirty="0"/>
              <a:t>3. </a:t>
            </a:r>
            <a:r>
              <a:rPr lang="ko-KR" altLang="en-US" sz="1000" dirty="0" err="1"/>
              <a:t>팀원일때</a:t>
            </a:r>
            <a:r>
              <a:rPr lang="ko-KR" altLang="en-US" sz="1000" dirty="0"/>
              <a:t> 본인을 </a:t>
            </a:r>
            <a:r>
              <a:rPr lang="ko-KR" altLang="en-US" sz="1000" dirty="0" err="1"/>
              <a:t>클릭시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 팀 탈퇴 기능이 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--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4.plus</a:t>
            </a:r>
            <a:r>
              <a:rPr lang="ko-KR" altLang="en-US" sz="1000" dirty="0"/>
              <a:t>버튼 </a:t>
            </a:r>
            <a:r>
              <a:rPr lang="ko-KR" altLang="en-US" sz="1000" dirty="0" err="1"/>
              <a:t>클릭시</a:t>
            </a:r>
            <a:endParaRPr sz="1000" dirty="0"/>
          </a:p>
          <a:p>
            <a:endParaRPr sz="1000" dirty="0"/>
          </a:p>
          <a:p>
            <a:r>
              <a:rPr lang="ko-KR" altLang="en-US" sz="1000" dirty="0">
                <a:solidFill>
                  <a:schemeClr val="dk1"/>
                </a:solidFill>
              </a:rPr>
              <a:t>글자 </a:t>
            </a:r>
            <a:r>
              <a:rPr lang="en-US" altLang="ko-KR" sz="1000" dirty="0">
                <a:solidFill>
                  <a:schemeClr val="dk1"/>
                </a:solidFill>
              </a:rPr>
              <a:t>2</a:t>
            </a:r>
            <a:r>
              <a:rPr lang="ko-KR" altLang="en-US" sz="1000" dirty="0">
                <a:solidFill>
                  <a:schemeClr val="dk1"/>
                </a:solidFill>
              </a:rPr>
              <a:t>글자를 입력하면 </a:t>
            </a: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그 내용을 포함하는 아이디를 </a:t>
            </a:r>
            <a:r>
              <a:rPr lang="ko-KR" altLang="en-US" sz="9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900" b="1" dirty="0" err="1">
                <a:solidFill>
                  <a:srgbClr val="333333"/>
                </a:solidFill>
                <a:highlight>
                  <a:srgbClr val="FFFFFF"/>
                </a:highlight>
              </a:rPr>
              <a:t>Autocomplete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ko-KR" altLang="en-US" sz="1000" dirty="0" err="1">
                <a:solidFill>
                  <a:schemeClr val="dk1"/>
                </a:solidFill>
              </a:rPr>
              <a:t>으로</a:t>
            </a:r>
            <a:r>
              <a:rPr lang="ko-KR" altLang="en-US" sz="1000" dirty="0">
                <a:solidFill>
                  <a:schemeClr val="dk1"/>
                </a:solidFill>
              </a:rPr>
              <a:t> 검색된다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/>
          </a:p>
          <a:p>
            <a:endParaRPr sz="1000" dirty="0"/>
          </a:p>
          <a:p>
            <a:endParaRPr sz="1000" dirty="0"/>
          </a:p>
        </p:txBody>
      </p:sp>
      <p:pic>
        <p:nvPicPr>
          <p:cNvPr id="29" name="Shape 520"/>
          <p:cNvPicPr preferRelativeResize="0"/>
          <p:nvPr/>
        </p:nvPicPr>
        <p:blipFill>
          <a:blip r:embed="rId17" cstate="print">
            <a:alphaModFix/>
          </a:blip>
          <a:stretch>
            <a:fillRect/>
          </a:stretch>
        </p:blipFill>
        <p:spPr>
          <a:xfrm>
            <a:off x="4349495" y="885210"/>
            <a:ext cx="2236031" cy="164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521"/>
          <p:cNvPicPr preferRelativeResize="0"/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5387327" y="1364936"/>
            <a:ext cx="788386" cy="6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522"/>
          <p:cNvSpPr/>
          <p:nvPr/>
        </p:nvSpPr>
        <p:spPr>
          <a:xfrm>
            <a:off x="1744425" y="2628419"/>
            <a:ext cx="4612500" cy="2452572"/>
          </a:xfrm>
          <a:prstGeom prst="rect">
            <a:avLst/>
          </a:prstGeom>
          <a:solidFill>
            <a:srgbClr val="D0E0E3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32" name="Shape 523"/>
          <p:cNvSpPr/>
          <p:nvPr/>
        </p:nvSpPr>
        <p:spPr>
          <a:xfrm>
            <a:off x="2212804" y="431765"/>
            <a:ext cx="344925" cy="313839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33" name="Shape 524"/>
          <p:cNvCxnSpPr>
            <a:stCxn id="32" idx="4"/>
          </p:cNvCxnSpPr>
          <p:nvPr/>
        </p:nvCxnSpPr>
        <p:spPr>
          <a:xfrm>
            <a:off x="2385266" y="745605"/>
            <a:ext cx="165600" cy="43094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Shape 525"/>
          <p:cNvSpPr/>
          <p:nvPr/>
        </p:nvSpPr>
        <p:spPr>
          <a:xfrm>
            <a:off x="2917862" y="2902752"/>
            <a:ext cx="3180150" cy="103261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35" name="Shape 526"/>
          <p:cNvSpPr/>
          <p:nvPr/>
        </p:nvSpPr>
        <p:spPr>
          <a:xfrm>
            <a:off x="2003335" y="2730541"/>
            <a:ext cx="865350" cy="7677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36" name="Shape 527"/>
          <p:cNvSpPr/>
          <p:nvPr/>
        </p:nvSpPr>
        <p:spPr>
          <a:xfrm>
            <a:off x="2081925" y="2761820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BACKLOG</a:t>
            </a:r>
            <a:endParaRPr sz="800" dirty="0"/>
          </a:p>
        </p:txBody>
      </p:sp>
      <p:sp>
        <p:nvSpPr>
          <p:cNvPr id="37" name="Shape 528"/>
          <p:cNvSpPr/>
          <p:nvPr/>
        </p:nvSpPr>
        <p:spPr>
          <a:xfrm>
            <a:off x="3488174" y="2744252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TO DO</a:t>
            </a:r>
            <a:endParaRPr sz="800" dirty="0"/>
          </a:p>
        </p:txBody>
      </p:sp>
      <p:sp>
        <p:nvSpPr>
          <p:cNvPr id="38" name="Shape 529"/>
          <p:cNvSpPr/>
          <p:nvPr/>
        </p:nvSpPr>
        <p:spPr>
          <a:xfrm>
            <a:off x="4260482" y="2744252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INPROGRESS</a:t>
            </a:r>
            <a:endParaRPr sz="800" dirty="0"/>
          </a:p>
        </p:txBody>
      </p:sp>
      <p:sp>
        <p:nvSpPr>
          <p:cNvPr id="39" name="Shape 530"/>
          <p:cNvSpPr/>
          <p:nvPr/>
        </p:nvSpPr>
        <p:spPr>
          <a:xfrm>
            <a:off x="5032790" y="2744252"/>
            <a:ext cx="708300" cy="14514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DONE</a:t>
            </a:r>
            <a:endParaRPr sz="800" dirty="0"/>
          </a:p>
        </p:txBody>
      </p:sp>
      <p:sp>
        <p:nvSpPr>
          <p:cNvPr id="40" name="Shape 531"/>
          <p:cNvSpPr/>
          <p:nvPr/>
        </p:nvSpPr>
        <p:spPr>
          <a:xfrm>
            <a:off x="2055217" y="2998084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시나리오</a:t>
            </a:r>
            <a:endParaRPr dirty="0"/>
          </a:p>
        </p:txBody>
      </p:sp>
      <p:sp>
        <p:nvSpPr>
          <p:cNvPr id="41" name="Shape 532"/>
          <p:cNvSpPr/>
          <p:nvPr/>
        </p:nvSpPr>
        <p:spPr>
          <a:xfrm>
            <a:off x="2055210" y="3357077"/>
            <a:ext cx="761625" cy="12181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NEW CARD</a:t>
            </a:r>
            <a:endParaRPr dirty="0"/>
          </a:p>
        </p:txBody>
      </p:sp>
      <p:pic>
        <p:nvPicPr>
          <p:cNvPr id="42" name="Shape 533"/>
          <p:cNvPicPr preferRelativeResize="0"/>
          <p:nvPr/>
        </p:nvPicPr>
        <p:blipFill>
          <a:blip r:embed="rId19" cstate="print">
            <a:alphaModFix/>
          </a:blip>
          <a:stretch>
            <a:fillRect/>
          </a:stretch>
        </p:blipFill>
        <p:spPr>
          <a:xfrm>
            <a:off x="2947533" y="3279961"/>
            <a:ext cx="393169" cy="26653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534"/>
          <p:cNvSpPr txBox="1"/>
          <p:nvPr/>
        </p:nvSpPr>
        <p:spPr>
          <a:xfrm>
            <a:off x="2917856" y="3509476"/>
            <a:ext cx="511650" cy="16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지너니</a:t>
            </a:r>
            <a:endParaRPr sz="900" dirty="0"/>
          </a:p>
        </p:txBody>
      </p:sp>
      <p:sp>
        <p:nvSpPr>
          <p:cNvPr id="44" name="Shape 535"/>
          <p:cNvSpPr/>
          <p:nvPr/>
        </p:nvSpPr>
        <p:spPr>
          <a:xfrm>
            <a:off x="3461456" y="2927456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45" name="Shape 536"/>
          <p:cNvSpPr/>
          <p:nvPr/>
        </p:nvSpPr>
        <p:spPr>
          <a:xfrm>
            <a:off x="4233772" y="2927456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46" name="Shape 537"/>
          <p:cNvSpPr/>
          <p:nvPr/>
        </p:nvSpPr>
        <p:spPr>
          <a:xfrm>
            <a:off x="5006077" y="2927456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47" name="Shape 538"/>
          <p:cNvSpPr/>
          <p:nvPr/>
        </p:nvSpPr>
        <p:spPr>
          <a:xfrm>
            <a:off x="2913770" y="3958550"/>
            <a:ext cx="3180150" cy="103261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pic>
        <p:nvPicPr>
          <p:cNvPr id="48" name="Shape 539"/>
          <p:cNvPicPr preferRelativeResize="0"/>
          <p:nvPr/>
        </p:nvPicPr>
        <p:blipFill>
          <a:blip r:embed="rId19" cstate="print">
            <a:alphaModFix/>
          </a:blip>
          <a:stretch>
            <a:fillRect/>
          </a:stretch>
        </p:blipFill>
        <p:spPr>
          <a:xfrm>
            <a:off x="2943440" y="4335759"/>
            <a:ext cx="393169" cy="26653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540"/>
          <p:cNvSpPr/>
          <p:nvPr/>
        </p:nvSpPr>
        <p:spPr>
          <a:xfrm>
            <a:off x="3457363" y="3983254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50" name="Shape 541"/>
          <p:cNvSpPr/>
          <p:nvPr/>
        </p:nvSpPr>
        <p:spPr>
          <a:xfrm>
            <a:off x="4229682" y="3983254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51" name="Shape 542"/>
          <p:cNvSpPr/>
          <p:nvPr/>
        </p:nvSpPr>
        <p:spPr>
          <a:xfrm>
            <a:off x="5001985" y="3983254"/>
            <a:ext cx="761625" cy="97161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52" name="Shape 543"/>
          <p:cNvSpPr/>
          <p:nvPr/>
        </p:nvSpPr>
        <p:spPr>
          <a:xfrm>
            <a:off x="4233768" y="2980519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sz="900" dirty="0"/>
              <a:t>스토리보드</a:t>
            </a:r>
            <a:endParaRPr sz="900" dirty="0"/>
          </a:p>
        </p:txBody>
      </p:sp>
      <p:sp>
        <p:nvSpPr>
          <p:cNvPr id="53" name="Shape 544"/>
          <p:cNvSpPr/>
          <p:nvPr/>
        </p:nvSpPr>
        <p:spPr>
          <a:xfrm>
            <a:off x="3461470" y="2980515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ERD</a:t>
            </a:r>
            <a:endParaRPr dirty="0"/>
          </a:p>
        </p:txBody>
      </p:sp>
      <p:sp>
        <p:nvSpPr>
          <p:cNvPr id="54" name="Shape 545"/>
          <p:cNvSpPr/>
          <p:nvPr/>
        </p:nvSpPr>
        <p:spPr>
          <a:xfrm>
            <a:off x="4233774" y="4055512"/>
            <a:ext cx="761625" cy="267777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명세서</a:t>
            </a:r>
            <a:endParaRPr dirty="0"/>
          </a:p>
        </p:txBody>
      </p:sp>
      <p:grpSp>
        <p:nvGrpSpPr>
          <p:cNvPr id="55" name="Shape 546"/>
          <p:cNvGrpSpPr/>
          <p:nvPr/>
        </p:nvGrpSpPr>
        <p:grpSpPr>
          <a:xfrm>
            <a:off x="3563283" y="714603"/>
            <a:ext cx="2281140" cy="1003280"/>
            <a:chOff x="2121600" y="1525055"/>
            <a:chExt cx="3277500" cy="1990800"/>
          </a:xfrm>
        </p:grpSpPr>
        <p:sp>
          <p:nvSpPr>
            <p:cNvPr id="81" name="Shape 547"/>
            <p:cNvSpPr/>
            <p:nvPr/>
          </p:nvSpPr>
          <p:spPr>
            <a:xfrm>
              <a:off x="2121600" y="1525055"/>
              <a:ext cx="3277500" cy="19908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b="1" dirty="0"/>
                <a:t>팀원 추가</a:t>
              </a:r>
              <a:endParaRPr b="1" dirty="0"/>
            </a:p>
            <a:p>
              <a:endParaRPr b="1" dirty="0"/>
            </a:p>
            <a:p>
              <a:endParaRPr b="1" dirty="0"/>
            </a:p>
          </p:txBody>
        </p:sp>
        <p:sp>
          <p:nvSpPr>
            <p:cNvPr id="82" name="Shape 548"/>
            <p:cNvSpPr/>
            <p:nvPr/>
          </p:nvSpPr>
          <p:spPr>
            <a:xfrm>
              <a:off x="3243685" y="2150506"/>
              <a:ext cx="898800" cy="830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</p:grpSp>
      <p:sp>
        <p:nvSpPr>
          <p:cNvPr id="56" name="Shape 549"/>
          <p:cNvSpPr txBox="1"/>
          <p:nvPr/>
        </p:nvSpPr>
        <p:spPr>
          <a:xfrm>
            <a:off x="3707119" y="1126646"/>
            <a:ext cx="16069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ji</a:t>
            </a:r>
            <a:endParaRPr dirty="0"/>
          </a:p>
        </p:txBody>
      </p:sp>
      <p:pic>
        <p:nvPicPr>
          <p:cNvPr id="57" name="Shape 550"/>
          <p:cNvPicPr preferRelativeResize="0"/>
          <p:nvPr/>
        </p:nvPicPr>
        <p:blipFill>
          <a:blip r:embed="rId20" cstate="print">
            <a:alphaModFix/>
          </a:blip>
          <a:stretch>
            <a:fillRect/>
          </a:stretch>
        </p:blipFill>
        <p:spPr>
          <a:xfrm>
            <a:off x="5314069" y="1044653"/>
            <a:ext cx="457200" cy="41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table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07110" y="1378658"/>
            <a:ext cx="2426418" cy="981541"/>
          </a:xfrm>
          <a:prstGeom prst="rect">
            <a:avLst/>
          </a:prstGeom>
        </p:spPr>
      </p:pic>
      <p:sp>
        <p:nvSpPr>
          <p:cNvPr id="59" name="Shape 552"/>
          <p:cNvSpPr/>
          <p:nvPr/>
        </p:nvSpPr>
        <p:spPr>
          <a:xfrm flipH="1">
            <a:off x="2757105" y="652808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0" name="Shape 553"/>
          <p:cNvSpPr txBox="1"/>
          <p:nvPr/>
        </p:nvSpPr>
        <p:spPr>
          <a:xfrm>
            <a:off x="2917856" y="4565041"/>
            <a:ext cx="511650" cy="16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재욱짱</a:t>
            </a:r>
            <a:endParaRPr sz="900" dirty="0"/>
          </a:p>
        </p:txBody>
      </p:sp>
      <p:sp>
        <p:nvSpPr>
          <p:cNvPr id="61" name="Shape 554"/>
          <p:cNvSpPr txBox="1"/>
          <p:nvPr/>
        </p:nvSpPr>
        <p:spPr>
          <a:xfrm>
            <a:off x="924995" y="2068346"/>
            <a:ext cx="498600" cy="1559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" dirty="0" err="1"/>
              <a:t>Inprogress</a:t>
            </a:r>
            <a:endParaRPr sz="600" dirty="0"/>
          </a:p>
        </p:txBody>
      </p:sp>
      <p:sp>
        <p:nvSpPr>
          <p:cNvPr id="62" name="Shape 555"/>
          <p:cNvSpPr txBox="1"/>
          <p:nvPr/>
        </p:nvSpPr>
        <p:spPr>
          <a:xfrm>
            <a:off x="924995" y="1177514"/>
            <a:ext cx="498600" cy="15599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600" dirty="0"/>
              <a:t>Done</a:t>
            </a:r>
            <a:endParaRPr sz="600" dirty="0"/>
          </a:p>
        </p:txBody>
      </p:sp>
      <p:pic>
        <p:nvPicPr>
          <p:cNvPr id="63" name="table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91884" y="1352863"/>
            <a:ext cx="938865" cy="701101"/>
          </a:xfrm>
          <a:prstGeom prst="rect">
            <a:avLst/>
          </a:prstGeom>
        </p:spPr>
      </p:pic>
      <p:pic>
        <p:nvPicPr>
          <p:cNvPr id="64" name="table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70827" y="1429131"/>
            <a:ext cx="932769" cy="426757"/>
          </a:xfrm>
          <a:prstGeom prst="rect">
            <a:avLst/>
          </a:prstGeom>
        </p:spPr>
      </p:pic>
      <p:sp>
        <p:nvSpPr>
          <p:cNvPr id="65" name="Shape 558"/>
          <p:cNvSpPr/>
          <p:nvPr/>
        </p:nvSpPr>
        <p:spPr>
          <a:xfrm>
            <a:off x="1696839" y="424508"/>
            <a:ext cx="344925" cy="313839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66" name="Shape 559"/>
          <p:cNvCxnSpPr/>
          <p:nvPr/>
        </p:nvCxnSpPr>
        <p:spPr>
          <a:xfrm flipH="1">
            <a:off x="954518" y="658361"/>
            <a:ext cx="371925" cy="34311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" name="Shape 560"/>
          <p:cNvSpPr/>
          <p:nvPr/>
        </p:nvSpPr>
        <p:spPr>
          <a:xfrm flipH="1">
            <a:off x="1688401" y="720895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8" name="Shape 561"/>
          <p:cNvSpPr/>
          <p:nvPr/>
        </p:nvSpPr>
        <p:spPr>
          <a:xfrm flipH="1">
            <a:off x="2291382" y="720903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9" name="Shape 562"/>
          <p:cNvSpPr/>
          <p:nvPr/>
        </p:nvSpPr>
        <p:spPr>
          <a:xfrm>
            <a:off x="2545306" y="415941"/>
            <a:ext cx="344925" cy="313839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70" name="Shape 563"/>
          <p:cNvCxnSpPr/>
          <p:nvPr/>
        </p:nvCxnSpPr>
        <p:spPr>
          <a:xfrm>
            <a:off x="2839718" y="631820"/>
            <a:ext cx="793575" cy="382626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1" name="table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1772" y="986735"/>
            <a:ext cx="932769" cy="438950"/>
          </a:xfrm>
          <a:prstGeom prst="rect">
            <a:avLst/>
          </a:prstGeom>
        </p:spPr>
      </p:pic>
      <p:cxnSp>
        <p:nvCxnSpPr>
          <p:cNvPr id="72" name="Shape 565"/>
          <p:cNvCxnSpPr>
            <a:stCxn id="67" idx="5"/>
          </p:cNvCxnSpPr>
          <p:nvPr/>
        </p:nvCxnSpPr>
        <p:spPr>
          <a:xfrm flipH="1">
            <a:off x="1688221" y="939495"/>
            <a:ext cx="41400" cy="1592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3" name="table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369954" y="1152978"/>
            <a:ext cx="932769" cy="426757"/>
          </a:xfrm>
          <a:prstGeom prst="rect">
            <a:avLst/>
          </a:prstGeom>
        </p:spPr>
      </p:pic>
      <p:pic>
        <p:nvPicPr>
          <p:cNvPr id="74" name="table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92566" y="1084636"/>
            <a:ext cx="938865" cy="420660"/>
          </a:xfrm>
          <a:prstGeom prst="rect">
            <a:avLst/>
          </a:prstGeom>
        </p:spPr>
      </p:pic>
      <p:pic>
        <p:nvPicPr>
          <p:cNvPr id="75" name="Shape 568"/>
          <p:cNvPicPr preferRelativeResize="0"/>
          <p:nvPr/>
        </p:nvPicPr>
        <p:blipFill>
          <a:blip r:embed="rId27" cstate="print">
            <a:alphaModFix/>
          </a:blip>
          <a:stretch>
            <a:fillRect/>
          </a:stretch>
        </p:blipFill>
        <p:spPr>
          <a:xfrm>
            <a:off x="1358082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569"/>
          <p:cNvSpPr/>
          <p:nvPr/>
        </p:nvSpPr>
        <p:spPr>
          <a:xfrm flipH="1">
            <a:off x="984714" y="63035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7" name="Shape 570"/>
          <p:cNvSpPr/>
          <p:nvPr/>
        </p:nvSpPr>
        <p:spPr>
          <a:xfrm>
            <a:off x="1114530" y="415944"/>
            <a:ext cx="344925" cy="313839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78" name="Shape 571"/>
          <p:cNvGrpSpPr/>
          <p:nvPr/>
        </p:nvGrpSpPr>
        <p:grpSpPr>
          <a:xfrm>
            <a:off x="139127" y="3363712"/>
            <a:ext cx="400500" cy="371980"/>
            <a:chOff x="185503" y="4249897"/>
            <a:chExt cx="534000" cy="545100"/>
          </a:xfrm>
        </p:grpSpPr>
        <p:sp>
          <p:nvSpPr>
            <p:cNvPr id="79" name="Shape 572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80" name="Shape 573"/>
            <p:cNvPicPr preferRelativeResize="0"/>
            <p:nvPr/>
          </p:nvPicPr>
          <p:blipFill>
            <a:blip r:embed="rId28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578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 err="1"/>
              <a:t>린캔버스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클릭시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1. </a:t>
            </a:r>
            <a:r>
              <a:rPr lang="ko-KR" altLang="en-US" sz="1000" dirty="0"/>
              <a:t>프로젝트의 시작 전에  작성하여 팀원들과 하나의 프로젝트에 대한 이해를 간결하게 정의 할 </a:t>
            </a:r>
            <a:r>
              <a:rPr lang="ko-KR" altLang="en-US" sz="1000" dirty="0" err="1"/>
              <a:t>수있다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endParaRPr sz="1000" dirty="0"/>
          </a:p>
          <a:p>
            <a:endParaRPr sz="1000" dirty="0"/>
          </a:p>
          <a:p>
            <a:endParaRPr sz="1000" dirty="0"/>
          </a:p>
          <a:p>
            <a:endParaRPr sz="1000" dirty="0"/>
          </a:p>
        </p:txBody>
      </p:sp>
      <p:sp>
        <p:nvSpPr>
          <p:cNvPr id="5" name="Shape 579"/>
          <p:cNvSpPr/>
          <p:nvPr/>
        </p:nvSpPr>
        <p:spPr>
          <a:xfrm>
            <a:off x="0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6" name="Shape 580"/>
          <p:cNvSpPr/>
          <p:nvPr/>
        </p:nvSpPr>
        <p:spPr>
          <a:xfrm>
            <a:off x="105147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7" name="Shape 581"/>
          <p:cNvGrpSpPr/>
          <p:nvPr/>
        </p:nvGrpSpPr>
        <p:grpSpPr>
          <a:xfrm>
            <a:off x="94978" y="721586"/>
            <a:ext cx="511594" cy="465487"/>
            <a:chOff x="4020974" y="559338"/>
            <a:chExt cx="682125" cy="682125"/>
          </a:xfrm>
        </p:grpSpPr>
        <p:sp>
          <p:nvSpPr>
            <p:cNvPr id="48" name="Shape 582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49" name="Shape 583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Shape 58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255994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Shape 585"/>
          <p:cNvGrpSpPr/>
          <p:nvPr/>
        </p:nvGrpSpPr>
        <p:grpSpPr>
          <a:xfrm>
            <a:off x="149391" y="2071323"/>
            <a:ext cx="400573" cy="371997"/>
            <a:chOff x="6329796" y="5170726"/>
            <a:chExt cx="554100" cy="554100"/>
          </a:xfrm>
        </p:grpSpPr>
        <p:sp>
          <p:nvSpPr>
            <p:cNvPr id="46" name="Shape 586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7" name="Shape 587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Shape 588"/>
          <p:cNvGrpSpPr/>
          <p:nvPr/>
        </p:nvGrpSpPr>
        <p:grpSpPr>
          <a:xfrm>
            <a:off x="163699" y="4270864"/>
            <a:ext cx="400573" cy="371997"/>
            <a:chOff x="5008058" y="2036051"/>
            <a:chExt cx="554100" cy="554100"/>
          </a:xfrm>
        </p:grpSpPr>
        <p:sp>
          <p:nvSpPr>
            <p:cNvPr id="44" name="Shape 589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5" name="Shape 590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Shape 591"/>
          <p:cNvGrpSpPr/>
          <p:nvPr/>
        </p:nvGrpSpPr>
        <p:grpSpPr>
          <a:xfrm>
            <a:off x="149332" y="2484294"/>
            <a:ext cx="400573" cy="371997"/>
            <a:chOff x="4748983" y="1250401"/>
            <a:chExt cx="554100" cy="554100"/>
          </a:xfrm>
        </p:grpSpPr>
        <p:sp>
          <p:nvSpPr>
            <p:cNvPr id="42" name="Shape 592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3" name="Shape 593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Shape 594"/>
          <p:cNvGrpSpPr/>
          <p:nvPr/>
        </p:nvGrpSpPr>
        <p:grpSpPr>
          <a:xfrm>
            <a:off x="158572" y="2925913"/>
            <a:ext cx="400573" cy="371997"/>
            <a:chOff x="6609358" y="3741451"/>
            <a:chExt cx="554100" cy="554100"/>
          </a:xfrm>
        </p:grpSpPr>
        <p:sp>
          <p:nvSpPr>
            <p:cNvPr id="40" name="Shape 595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1" name="Shape 596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Shape 597"/>
          <p:cNvGrpSpPr/>
          <p:nvPr/>
        </p:nvGrpSpPr>
        <p:grpSpPr>
          <a:xfrm>
            <a:off x="6644099" y="474359"/>
            <a:ext cx="409465" cy="204615"/>
            <a:chOff x="9062725" y="6231050"/>
            <a:chExt cx="566400" cy="526500"/>
          </a:xfrm>
        </p:grpSpPr>
        <p:sp>
          <p:nvSpPr>
            <p:cNvPr id="38" name="Shape 598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9" name="Shape 599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Shape 600"/>
          <p:cNvSpPr/>
          <p:nvPr/>
        </p:nvSpPr>
        <p:spPr>
          <a:xfrm>
            <a:off x="0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5" name="Shape 601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1518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602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43336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603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71483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604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99631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605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2777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606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559265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607"/>
          <p:cNvSpPr txBox="1"/>
          <p:nvPr/>
        </p:nvSpPr>
        <p:spPr>
          <a:xfrm>
            <a:off x="182273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24" name="Shape 608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47317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Shape 609"/>
          <p:cNvGrpSpPr/>
          <p:nvPr/>
        </p:nvGrpSpPr>
        <p:grpSpPr>
          <a:xfrm>
            <a:off x="139130" y="1647992"/>
            <a:ext cx="400500" cy="379159"/>
            <a:chOff x="211798" y="1728255"/>
            <a:chExt cx="534000" cy="555620"/>
          </a:xfrm>
        </p:grpSpPr>
        <p:sp>
          <p:nvSpPr>
            <p:cNvPr id="36" name="Shape 610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7" name="Shape 611"/>
            <p:cNvPicPr preferRelativeResize="0"/>
            <p:nvPr/>
          </p:nvPicPr>
          <p:blipFill>
            <a:blip r:embed="rId13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Shape 612"/>
          <p:cNvGrpSpPr/>
          <p:nvPr/>
        </p:nvGrpSpPr>
        <p:grpSpPr>
          <a:xfrm>
            <a:off x="163697" y="3801496"/>
            <a:ext cx="400500" cy="371980"/>
            <a:chOff x="233442" y="4802564"/>
            <a:chExt cx="534000" cy="545100"/>
          </a:xfrm>
        </p:grpSpPr>
        <p:sp>
          <p:nvSpPr>
            <p:cNvPr id="34" name="Shape 613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5" name="Shape 614"/>
            <p:cNvPicPr preferRelativeResize="0"/>
            <p:nvPr/>
          </p:nvPicPr>
          <p:blipFill>
            <a:blip r:embed="rId14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Shape 615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60220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616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358082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17"/>
          <p:cNvPicPr preferRelativeResize="0"/>
          <p:nvPr/>
        </p:nvPicPr>
        <p:blipFill rotWithShape="1">
          <a:blip r:embed="rId17" cstate="print">
            <a:alphaModFix/>
          </a:blip>
          <a:srcRect/>
          <a:stretch/>
        </p:blipFill>
        <p:spPr>
          <a:xfrm>
            <a:off x="756544" y="709849"/>
            <a:ext cx="6422925" cy="4433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618"/>
          <p:cNvSpPr/>
          <p:nvPr/>
        </p:nvSpPr>
        <p:spPr>
          <a:xfrm>
            <a:off x="112713" y="1625382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31" name="Shape 619"/>
          <p:cNvGrpSpPr/>
          <p:nvPr/>
        </p:nvGrpSpPr>
        <p:grpSpPr>
          <a:xfrm>
            <a:off x="139127" y="3363712"/>
            <a:ext cx="400500" cy="371980"/>
            <a:chOff x="185503" y="4249897"/>
            <a:chExt cx="534000" cy="545100"/>
          </a:xfrm>
        </p:grpSpPr>
        <p:sp>
          <p:nvSpPr>
            <p:cNvPr id="32" name="Shape 620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3" name="Shape 621"/>
            <p:cNvPicPr preferRelativeResize="0"/>
            <p:nvPr/>
          </p:nvPicPr>
          <p:blipFill>
            <a:blip r:embed="rId18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626"/>
          <p:cNvSpPr/>
          <p:nvPr/>
        </p:nvSpPr>
        <p:spPr>
          <a:xfrm>
            <a:off x="1310513" y="799346"/>
            <a:ext cx="4854150" cy="4289545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6254" y="799345"/>
            <a:ext cx="4980864" cy="487722"/>
          </a:xfrm>
          <a:prstGeom prst="rect">
            <a:avLst/>
          </a:prstGeom>
        </p:spPr>
      </p:pic>
      <p:sp>
        <p:nvSpPr>
          <p:cNvPr id="6" name="Shape 628"/>
          <p:cNvSpPr/>
          <p:nvPr/>
        </p:nvSpPr>
        <p:spPr>
          <a:xfrm>
            <a:off x="1326263" y="828587"/>
            <a:ext cx="2419187" cy="282713"/>
          </a:xfrm>
          <a:prstGeom prst="flowChartTermina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629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체크리스트 클릭 시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1.</a:t>
            </a:r>
            <a:endParaRPr sz="1000" dirty="0"/>
          </a:p>
          <a:p>
            <a:r>
              <a:rPr lang="ko-KR" altLang="en-US" sz="1000" dirty="0"/>
              <a:t>탭의 종류로는</a:t>
            </a:r>
            <a:endParaRPr sz="1000" dirty="0"/>
          </a:p>
          <a:p>
            <a:r>
              <a:rPr lang="ko-KR" altLang="en-US" sz="1000" dirty="0"/>
              <a:t>프로젝트를 생성 할 시에 선택한 </a:t>
            </a:r>
            <a:r>
              <a:rPr lang="ko-KR" altLang="en-US" sz="1000" dirty="0" err="1"/>
              <a:t>주언어에</a:t>
            </a:r>
            <a:r>
              <a:rPr lang="ko-KR" altLang="en-US" sz="1000" dirty="0"/>
              <a:t> 대한</a:t>
            </a:r>
            <a:endParaRPr sz="1000" dirty="0"/>
          </a:p>
          <a:p>
            <a:r>
              <a:rPr lang="ko-KR" altLang="en-US" sz="1000" dirty="0"/>
              <a:t>질문 체크리스트 탭</a:t>
            </a:r>
            <a:r>
              <a:rPr lang="en-US" altLang="ko-KR" sz="1000" dirty="0"/>
              <a:t>,</a:t>
            </a:r>
            <a:endParaRPr sz="1000" dirty="0"/>
          </a:p>
          <a:p>
            <a:r>
              <a:rPr lang="ko-KR" altLang="en-US" sz="1000" dirty="0"/>
              <a:t>팀장이 생성한 사용자 체크리스트 탭</a:t>
            </a:r>
            <a:r>
              <a:rPr lang="en-US" altLang="ko-KR" sz="1000" dirty="0"/>
              <a:t>,</a:t>
            </a:r>
            <a:endParaRPr sz="1000" dirty="0"/>
          </a:p>
          <a:p>
            <a:r>
              <a:rPr lang="ko-KR" altLang="en-US" sz="1000" dirty="0"/>
              <a:t>팀장만 확인 가능한 체크확인 탭 각각 </a:t>
            </a:r>
            <a:r>
              <a:rPr lang="en-US" altLang="ko-KR" sz="1000" dirty="0"/>
              <a:t>1</a:t>
            </a:r>
            <a:r>
              <a:rPr lang="ko-KR" altLang="en-US" sz="1000" dirty="0"/>
              <a:t>개씩 총 </a:t>
            </a:r>
            <a:r>
              <a:rPr lang="en-US" altLang="ko-KR" sz="1000" dirty="0"/>
              <a:t>2</a:t>
            </a:r>
            <a:r>
              <a:rPr lang="ko-KR" altLang="en-US" sz="1000" dirty="0"/>
              <a:t>개로</a:t>
            </a:r>
            <a:endParaRPr sz="1000" dirty="0"/>
          </a:p>
          <a:p>
            <a:r>
              <a:rPr lang="ko-KR" altLang="en-US" sz="1000" dirty="0"/>
              <a:t>총 </a:t>
            </a:r>
            <a:r>
              <a:rPr lang="en-US" altLang="ko-KR" sz="1000" dirty="0"/>
              <a:t>4</a:t>
            </a:r>
            <a:r>
              <a:rPr lang="ko-KR" altLang="en-US" sz="1000" dirty="0"/>
              <a:t>개가 있고</a:t>
            </a:r>
            <a:endParaRPr sz="1000" dirty="0"/>
          </a:p>
          <a:p>
            <a:r>
              <a:rPr lang="ko-KR" altLang="en-US" sz="1000" dirty="0"/>
              <a:t>확인 탭들은 팀장만 </a:t>
            </a:r>
            <a:r>
              <a:rPr lang="en-US" altLang="ko-KR" sz="1000" dirty="0"/>
              <a:t>view</a:t>
            </a:r>
            <a:r>
              <a:rPr lang="ko-KR" altLang="en-US" sz="1000" dirty="0"/>
              <a:t>가 됨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2.</a:t>
            </a:r>
            <a:endParaRPr sz="1000" dirty="0"/>
          </a:p>
          <a:p>
            <a:r>
              <a:rPr lang="ko-KR" altLang="en-US" sz="1000" dirty="0"/>
              <a:t>체크리스트를 열었을 때 개인으로 하나의 체크리스트를 가지고 있다</a:t>
            </a:r>
            <a:r>
              <a:rPr lang="en-US" altLang="ko-KR" sz="1000" dirty="0"/>
              <a:t>.</a:t>
            </a:r>
            <a:endParaRPr sz="1000" dirty="0"/>
          </a:p>
          <a:p>
            <a:r>
              <a:rPr lang="ko-KR" altLang="en-US" sz="1000" dirty="0"/>
              <a:t>체크 여부 가 변경이 가능함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3.</a:t>
            </a:r>
            <a:endParaRPr sz="1000" dirty="0"/>
          </a:p>
          <a:p>
            <a:r>
              <a:rPr lang="ko-KR" altLang="en-US" sz="1000" dirty="0"/>
              <a:t>팀원 이면 자신이 체크한 리스트 들을 </a:t>
            </a:r>
            <a:r>
              <a:rPr lang="en-US" altLang="ko-KR" sz="1000" dirty="0" err="1"/>
              <a:t>pdf</a:t>
            </a:r>
            <a:r>
              <a:rPr lang="ko-KR" altLang="en-US" sz="1000" dirty="0"/>
              <a:t>로 다운받아 프린트 할 수 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공통체크리스트 </a:t>
            </a:r>
            <a:r>
              <a:rPr lang="en-US" altLang="ko-KR" sz="1000" dirty="0"/>
              <a:t>= </a:t>
            </a:r>
            <a:r>
              <a:rPr lang="ko-KR" altLang="en-US" sz="1000" dirty="0"/>
              <a:t>사용자체크리스트</a:t>
            </a:r>
            <a:endParaRPr sz="1000" dirty="0"/>
          </a:p>
          <a:p>
            <a:endParaRPr sz="1000" dirty="0"/>
          </a:p>
          <a:p>
            <a:endParaRPr sz="1000" dirty="0"/>
          </a:p>
        </p:txBody>
      </p:sp>
      <p:sp>
        <p:nvSpPr>
          <p:cNvPr id="8" name="Shape 630"/>
          <p:cNvSpPr/>
          <p:nvPr/>
        </p:nvSpPr>
        <p:spPr>
          <a:xfrm>
            <a:off x="0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9" name="Shape 631"/>
          <p:cNvSpPr/>
          <p:nvPr/>
        </p:nvSpPr>
        <p:spPr>
          <a:xfrm>
            <a:off x="105147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10" name="Shape 632"/>
          <p:cNvGrpSpPr/>
          <p:nvPr/>
        </p:nvGrpSpPr>
        <p:grpSpPr>
          <a:xfrm>
            <a:off x="94978" y="721586"/>
            <a:ext cx="511594" cy="465487"/>
            <a:chOff x="4020974" y="559338"/>
            <a:chExt cx="682125" cy="682125"/>
          </a:xfrm>
        </p:grpSpPr>
        <p:sp>
          <p:nvSpPr>
            <p:cNvPr id="58" name="Shape 633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59" name="Shape 634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Shape 635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255994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Shape 636"/>
          <p:cNvGrpSpPr/>
          <p:nvPr/>
        </p:nvGrpSpPr>
        <p:grpSpPr>
          <a:xfrm>
            <a:off x="149391" y="2071323"/>
            <a:ext cx="400573" cy="371997"/>
            <a:chOff x="6329796" y="5170726"/>
            <a:chExt cx="554100" cy="554100"/>
          </a:xfrm>
        </p:grpSpPr>
        <p:sp>
          <p:nvSpPr>
            <p:cNvPr id="56" name="Shape 637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7" name="Shape 638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Shape 639"/>
          <p:cNvGrpSpPr/>
          <p:nvPr/>
        </p:nvGrpSpPr>
        <p:grpSpPr>
          <a:xfrm>
            <a:off x="163699" y="4270864"/>
            <a:ext cx="400573" cy="371997"/>
            <a:chOff x="5008058" y="2036051"/>
            <a:chExt cx="554100" cy="554100"/>
          </a:xfrm>
        </p:grpSpPr>
        <p:sp>
          <p:nvSpPr>
            <p:cNvPr id="54" name="Shape 640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5" name="Shape 641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Shape 642"/>
          <p:cNvGrpSpPr/>
          <p:nvPr/>
        </p:nvGrpSpPr>
        <p:grpSpPr>
          <a:xfrm>
            <a:off x="149332" y="2484294"/>
            <a:ext cx="400573" cy="371997"/>
            <a:chOff x="4748983" y="1250401"/>
            <a:chExt cx="554100" cy="554100"/>
          </a:xfrm>
        </p:grpSpPr>
        <p:sp>
          <p:nvSpPr>
            <p:cNvPr id="52" name="Shape 643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3" name="Shape 644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Shape 645"/>
          <p:cNvGrpSpPr/>
          <p:nvPr/>
        </p:nvGrpSpPr>
        <p:grpSpPr>
          <a:xfrm>
            <a:off x="158572" y="2925913"/>
            <a:ext cx="400573" cy="371997"/>
            <a:chOff x="6609358" y="3741451"/>
            <a:chExt cx="554100" cy="554100"/>
          </a:xfrm>
        </p:grpSpPr>
        <p:sp>
          <p:nvSpPr>
            <p:cNvPr id="50" name="Shape 646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1" name="Shape 647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Shape 648"/>
          <p:cNvGrpSpPr/>
          <p:nvPr/>
        </p:nvGrpSpPr>
        <p:grpSpPr>
          <a:xfrm>
            <a:off x="6644099" y="474359"/>
            <a:ext cx="409465" cy="204615"/>
            <a:chOff x="9062725" y="6231050"/>
            <a:chExt cx="566400" cy="526500"/>
          </a:xfrm>
        </p:grpSpPr>
        <p:sp>
          <p:nvSpPr>
            <p:cNvPr id="48" name="Shape 649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9" name="Shape 650"/>
            <p:cNvPicPr preferRelativeResize="0"/>
            <p:nvPr/>
          </p:nvPicPr>
          <p:blipFill>
            <a:blip r:embed="rId10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Shape 651"/>
          <p:cNvSpPr/>
          <p:nvPr/>
        </p:nvSpPr>
        <p:spPr>
          <a:xfrm>
            <a:off x="0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8" name="Shape 652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1518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653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43336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654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71483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655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99631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656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2777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657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2559265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658"/>
          <p:cNvSpPr txBox="1"/>
          <p:nvPr/>
        </p:nvSpPr>
        <p:spPr>
          <a:xfrm>
            <a:off x="182273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27" name="Shape 659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147317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Shape 660"/>
          <p:cNvGrpSpPr/>
          <p:nvPr/>
        </p:nvGrpSpPr>
        <p:grpSpPr>
          <a:xfrm>
            <a:off x="139130" y="1647992"/>
            <a:ext cx="400500" cy="379159"/>
            <a:chOff x="211798" y="1728255"/>
            <a:chExt cx="534000" cy="555620"/>
          </a:xfrm>
        </p:grpSpPr>
        <p:sp>
          <p:nvSpPr>
            <p:cNvPr id="46" name="Shape 661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7" name="Shape 662"/>
            <p:cNvPicPr preferRelativeResize="0"/>
            <p:nvPr/>
          </p:nvPicPr>
          <p:blipFill>
            <a:blip r:embed="rId14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Shape 663"/>
          <p:cNvGrpSpPr/>
          <p:nvPr/>
        </p:nvGrpSpPr>
        <p:grpSpPr>
          <a:xfrm>
            <a:off x="163697" y="3801496"/>
            <a:ext cx="400500" cy="371980"/>
            <a:chOff x="233442" y="4802564"/>
            <a:chExt cx="534000" cy="545100"/>
          </a:xfrm>
        </p:grpSpPr>
        <p:sp>
          <p:nvSpPr>
            <p:cNvPr id="44" name="Shape 664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5" name="Shape 665"/>
            <p:cNvPicPr preferRelativeResize="0"/>
            <p:nvPr/>
          </p:nvPicPr>
          <p:blipFill>
            <a:blip r:embed="rId15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Shape 666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60220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667"/>
          <p:cNvPicPr preferRelativeResize="0"/>
          <p:nvPr/>
        </p:nvPicPr>
        <p:blipFill>
          <a:blip r:embed="rId17" cstate="print">
            <a:alphaModFix/>
          </a:blip>
          <a:stretch>
            <a:fillRect/>
          </a:stretch>
        </p:blipFill>
        <p:spPr>
          <a:xfrm>
            <a:off x="1358082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668"/>
          <p:cNvSpPr/>
          <p:nvPr/>
        </p:nvSpPr>
        <p:spPr>
          <a:xfrm>
            <a:off x="118065" y="2041378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33" name="table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26294" y="1591655"/>
            <a:ext cx="4340728" cy="2060627"/>
          </a:xfrm>
          <a:prstGeom prst="rect">
            <a:avLst/>
          </a:prstGeom>
        </p:spPr>
      </p:pic>
      <p:sp>
        <p:nvSpPr>
          <p:cNvPr id="34" name="Shape 670"/>
          <p:cNvSpPr/>
          <p:nvPr/>
        </p:nvSpPr>
        <p:spPr>
          <a:xfrm>
            <a:off x="5497486" y="2096885"/>
            <a:ext cx="202725" cy="18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800" dirty="0"/>
          </a:p>
        </p:txBody>
      </p:sp>
      <p:sp>
        <p:nvSpPr>
          <p:cNvPr id="35" name="Shape 671"/>
          <p:cNvSpPr/>
          <p:nvPr/>
        </p:nvSpPr>
        <p:spPr>
          <a:xfrm>
            <a:off x="5488506" y="2608203"/>
            <a:ext cx="202725" cy="18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800" dirty="0">
                <a:solidFill>
                  <a:schemeClr val="dk1"/>
                </a:solidFill>
              </a:rPr>
              <a:t>V</a:t>
            </a:r>
            <a:endParaRPr sz="800" dirty="0"/>
          </a:p>
        </p:txBody>
      </p:sp>
      <p:sp>
        <p:nvSpPr>
          <p:cNvPr id="36" name="Shape 672"/>
          <p:cNvSpPr/>
          <p:nvPr/>
        </p:nvSpPr>
        <p:spPr>
          <a:xfrm>
            <a:off x="5492133" y="3038643"/>
            <a:ext cx="202725" cy="18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800" dirty="0"/>
          </a:p>
        </p:txBody>
      </p:sp>
      <p:sp>
        <p:nvSpPr>
          <p:cNvPr id="37" name="Shape 673"/>
          <p:cNvSpPr/>
          <p:nvPr/>
        </p:nvSpPr>
        <p:spPr>
          <a:xfrm flipH="1">
            <a:off x="1465511" y="159639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38" name="Shape 674"/>
          <p:cNvGrpSpPr/>
          <p:nvPr/>
        </p:nvGrpSpPr>
        <p:grpSpPr>
          <a:xfrm>
            <a:off x="139127" y="3363712"/>
            <a:ext cx="400500" cy="371980"/>
            <a:chOff x="185503" y="4249897"/>
            <a:chExt cx="534000" cy="545100"/>
          </a:xfrm>
        </p:grpSpPr>
        <p:sp>
          <p:nvSpPr>
            <p:cNvPr id="42" name="Shape 675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3" name="Shape 676"/>
            <p:cNvPicPr preferRelativeResize="0"/>
            <p:nvPr/>
          </p:nvPicPr>
          <p:blipFill>
            <a:blip r:embed="rId19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Shape 677"/>
          <p:cNvSpPr/>
          <p:nvPr/>
        </p:nvSpPr>
        <p:spPr>
          <a:xfrm flipH="1">
            <a:off x="6164655" y="826276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40" name="Shape 678"/>
          <p:cNvPicPr preferRelativeResize="0"/>
          <p:nvPr/>
        </p:nvPicPr>
        <p:blipFill>
          <a:blip r:embed="rId20" cstate="print">
            <a:alphaModFix/>
          </a:blip>
          <a:stretch>
            <a:fillRect/>
          </a:stretch>
        </p:blipFill>
        <p:spPr>
          <a:xfrm>
            <a:off x="4827507" y="1647991"/>
            <a:ext cx="472727" cy="19915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679"/>
          <p:cNvSpPr/>
          <p:nvPr/>
        </p:nvSpPr>
        <p:spPr>
          <a:xfrm flipH="1">
            <a:off x="4740797" y="153075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684"/>
          <p:cNvSpPr txBox="1"/>
          <p:nvPr/>
        </p:nvSpPr>
        <p:spPr>
          <a:xfrm>
            <a:off x="7325325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chemeClr val="dk1"/>
                </a:solidFill>
              </a:rPr>
              <a:t>[</a:t>
            </a:r>
            <a:r>
              <a:rPr lang="ko-KR" altLang="en-US" sz="1000" dirty="0">
                <a:solidFill>
                  <a:schemeClr val="dk1"/>
                </a:solidFill>
              </a:rPr>
              <a:t>통괄 클릭 시</a:t>
            </a:r>
            <a:r>
              <a:rPr lang="en-US" altLang="ko-KR" sz="1000" dirty="0">
                <a:solidFill>
                  <a:schemeClr val="dk1"/>
                </a:solidFill>
              </a:rPr>
              <a:t>]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chemeClr val="dk1"/>
                </a:solidFill>
              </a:rPr>
              <a:t>1.</a:t>
            </a:r>
            <a:r>
              <a:rPr lang="ko-KR" altLang="en-US" sz="1000" dirty="0">
                <a:solidFill>
                  <a:schemeClr val="dk1"/>
                </a:solidFill>
              </a:rPr>
              <a:t>팀장만 체크박스 생성과</a:t>
            </a:r>
            <a:r>
              <a:rPr lang="en-US" altLang="ko-KR" sz="1000" dirty="0">
                <a:solidFill>
                  <a:schemeClr val="dk1"/>
                </a:solidFill>
              </a:rPr>
              <a:t>, </a:t>
            </a:r>
            <a:r>
              <a:rPr lang="ko-KR" altLang="en-US" sz="1000" dirty="0">
                <a:solidFill>
                  <a:schemeClr val="dk1"/>
                </a:solidFill>
              </a:rPr>
              <a:t>수정을 할 수 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체크박스가 있는 개수 만큼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행이 생성되어 내용이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들어 가고</a:t>
            </a:r>
            <a:r>
              <a:rPr lang="en-US" altLang="ko-KR" sz="1000" dirty="0">
                <a:solidFill>
                  <a:schemeClr val="dk1"/>
                </a:solidFill>
              </a:rPr>
              <a:t>,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팀원들의 수 만큼 열에 포함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되어 각자가 체크한 결과를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보여준다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</p:txBody>
      </p:sp>
      <p:sp>
        <p:nvSpPr>
          <p:cNvPr id="5" name="Shape 685"/>
          <p:cNvSpPr/>
          <p:nvPr/>
        </p:nvSpPr>
        <p:spPr>
          <a:xfrm flipH="1">
            <a:off x="4399754" y="1403089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Shape 686"/>
          <p:cNvSpPr/>
          <p:nvPr/>
        </p:nvSpPr>
        <p:spPr>
          <a:xfrm>
            <a:off x="-1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" name="Shape 687"/>
          <p:cNvSpPr/>
          <p:nvPr/>
        </p:nvSpPr>
        <p:spPr>
          <a:xfrm>
            <a:off x="105146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8" name="Shape 688"/>
          <p:cNvGrpSpPr/>
          <p:nvPr/>
        </p:nvGrpSpPr>
        <p:grpSpPr>
          <a:xfrm>
            <a:off x="94977" y="721586"/>
            <a:ext cx="511594" cy="465487"/>
            <a:chOff x="4020974" y="559338"/>
            <a:chExt cx="682125" cy="682125"/>
          </a:xfrm>
        </p:grpSpPr>
        <p:sp>
          <p:nvSpPr>
            <p:cNvPr id="52" name="Shape 689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53" name="Shape 690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Shape 69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255993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Shape 692"/>
          <p:cNvGrpSpPr/>
          <p:nvPr/>
        </p:nvGrpSpPr>
        <p:grpSpPr>
          <a:xfrm>
            <a:off x="149390" y="2071323"/>
            <a:ext cx="400573" cy="371997"/>
            <a:chOff x="6329796" y="5170726"/>
            <a:chExt cx="554100" cy="554100"/>
          </a:xfrm>
        </p:grpSpPr>
        <p:sp>
          <p:nvSpPr>
            <p:cNvPr id="50" name="Shape 693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1" name="Shape 694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Shape 695"/>
          <p:cNvGrpSpPr/>
          <p:nvPr/>
        </p:nvGrpSpPr>
        <p:grpSpPr>
          <a:xfrm>
            <a:off x="163698" y="4270864"/>
            <a:ext cx="400573" cy="371997"/>
            <a:chOff x="5008058" y="2036051"/>
            <a:chExt cx="554100" cy="554100"/>
          </a:xfrm>
        </p:grpSpPr>
        <p:sp>
          <p:nvSpPr>
            <p:cNvPr id="48" name="Shape 696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9" name="Shape 697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Shape 698"/>
          <p:cNvGrpSpPr/>
          <p:nvPr/>
        </p:nvGrpSpPr>
        <p:grpSpPr>
          <a:xfrm>
            <a:off x="149331" y="2484294"/>
            <a:ext cx="400573" cy="371997"/>
            <a:chOff x="4748983" y="1250401"/>
            <a:chExt cx="554100" cy="554100"/>
          </a:xfrm>
        </p:grpSpPr>
        <p:sp>
          <p:nvSpPr>
            <p:cNvPr id="46" name="Shape 699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7" name="Shape 700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Shape 701"/>
          <p:cNvGrpSpPr/>
          <p:nvPr/>
        </p:nvGrpSpPr>
        <p:grpSpPr>
          <a:xfrm>
            <a:off x="158571" y="2925913"/>
            <a:ext cx="400573" cy="371997"/>
            <a:chOff x="6609358" y="3741451"/>
            <a:chExt cx="554100" cy="554100"/>
          </a:xfrm>
        </p:grpSpPr>
        <p:sp>
          <p:nvSpPr>
            <p:cNvPr id="44" name="Shape 702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5" name="Shape 703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Shape 704"/>
          <p:cNvGrpSpPr/>
          <p:nvPr/>
        </p:nvGrpSpPr>
        <p:grpSpPr>
          <a:xfrm>
            <a:off x="6644098" y="474359"/>
            <a:ext cx="409465" cy="204615"/>
            <a:chOff x="9062725" y="6231050"/>
            <a:chExt cx="566400" cy="526500"/>
          </a:xfrm>
        </p:grpSpPr>
        <p:sp>
          <p:nvSpPr>
            <p:cNvPr id="42" name="Shape 705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3" name="Shape 706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Shape 707"/>
          <p:cNvSpPr/>
          <p:nvPr/>
        </p:nvSpPr>
        <p:spPr>
          <a:xfrm>
            <a:off x="-1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6" name="Shape 708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1518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709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43336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710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714837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711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99631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712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2777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713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559264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714"/>
          <p:cNvSpPr txBox="1"/>
          <p:nvPr/>
        </p:nvSpPr>
        <p:spPr>
          <a:xfrm>
            <a:off x="182272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25" name="Shape 715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47316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Shape 716"/>
          <p:cNvGrpSpPr/>
          <p:nvPr/>
        </p:nvGrpSpPr>
        <p:grpSpPr>
          <a:xfrm>
            <a:off x="139129" y="1647992"/>
            <a:ext cx="400500" cy="379159"/>
            <a:chOff x="211798" y="1728255"/>
            <a:chExt cx="534000" cy="555620"/>
          </a:xfrm>
        </p:grpSpPr>
        <p:sp>
          <p:nvSpPr>
            <p:cNvPr id="40" name="Shape 717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1" name="Shape 718"/>
            <p:cNvPicPr preferRelativeResize="0"/>
            <p:nvPr/>
          </p:nvPicPr>
          <p:blipFill>
            <a:blip r:embed="rId13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Shape 719"/>
          <p:cNvGrpSpPr/>
          <p:nvPr/>
        </p:nvGrpSpPr>
        <p:grpSpPr>
          <a:xfrm>
            <a:off x="163696" y="3801496"/>
            <a:ext cx="400500" cy="371980"/>
            <a:chOff x="233442" y="4802564"/>
            <a:chExt cx="534000" cy="545100"/>
          </a:xfrm>
        </p:grpSpPr>
        <p:sp>
          <p:nvSpPr>
            <p:cNvPr id="38" name="Shape 720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9" name="Shape 721"/>
            <p:cNvPicPr preferRelativeResize="0"/>
            <p:nvPr/>
          </p:nvPicPr>
          <p:blipFill>
            <a:blip r:embed="rId14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Shape 722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60219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723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358081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724"/>
          <p:cNvSpPr/>
          <p:nvPr/>
        </p:nvSpPr>
        <p:spPr>
          <a:xfrm>
            <a:off x="118064" y="2041378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31" name="Shape 725"/>
          <p:cNvGrpSpPr/>
          <p:nvPr/>
        </p:nvGrpSpPr>
        <p:grpSpPr>
          <a:xfrm>
            <a:off x="139126" y="3363712"/>
            <a:ext cx="400500" cy="371980"/>
            <a:chOff x="185503" y="4249897"/>
            <a:chExt cx="534000" cy="545100"/>
          </a:xfrm>
        </p:grpSpPr>
        <p:sp>
          <p:nvSpPr>
            <p:cNvPr id="36" name="Shape 726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7" name="Shape 727"/>
            <p:cNvPicPr preferRelativeResize="0"/>
            <p:nvPr/>
          </p:nvPicPr>
          <p:blipFill>
            <a:blip r:embed="rId17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Shape 728"/>
          <p:cNvSpPr/>
          <p:nvPr/>
        </p:nvSpPr>
        <p:spPr>
          <a:xfrm>
            <a:off x="1310512" y="799346"/>
            <a:ext cx="4854150" cy="4289545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33" name="table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6253" y="799345"/>
            <a:ext cx="4980864" cy="487722"/>
          </a:xfrm>
          <a:prstGeom prst="rect">
            <a:avLst/>
          </a:prstGeom>
        </p:spPr>
      </p:pic>
      <p:pic>
        <p:nvPicPr>
          <p:cNvPr id="34" name="table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8766" y="1659196"/>
            <a:ext cx="4365114" cy="1975275"/>
          </a:xfrm>
          <a:prstGeom prst="rect">
            <a:avLst/>
          </a:prstGeom>
        </p:spPr>
      </p:pic>
      <p:sp>
        <p:nvSpPr>
          <p:cNvPr id="35" name="Shape 731"/>
          <p:cNvSpPr/>
          <p:nvPr/>
        </p:nvSpPr>
        <p:spPr>
          <a:xfrm>
            <a:off x="3745462" y="812969"/>
            <a:ext cx="2419187" cy="282713"/>
          </a:xfrm>
          <a:prstGeom prst="flowChartTermina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주제 선정 배경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b="1" i="1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주요기능 선정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1026" name="Picture 2" descr="C:\Users\Bit\Downloads\기능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848" y="624799"/>
            <a:ext cx="7688763" cy="4310367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717261" y="972765"/>
            <a:ext cx="4001309" cy="553998"/>
          </a:xfrm>
          <a:prstGeom prst="rect">
            <a:avLst/>
          </a:prstGeom>
          <a:solidFill>
            <a:srgbClr val="95C4BC"/>
          </a:solidFill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</a:rPr>
              <a:t>주요 선정기능 </a:t>
            </a:r>
            <a:r>
              <a:rPr lang="en-US" altLang="ko-KR" sz="3000" dirty="0" smtClean="0">
                <a:solidFill>
                  <a:schemeClr val="bg1"/>
                </a:solidFill>
              </a:rPr>
              <a:t>8 </a:t>
            </a:r>
            <a:r>
              <a:rPr lang="ko-KR" altLang="en-US" sz="3000" dirty="0" smtClean="0">
                <a:solidFill>
                  <a:schemeClr val="bg1"/>
                </a:solidFill>
              </a:rPr>
              <a:t>가지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4" name="Shape 736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855912" y="1004709"/>
            <a:ext cx="5288176" cy="38840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37"/>
          <p:cNvSpPr/>
          <p:nvPr/>
        </p:nvSpPr>
        <p:spPr>
          <a:xfrm flipH="1">
            <a:off x="2000944" y="822284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Shape 738"/>
          <p:cNvSpPr/>
          <p:nvPr/>
        </p:nvSpPr>
        <p:spPr>
          <a:xfrm flipH="1">
            <a:off x="2391486" y="822284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Shape 739"/>
          <p:cNvSpPr/>
          <p:nvPr/>
        </p:nvSpPr>
        <p:spPr>
          <a:xfrm flipH="1">
            <a:off x="6568669" y="822284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Shape 740"/>
          <p:cNvSpPr/>
          <p:nvPr/>
        </p:nvSpPr>
        <p:spPr>
          <a:xfrm flipH="1">
            <a:off x="2391486" y="2478043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9" name="Shape 74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4457279" y="2015490"/>
            <a:ext cx="1864519" cy="15209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742"/>
          <p:cNvSpPr/>
          <p:nvPr/>
        </p:nvSpPr>
        <p:spPr>
          <a:xfrm flipH="1">
            <a:off x="4307175" y="1982581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" name="Shape 743"/>
          <p:cNvSpPr txBox="1"/>
          <p:nvPr/>
        </p:nvSpPr>
        <p:spPr>
          <a:xfrm>
            <a:off x="7325325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일정 관리 클릭 시 화면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</a:pPr>
            <a:r>
              <a:rPr lang="en-US" altLang="ko-KR" sz="1000" b="1" dirty="0" smtClean="0"/>
              <a:t>1. Month </a:t>
            </a:r>
            <a:r>
              <a:rPr lang="ko-KR" altLang="en-US" sz="1000" b="1" dirty="0"/>
              <a:t>이동 버튼</a:t>
            </a:r>
            <a:endParaRPr sz="1000" b="1" dirty="0"/>
          </a:p>
          <a:p>
            <a:r>
              <a:rPr lang="ko-KR" altLang="en-US" sz="1000" dirty="0" smtClean="0"/>
              <a:t>          </a:t>
            </a:r>
            <a:r>
              <a:rPr lang="en-US" altLang="ko-KR" sz="1000" dirty="0" smtClean="0"/>
              <a:t>&lt; </a:t>
            </a:r>
            <a:r>
              <a:rPr lang="en-US" altLang="ko-KR" sz="1000" dirty="0"/>
              <a:t>: </a:t>
            </a:r>
            <a:r>
              <a:rPr lang="ko-KR" altLang="en-US" sz="1000" dirty="0"/>
              <a:t>전월로 이동</a:t>
            </a:r>
            <a:endParaRPr sz="1000" dirty="0"/>
          </a:p>
          <a:p>
            <a:r>
              <a:rPr lang="ko-KR" altLang="en-US" sz="1000" dirty="0"/>
              <a:t>          </a:t>
            </a:r>
            <a:r>
              <a:rPr lang="en-US" altLang="ko-KR" sz="1000" dirty="0"/>
              <a:t>&gt; : </a:t>
            </a:r>
            <a:r>
              <a:rPr lang="ko-KR" altLang="en-US" sz="1000" dirty="0" err="1"/>
              <a:t>다음월로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이동</a:t>
            </a:r>
            <a:endParaRPr sz="1000" dirty="0"/>
          </a:p>
          <a:p>
            <a:pPr marL="342900" indent="-233363">
              <a:buSzPts val="1300"/>
            </a:pPr>
            <a:r>
              <a:rPr lang="en-US" altLang="ko-KR" sz="1000" b="1" dirty="0" smtClean="0"/>
              <a:t>2. today </a:t>
            </a:r>
            <a:r>
              <a:rPr lang="ko-KR" altLang="en-US" sz="1000" b="1" dirty="0"/>
              <a:t>버튼</a:t>
            </a:r>
            <a:endParaRPr sz="1000" b="1" dirty="0"/>
          </a:p>
          <a:p>
            <a:r>
              <a:rPr lang="ko-KR" altLang="en-US" sz="1000" dirty="0"/>
              <a:t>     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오늘 일자로  </a:t>
            </a:r>
            <a:r>
              <a:rPr lang="ko-KR" altLang="en-US" sz="1000" dirty="0" smtClean="0"/>
              <a:t>이동</a:t>
            </a:r>
            <a:endParaRPr sz="1000" dirty="0"/>
          </a:p>
          <a:p>
            <a:pPr marL="342900" indent="-233363">
              <a:buSzPts val="1300"/>
            </a:pPr>
            <a:r>
              <a:rPr lang="en-US" altLang="ko-KR" sz="1000" b="1" dirty="0" smtClean="0"/>
              <a:t>3. </a:t>
            </a:r>
            <a:r>
              <a:rPr lang="ko-KR" altLang="en-US" sz="1000" b="1" dirty="0" smtClean="0"/>
              <a:t>월간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주간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일간 일정</a:t>
            </a:r>
            <a:endParaRPr sz="1000" b="1" dirty="0"/>
          </a:p>
          <a:p>
            <a:r>
              <a:rPr lang="ko-KR" altLang="en-US" sz="1000" b="1" dirty="0"/>
              <a:t>     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월별 달력</a:t>
            </a:r>
            <a:r>
              <a:rPr lang="en-US" altLang="ko-KR" sz="1000" dirty="0"/>
              <a:t>/</a:t>
            </a:r>
            <a:r>
              <a:rPr lang="ko-KR" altLang="en-US" sz="1000" dirty="0"/>
              <a:t>일정</a:t>
            </a:r>
            <a:r>
              <a:rPr lang="en-US" altLang="ko-KR" sz="1000" dirty="0"/>
              <a:t>,</a:t>
            </a:r>
            <a:endParaRPr sz="1000" dirty="0"/>
          </a:p>
          <a:p>
            <a:r>
              <a:rPr lang="ko-KR" altLang="en-US" sz="1000" dirty="0"/>
              <a:t>      주간 달력</a:t>
            </a:r>
            <a:r>
              <a:rPr lang="en-US" altLang="ko-KR" sz="1000" dirty="0"/>
              <a:t>/</a:t>
            </a:r>
            <a:r>
              <a:rPr lang="ko-KR" altLang="en-US" sz="1000" dirty="0"/>
              <a:t>일정</a:t>
            </a:r>
            <a:r>
              <a:rPr lang="en-US" altLang="ko-KR" sz="1000" dirty="0"/>
              <a:t>, </a:t>
            </a:r>
            <a:r>
              <a:rPr lang="ko-KR" altLang="en-US" sz="1000" dirty="0"/>
              <a:t>일간 </a:t>
            </a:r>
            <a:endParaRPr sz="1000" dirty="0"/>
          </a:p>
          <a:p>
            <a:r>
              <a:rPr lang="ko-KR" altLang="en-US" sz="1000" dirty="0"/>
              <a:t>      달력</a:t>
            </a:r>
            <a:r>
              <a:rPr lang="en-US" altLang="ko-KR" sz="1000" dirty="0"/>
              <a:t>/</a:t>
            </a:r>
            <a:r>
              <a:rPr lang="ko-KR" altLang="en-US" sz="1000" dirty="0"/>
              <a:t>일정으로 </a:t>
            </a:r>
            <a:r>
              <a:rPr lang="ko-KR" altLang="en-US" sz="1000" dirty="0" smtClean="0"/>
              <a:t>변환</a:t>
            </a:r>
            <a:endParaRPr sz="1000" dirty="0"/>
          </a:p>
          <a:p>
            <a:pPr marL="342900" indent="-233363">
              <a:buClr>
                <a:schemeClr val="dk1"/>
              </a:buClr>
              <a:buSzPts val="1300"/>
            </a:pPr>
            <a:r>
              <a:rPr lang="en-US" altLang="ko-KR" sz="1000" b="1" dirty="0" smtClean="0">
                <a:solidFill>
                  <a:schemeClr val="dk1"/>
                </a:solidFill>
              </a:rPr>
              <a:t>4. </a:t>
            </a:r>
            <a:r>
              <a:rPr lang="ko-KR" altLang="en-US" sz="1000" b="1" dirty="0" smtClean="0">
                <a:solidFill>
                  <a:schemeClr val="dk1"/>
                </a:solidFill>
              </a:rPr>
              <a:t>일정추가 </a:t>
            </a:r>
            <a:r>
              <a:rPr lang="ko-KR" altLang="en-US" sz="1000" b="1" dirty="0">
                <a:solidFill>
                  <a:schemeClr val="dk1"/>
                </a:solidFill>
              </a:rPr>
              <a:t>버튼</a:t>
            </a:r>
            <a:endParaRPr sz="1000" b="1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     일자를 </a:t>
            </a:r>
            <a:r>
              <a:rPr lang="ko-KR" altLang="en-US" sz="1000" dirty="0" err="1">
                <a:solidFill>
                  <a:schemeClr val="dk1"/>
                </a:solidFill>
              </a:rPr>
              <a:t>클릭할시</a:t>
            </a:r>
            <a:r>
              <a:rPr lang="ko-KR" altLang="en-US" sz="1000" dirty="0">
                <a:solidFill>
                  <a:schemeClr val="dk1"/>
                </a:solidFill>
              </a:rPr>
              <a:t> 일정과</a:t>
            </a: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     시작일</a:t>
            </a:r>
            <a:r>
              <a:rPr lang="en-US" altLang="ko-KR" sz="1000" dirty="0">
                <a:solidFill>
                  <a:schemeClr val="dk1"/>
                </a:solidFill>
              </a:rPr>
              <a:t>~</a:t>
            </a:r>
            <a:r>
              <a:rPr lang="ko-KR" altLang="en-US" sz="1000" dirty="0">
                <a:solidFill>
                  <a:schemeClr val="dk1"/>
                </a:solidFill>
              </a:rPr>
              <a:t>종료일 </a:t>
            </a:r>
            <a:r>
              <a:rPr lang="en-US" altLang="ko-KR" sz="1000" dirty="0">
                <a:solidFill>
                  <a:schemeClr val="dk1"/>
                </a:solidFill>
              </a:rPr>
              <a:t>/ </a:t>
            </a:r>
            <a:r>
              <a:rPr lang="ko-KR" altLang="en-US" sz="1000" dirty="0">
                <a:solidFill>
                  <a:schemeClr val="dk1"/>
                </a:solidFill>
              </a:rPr>
              <a:t>보드 </a:t>
            </a:r>
            <a:r>
              <a:rPr lang="ko-KR" altLang="en-US" sz="1000" dirty="0" smtClean="0">
                <a:solidFill>
                  <a:schemeClr val="dk1"/>
                </a:solidFill>
              </a:rPr>
              <a:t>색</a:t>
            </a: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     을 선택하여 저장 </a:t>
            </a:r>
            <a:r>
              <a:rPr lang="ko-KR" altLang="en-US" sz="1000" dirty="0" err="1">
                <a:solidFill>
                  <a:schemeClr val="dk1"/>
                </a:solidFill>
              </a:rPr>
              <a:t>할수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     있다</a:t>
            </a:r>
            <a:r>
              <a:rPr lang="en-US" altLang="ko-KR" sz="1000" dirty="0">
                <a:solidFill>
                  <a:schemeClr val="dk1"/>
                </a:solidFill>
              </a:rPr>
              <a:t>. </a:t>
            </a:r>
            <a:r>
              <a:rPr lang="ko-KR" altLang="en-US" sz="1000" dirty="0">
                <a:solidFill>
                  <a:schemeClr val="dk1"/>
                </a:solidFill>
              </a:rPr>
              <a:t>일자를 단독으로 </a:t>
            </a: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    선택 </a:t>
            </a:r>
            <a:r>
              <a:rPr lang="ko-KR" altLang="en-US" sz="1000" dirty="0" err="1">
                <a:solidFill>
                  <a:schemeClr val="dk1"/>
                </a:solidFill>
              </a:rPr>
              <a:t>할수도</a:t>
            </a:r>
            <a:r>
              <a:rPr lang="ko-KR" altLang="en-US" sz="1000" dirty="0">
                <a:solidFill>
                  <a:schemeClr val="dk1"/>
                </a:solidFill>
              </a:rPr>
              <a:t> 있고</a:t>
            </a:r>
            <a:r>
              <a:rPr lang="en-US" altLang="ko-KR" sz="1000" dirty="0">
                <a:solidFill>
                  <a:schemeClr val="dk1"/>
                </a:solidFill>
              </a:rPr>
              <a:t>, </a:t>
            </a:r>
            <a:r>
              <a:rPr lang="en-US" altLang="ko-KR" sz="1000" dirty="0" err="1">
                <a:solidFill>
                  <a:schemeClr val="dk1"/>
                </a:solidFill>
              </a:rPr>
              <a:t>Drog</a:t>
            </a:r>
            <a:r>
              <a:rPr lang="en-US" altLang="ko-KR" sz="1000" dirty="0">
                <a:solidFill>
                  <a:schemeClr val="dk1"/>
                </a:solidFill>
              </a:rPr>
              <a:t>&amp;</a:t>
            </a: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    </a:t>
            </a:r>
            <a:r>
              <a:rPr lang="en-US" altLang="ko-KR" sz="1000" dirty="0">
                <a:solidFill>
                  <a:schemeClr val="dk1"/>
                </a:solidFill>
              </a:rPr>
              <a:t>Drop</a:t>
            </a:r>
            <a:r>
              <a:rPr lang="ko-KR" altLang="en-US" sz="1000" dirty="0">
                <a:solidFill>
                  <a:schemeClr val="dk1"/>
                </a:solidFill>
              </a:rPr>
              <a:t>으로 다중의 날짜를 </a:t>
            </a: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    </a:t>
            </a:r>
            <a:r>
              <a:rPr lang="en-US" altLang="ko-KR" sz="1000" dirty="0">
                <a:solidFill>
                  <a:schemeClr val="dk1"/>
                </a:solidFill>
              </a:rPr>
              <a:t>Select </a:t>
            </a:r>
            <a:r>
              <a:rPr lang="ko-KR" altLang="en-US" sz="1000" dirty="0">
                <a:solidFill>
                  <a:schemeClr val="dk1"/>
                </a:solidFill>
              </a:rPr>
              <a:t>하는 것이 가능 하다</a:t>
            </a:r>
            <a:r>
              <a:rPr lang="en-US" altLang="ko-KR" sz="1000" dirty="0" smtClean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pPr marL="342900" indent="-228600">
              <a:buClr>
                <a:schemeClr val="dk1"/>
              </a:buClr>
              <a:buSzPts val="1200"/>
            </a:pPr>
            <a:r>
              <a:rPr lang="en-US" altLang="ko-KR" sz="900" b="1" dirty="0" smtClean="0">
                <a:solidFill>
                  <a:schemeClr val="dk1"/>
                </a:solidFill>
              </a:rPr>
              <a:t>5. </a:t>
            </a:r>
            <a:r>
              <a:rPr lang="ko-KR" altLang="en-US" sz="900" b="1" dirty="0" err="1" smtClean="0">
                <a:solidFill>
                  <a:schemeClr val="dk1"/>
                </a:solidFill>
              </a:rPr>
              <a:t>칸반과</a:t>
            </a:r>
            <a:r>
              <a:rPr lang="ko-KR" altLang="en-US" sz="900" b="1" dirty="0" smtClean="0">
                <a:solidFill>
                  <a:schemeClr val="dk1"/>
                </a:solidFill>
              </a:rPr>
              <a:t> </a:t>
            </a:r>
            <a:r>
              <a:rPr lang="ko-KR" altLang="en-US" sz="900" b="1" dirty="0">
                <a:solidFill>
                  <a:schemeClr val="dk1"/>
                </a:solidFill>
              </a:rPr>
              <a:t>연동된 카드캘린더</a:t>
            </a:r>
            <a:endParaRPr sz="900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      </a:t>
            </a:r>
            <a:r>
              <a:rPr lang="ko-KR" altLang="en-US" sz="1000" dirty="0" err="1">
                <a:solidFill>
                  <a:schemeClr val="dk1"/>
                </a:solidFill>
              </a:rPr>
              <a:t>칸반과</a:t>
            </a:r>
            <a:r>
              <a:rPr lang="ko-KR" altLang="en-US" sz="1000" dirty="0">
                <a:solidFill>
                  <a:schemeClr val="dk1"/>
                </a:solidFill>
              </a:rPr>
              <a:t> 연동된 카드들을 </a:t>
            </a:r>
            <a:r>
              <a:rPr lang="ko-KR" altLang="en-US" sz="1000" dirty="0" smtClean="0">
                <a:solidFill>
                  <a:schemeClr val="dk1"/>
                </a:solidFill>
              </a:rPr>
              <a:t> </a:t>
            </a:r>
            <a:endParaRPr lang="en-US" altLang="ko-KR" sz="1000" dirty="0" smtClean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chemeClr val="dk1"/>
                </a:solidFill>
              </a:rPr>
              <a:t>     </a:t>
            </a:r>
            <a:r>
              <a:rPr lang="ko-KR" altLang="en-US" sz="1000" dirty="0" smtClean="0">
                <a:solidFill>
                  <a:schemeClr val="dk1"/>
                </a:solidFill>
              </a:rPr>
              <a:t>캘린더에서 </a:t>
            </a:r>
            <a:r>
              <a:rPr lang="ko-KR" altLang="en-US" sz="1000" dirty="0">
                <a:solidFill>
                  <a:schemeClr val="dk1"/>
                </a:solidFill>
              </a:rPr>
              <a:t>일정으로 사용 </a:t>
            </a:r>
            <a:r>
              <a:rPr lang="ko-KR" altLang="en-US" sz="1000" dirty="0" smtClean="0">
                <a:solidFill>
                  <a:schemeClr val="dk1"/>
                </a:solidFill>
              </a:rPr>
              <a:t>  </a:t>
            </a:r>
            <a:endParaRPr lang="en-US" altLang="ko-KR" sz="1000" dirty="0" smtClean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chemeClr val="dk1"/>
                </a:solidFill>
              </a:rPr>
              <a:t>     </a:t>
            </a:r>
            <a:r>
              <a:rPr lang="ko-KR" altLang="en-US" sz="1000" dirty="0" smtClean="0">
                <a:solidFill>
                  <a:schemeClr val="dk1"/>
                </a:solidFill>
              </a:rPr>
              <a:t>할 </a:t>
            </a:r>
            <a:r>
              <a:rPr lang="ko-KR" altLang="en-US" sz="1000" dirty="0">
                <a:solidFill>
                  <a:schemeClr val="dk1"/>
                </a:solidFill>
              </a:rPr>
              <a:t>수 있다</a:t>
            </a:r>
            <a:r>
              <a:rPr lang="en-US" altLang="ko-KR" sz="1000" dirty="0">
                <a:solidFill>
                  <a:schemeClr val="dk1"/>
                </a:solidFill>
              </a:rPr>
              <a:t>. </a:t>
            </a:r>
            <a:r>
              <a:rPr lang="ko-KR" altLang="en-US" sz="1000" dirty="0" err="1">
                <a:solidFill>
                  <a:schemeClr val="dk1"/>
                </a:solidFill>
              </a:rPr>
              <a:t>칸반에서의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ko-KR" altLang="en-US" sz="1000" dirty="0" smtClean="0">
                <a:solidFill>
                  <a:schemeClr val="dk1"/>
                </a:solidFill>
              </a:rPr>
              <a:t>카</a:t>
            </a:r>
            <a:endParaRPr lang="en-US" altLang="ko-KR" sz="1000" dirty="0" smtClean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chemeClr val="dk1"/>
                </a:solidFill>
              </a:rPr>
              <a:t>     </a:t>
            </a:r>
            <a:r>
              <a:rPr lang="ko-KR" altLang="en-US" sz="1000" dirty="0" err="1" smtClean="0">
                <a:solidFill>
                  <a:schemeClr val="dk1"/>
                </a:solidFill>
              </a:rPr>
              <a:t>드의</a:t>
            </a:r>
            <a:r>
              <a:rPr lang="ko-KR" altLang="en-US" sz="1000" dirty="0" smtClean="0">
                <a:solidFill>
                  <a:schemeClr val="dk1"/>
                </a:solidFill>
              </a:rPr>
              <a:t> </a:t>
            </a:r>
            <a:r>
              <a:rPr lang="ko-KR" altLang="en-US" sz="1000" dirty="0">
                <a:solidFill>
                  <a:schemeClr val="dk1"/>
                </a:solidFill>
              </a:rPr>
              <a:t>위치에 따라 색깔이 </a:t>
            </a:r>
            <a:endParaRPr lang="en-US" altLang="ko-KR" sz="1000" dirty="0" smtClean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chemeClr val="dk1"/>
                </a:solidFill>
              </a:rPr>
              <a:t>     </a:t>
            </a:r>
            <a:r>
              <a:rPr lang="ko-KR" altLang="en-US" sz="1000" dirty="0" smtClean="0">
                <a:solidFill>
                  <a:schemeClr val="dk1"/>
                </a:solidFill>
              </a:rPr>
              <a:t>지정 </a:t>
            </a:r>
            <a:r>
              <a:rPr lang="ko-KR" altLang="en-US" sz="1000" dirty="0">
                <a:solidFill>
                  <a:schemeClr val="dk1"/>
                </a:solidFill>
              </a:rPr>
              <a:t>되어 있으면 끌어다가 </a:t>
            </a:r>
            <a:endParaRPr lang="en-US" altLang="ko-KR" sz="1000" dirty="0" smtClean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chemeClr val="dk1"/>
                </a:solidFill>
              </a:rPr>
              <a:t>    </a:t>
            </a:r>
            <a:r>
              <a:rPr lang="ko-KR" altLang="en-US" sz="1000" dirty="0" smtClean="0">
                <a:solidFill>
                  <a:schemeClr val="dk1"/>
                </a:solidFill>
              </a:rPr>
              <a:t>달력에 </a:t>
            </a:r>
            <a:r>
              <a:rPr lang="ko-KR" altLang="en-US" sz="1000" dirty="0">
                <a:solidFill>
                  <a:schemeClr val="dk1"/>
                </a:solidFill>
              </a:rPr>
              <a:t>넣으면 일정으로 </a:t>
            </a:r>
            <a:r>
              <a:rPr lang="ko-KR" altLang="en-US" sz="1000" dirty="0" smtClean="0">
                <a:solidFill>
                  <a:schemeClr val="dk1"/>
                </a:solidFill>
              </a:rPr>
              <a:t>사</a:t>
            </a:r>
            <a:endParaRPr lang="en-US" altLang="ko-KR" sz="1000" dirty="0" smtClean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chemeClr val="dk1"/>
                </a:solidFill>
              </a:rPr>
              <a:t>    </a:t>
            </a:r>
            <a:r>
              <a:rPr lang="ko-KR" altLang="en-US" sz="1000" dirty="0" smtClean="0">
                <a:solidFill>
                  <a:schemeClr val="dk1"/>
                </a:solidFill>
              </a:rPr>
              <a:t>용이 </a:t>
            </a:r>
            <a:r>
              <a:rPr lang="ko-KR" altLang="en-US" sz="1000" dirty="0">
                <a:solidFill>
                  <a:schemeClr val="dk1"/>
                </a:solidFill>
              </a:rPr>
              <a:t>가능하다 처음에는 </a:t>
            </a:r>
            <a:r>
              <a:rPr lang="en-US" altLang="ko-KR" sz="1000" dirty="0" smtClean="0">
                <a:solidFill>
                  <a:schemeClr val="dk1"/>
                </a:solidFill>
              </a:rPr>
              <a:t>4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chemeClr val="dk1"/>
                </a:solidFill>
              </a:rPr>
              <a:t>    </a:t>
            </a:r>
            <a:r>
              <a:rPr lang="ko-KR" altLang="en-US" sz="1000" dirty="0" smtClean="0">
                <a:solidFill>
                  <a:schemeClr val="dk1"/>
                </a:solidFill>
              </a:rPr>
              <a:t>개만 </a:t>
            </a:r>
            <a:r>
              <a:rPr lang="ko-KR" altLang="en-US" sz="1000" dirty="0">
                <a:solidFill>
                  <a:schemeClr val="dk1"/>
                </a:solidFill>
              </a:rPr>
              <a:t>보여주고 </a:t>
            </a:r>
            <a:r>
              <a:rPr lang="ko-KR" altLang="en-US" sz="1000" dirty="0" smtClean="0">
                <a:solidFill>
                  <a:schemeClr val="dk1"/>
                </a:solidFill>
              </a:rPr>
              <a:t>아래화살표</a:t>
            </a:r>
            <a:endParaRPr lang="en-US" altLang="ko-KR" sz="1000" dirty="0" smtClean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 smtClean="0">
                <a:solidFill>
                  <a:schemeClr val="dk1"/>
                </a:solidFill>
              </a:rPr>
              <a:t>    </a:t>
            </a:r>
            <a:r>
              <a:rPr lang="ko-KR" altLang="en-US" sz="1000" dirty="0" smtClean="0">
                <a:solidFill>
                  <a:schemeClr val="dk1"/>
                </a:solidFill>
              </a:rPr>
              <a:t>를 </a:t>
            </a:r>
            <a:r>
              <a:rPr lang="ko-KR" altLang="en-US" sz="1000" dirty="0">
                <a:solidFill>
                  <a:schemeClr val="dk1"/>
                </a:solidFill>
              </a:rPr>
              <a:t>눌러 펼칠 수 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      </a:t>
            </a:r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  <a:p>
            <a:endParaRPr sz="1000" dirty="0"/>
          </a:p>
          <a:p>
            <a:endParaRPr sz="1000" dirty="0"/>
          </a:p>
          <a:p>
            <a:endParaRPr sz="1000" dirty="0"/>
          </a:p>
        </p:txBody>
      </p:sp>
      <p:sp>
        <p:nvSpPr>
          <p:cNvPr id="12" name="Shape 744"/>
          <p:cNvSpPr/>
          <p:nvPr/>
        </p:nvSpPr>
        <p:spPr>
          <a:xfrm>
            <a:off x="-1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3" name="Shape 745"/>
          <p:cNvSpPr/>
          <p:nvPr/>
        </p:nvSpPr>
        <p:spPr>
          <a:xfrm>
            <a:off x="105146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14" name="Shape 746"/>
          <p:cNvGrpSpPr/>
          <p:nvPr/>
        </p:nvGrpSpPr>
        <p:grpSpPr>
          <a:xfrm>
            <a:off x="94977" y="721586"/>
            <a:ext cx="511594" cy="465487"/>
            <a:chOff x="4020974" y="559338"/>
            <a:chExt cx="682125" cy="682125"/>
          </a:xfrm>
        </p:grpSpPr>
        <p:sp>
          <p:nvSpPr>
            <p:cNvPr id="61" name="Shape 747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62" name="Shape 748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Shape 749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6255993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Shape 750"/>
          <p:cNvGrpSpPr/>
          <p:nvPr/>
        </p:nvGrpSpPr>
        <p:grpSpPr>
          <a:xfrm>
            <a:off x="149390" y="2071323"/>
            <a:ext cx="400573" cy="371997"/>
            <a:chOff x="6329796" y="5170726"/>
            <a:chExt cx="554100" cy="554100"/>
          </a:xfrm>
        </p:grpSpPr>
        <p:sp>
          <p:nvSpPr>
            <p:cNvPr id="59" name="Shape 751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0" name="Shape 752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Shape 753"/>
          <p:cNvGrpSpPr/>
          <p:nvPr/>
        </p:nvGrpSpPr>
        <p:grpSpPr>
          <a:xfrm>
            <a:off x="163698" y="4270864"/>
            <a:ext cx="400573" cy="371997"/>
            <a:chOff x="5008058" y="2036051"/>
            <a:chExt cx="554100" cy="554100"/>
          </a:xfrm>
        </p:grpSpPr>
        <p:sp>
          <p:nvSpPr>
            <p:cNvPr id="57" name="Shape 754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8" name="Shape 755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Shape 756"/>
          <p:cNvGrpSpPr/>
          <p:nvPr/>
        </p:nvGrpSpPr>
        <p:grpSpPr>
          <a:xfrm>
            <a:off x="149331" y="2484294"/>
            <a:ext cx="400573" cy="371997"/>
            <a:chOff x="4748983" y="1250401"/>
            <a:chExt cx="554100" cy="554100"/>
          </a:xfrm>
        </p:grpSpPr>
        <p:sp>
          <p:nvSpPr>
            <p:cNvPr id="55" name="Shape 757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6" name="Shape 758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Shape 759"/>
          <p:cNvGrpSpPr/>
          <p:nvPr/>
        </p:nvGrpSpPr>
        <p:grpSpPr>
          <a:xfrm>
            <a:off x="158571" y="2925913"/>
            <a:ext cx="400573" cy="371997"/>
            <a:chOff x="6609358" y="3741451"/>
            <a:chExt cx="554100" cy="554100"/>
          </a:xfrm>
        </p:grpSpPr>
        <p:sp>
          <p:nvSpPr>
            <p:cNvPr id="53" name="Shape 760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4" name="Shape 761"/>
            <p:cNvPicPr preferRelativeResize="0"/>
            <p:nvPr/>
          </p:nvPicPr>
          <p:blipFill>
            <a:blip r:embed="rId10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Shape 762"/>
          <p:cNvGrpSpPr/>
          <p:nvPr/>
        </p:nvGrpSpPr>
        <p:grpSpPr>
          <a:xfrm>
            <a:off x="6644098" y="474359"/>
            <a:ext cx="409465" cy="204615"/>
            <a:chOff x="9062725" y="6231050"/>
            <a:chExt cx="566400" cy="526500"/>
          </a:xfrm>
        </p:grpSpPr>
        <p:sp>
          <p:nvSpPr>
            <p:cNvPr id="51" name="Shape 763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2" name="Shape 764"/>
            <p:cNvPicPr preferRelativeResize="0"/>
            <p:nvPr/>
          </p:nvPicPr>
          <p:blipFill>
            <a:blip r:embed="rId11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Shape 765"/>
          <p:cNvSpPr/>
          <p:nvPr/>
        </p:nvSpPr>
        <p:spPr>
          <a:xfrm>
            <a:off x="-1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24" name="Shape 766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1518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767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43336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768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714837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769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99631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770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22777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771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2559264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772"/>
          <p:cNvSpPr txBox="1"/>
          <p:nvPr/>
        </p:nvSpPr>
        <p:spPr>
          <a:xfrm>
            <a:off x="182272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31" name="Shape 773"/>
          <p:cNvPicPr preferRelativeResize="0"/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147316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Shape 774"/>
          <p:cNvGrpSpPr/>
          <p:nvPr/>
        </p:nvGrpSpPr>
        <p:grpSpPr>
          <a:xfrm>
            <a:off x="139129" y="1647992"/>
            <a:ext cx="400500" cy="379159"/>
            <a:chOff x="211798" y="1728255"/>
            <a:chExt cx="534000" cy="555620"/>
          </a:xfrm>
        </p:grpSpPr>
        <p:sp>
          <p:nvSpPr>
            <p:cNvPr id="49" name="Shape 775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0" name="Shape 776"/>
            <p:cNvPicPr preferRelativeResize="0"/>
            <p:nvPr/>
          </p:nvPicPr>
          <p:blipFill>
            <a:blip r:embed="rId15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Shape 777"/>
          <p:cNvGrpSpPr/>
          <p:nvPr/>
        </p:nvGrpSpPr>
        <p:grpSpPr>
          <a:xfrm>
            <a:off x="163696" y="3801496"/>
            <a:ext cx="400500" cy="371980"/>
            <a:chOff x="233442" y="4802564"/>
            <a:chExt cx="534000" cy="545100"/>
          </a:xfrm>
        </p:grpSpPr>
        <p:sp>
          <p:nvSpPr>
            <p:cNvPr id="47" name="Shape 778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8" name="Shape 779"/>
            <p:cNvPicPr preferRelativeResize="0"/>
            <p:nvPr/>
          </p:nvPicPr>
          <p:blipFill>
            <a:blip r:embed="rId16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" name="Shape 780"/>
          <p:cNvPicPr preferRelativeResize="0"/>
          <p:nvPr/>
        </p:nvPicPr>
        <p:blipFill>
          <a:blip r:embed="rId17" cstate="print">
            <a:alphaModFix/>
          </a:blip>
          <a:stretch>
            <a:fillRect/>
          </a:stretch>
        </p:blipFill>
        <p:spPr>
          <a:xfrm>
            <a:off x="160219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781"/>
          <p:cNvPicPr preferRelativeResize="0"/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1358081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782"/>
          <p:cNvSpPr/>
          <p:nvPr/>
        </p:nvSpPr>
        <p:spPr>
          <a:xfrm>
            <a:off x="118064" y="2457373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37" name="Shape 783"/>
          <p:cNvGrpSpPr/>
          <p:nvPr/>
        </p:nvGrpSpPr>
        <p:grpSpPr>
          <a:xfrm>
            <a:off x="139126" y="3363712"/>
            <a:ext cx="400500" cy="371980"/>
            <a:chOff x="185503" y="4249897"/>
            <a:chExt cx="534000" cy="545100"/>
          </a:xfrm>
        </p:grpSpPr>
        <p:sp>
          <p:nvSpPr>
            <p:cNvPr id="45" name="Shape 784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6" name="Shape 785"/>
            <p:cNvPicPr preferRelativeResize="0"/>
            <p:nvPr/>
          </p:nvPicPr>
          <p:blipFill>
            <a:blip r:embed="rId19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Shape 786"/>
          <p:cNvSpPr/>
          <p:nvPr/>
        </p:nvSpPr>
        <p:spPr>
          <a:xfrm>
            <a:off x="830530" y="1024557"/>
            <a:ext cx="927000" cy="1046745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9" name="Shape 787"/>
          <p:cNvSpPr/>
          <p:nvPr/>
        </p:nvSpPr>
        <p:spPr>
          <a:xfrm>
            <a:off x="894205" y="1086052"/>
            <a:ext cx="799650" cy="154156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>
                <a:solidFill>
                  <a:srgbClr val="FFFFFF"/>
                </a:solidFill>
              </a:rPr>
              <a:t>backlog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" name="Shape 788"/>
          <p:cNvSpPr/>
          <p:nvPr/>
        </p:nvSpPr>
        <p:spPr>
          <a:xfrm>
            <a:off x="894205" y="1307919"/>
            <a:ext cx="799650" cy="154156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>
                <a:solidFill>
                  <a:srgbClr val="FFFFFF"/>
                </a:solidFill>
              </a:rPr>
              <a:t>todo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1" name="Shape 789"/>
          <p:cNvSpPr/>
          <p:nvPr/>
        </p:nvSpPr>
        <p:spPr>
          <a:xfrm>
            <a:off x="894205" y="1529786"/>
            <a:ext cx="799650" cy="154156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>
                <a:solidFill>
                  <a:srgbClr val="FFFFFF"/>
                </a:solidFill>
              </a:rPr>
              <a:t>inprogress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2" name="Shape 790"/>
          <p:cNvSpPr/>
          <p:nvPr/>
        </p:nvSpPr>
        <p:spPr>
          <a:xfrm>
            <a:off x="894205" y="1751654"/>
            <a:ext cx="799650" cy="154156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>
                <a:solidFill>
                  <a:srgbClr val="FFFFFF"/>
                </a:solidFill>
              </a:rPr>
              <a:t>done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3" name="Shape 791"/>
          <p:cNvSpPr/>
          <p:nvPr/>
        </p:nvSpPr>
        <p:spPr>
          <a:xfrm rot="10800000">
            <a:off x="1264912" y="2002038"/>
            <a:ext cx="86850" cy="7718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4" name="Shape 792"/>
          <p:cNvSpPr/>
          <p:nvPr/>
        </p:nvSpPr>
        <p:spPr>
          <a:xfrm flipH="1">
            <a:off x="785455" y="822284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6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797"/>
          <p:cNvSpPr/>
          <p:nvPr/>
        </p:nvSpPr>
        <p:spPr>
          <a:xfrm>
            <a:off x="2494839" y="1318385"/>
            <a:ext cx="4137975" cy="180319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5" name="Shape 798"/>
          <p:cNvSpPr/>
          <p:nvPr/>
        </p:nvSpPr>
        <p:spPr>
          <a:xfrm>
            <a:off x="1304851" y="1017631"/>
            <a:ext cx="1126125" cy="134093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6" name="Shape 799"/>
          <p:cNvSpPr/>
          <p:nvPr/>
        </p:nvSpPr>
        <p:spPr>
          <a:xfrm>
            <a:off x="1407113" y="1072257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BACKLOG</a:t>
            </a:r>
            <a:endParaRPr sz="800" dirty="0"/>
          </a:p>
        </p:txBody>
      </p:sp>
      <p:sp>
        <p:nvSpPr>
          <p:cNvPr id="7" name="Shape 800"/>
          <p:cNvSpPr/>
          <p:nvPr/>
        </p:nvSpPr>
        <p:spPr>
          <a:xfrm>
            <a:off x="3236930" y="1041576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TO DO</a:t>
            </a:r>
            <a:endParaRPr sz="800" dirty="0"/>
          </a:p>
        </p:txBody>
      </p:sp>
      <p:sp>
        <p:nvSpPr>
          <p:cNvPr id="8" name="Shape 801"/>
          <p:cNvSpPr/>
          <p:nvPr/>
        </p:nvSpPr>
        <p:spPr>
          <a:xfrm>
            <a:off x="4241860" y="1041576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INPROGRESS</a:t>
            </a:r>
            <a:endParaRPr sz="800" dirty="0"/>
          </a:p>
        </p:txBody>
      </p:sp>
      <p:sp>
        <p:nvSpPr>
          <p:cNvPr id="9" name="Shape 802"/>
          <p:cNvSpPr/>
          <p:nvPr/>
        </p:nvSpPr>
        <p:spPr>
          <a:xfrm>
            <a:off x="5246790" y="1041576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DONE</a:t>
            </a:r>
            <a:endParaRPr sz="800" dirty="0"/>
          </a:p>
        </p:txBody>
      </p:sp>
      <p:sp>
        <p:nvSpPr>
          <p:cNvPr id="10" name="Shape 803"/>
          <p:cNvSpPr/>
          <p:nvPr/>
        </p:nvSpPr>
        <p:spPr>
          <a:xfrm>
            <a:off x="1372359" y="1484876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시나리오</a:t>
            </a:r>
            <a:endParaRPr dirty="0"/>
          </a:p>
        </p:txBody>
      </p:sp>
      <p:sp>
        <p:nvSpPr>
          <p:cNvPr id="11" name="Shape 804"/>
          <p:cNvSpPr/>
          <p:nvPr/>
        </p:nvSpPr>
        <p:spPr>
          <a:xfrm>
            <a:off x="1372351" y="2111833"/>
            <a:ext cx="991125" cy="212911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NEW CARD</a:t>
            </a:r>
            <a:endParaRPr dirty="0"/>
          </a:p>
        </p:txBody>
      </p:sp>
      <p:pic>
        <p:nvPicPr>
          <p:cNvPr id="12" name="Shape 80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533443" y="1977156"/>
            <a:ext cx="511594" cy="46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06"/>
          <p:cNvSpPr txBox="1"/>
          <p:nvPr/>
        </p:nvSpPr>
        <p:spPr>
          <a:xfrm>
            <a:off x="2494830" y="2377976"/>
            <a:ext cx="588825" cy="28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지너니</a:t>
            </a:r>
            <a:endParaRPr sz="900" dirty="0"/>
          </a:p>
        </p:txBody>
      </p:sp>
      <p:sp>
        <p:nvSpPr>
          <p:cNvPr id="14" name="Shape 807"/>
          <p:cNvSpPr/>
          <p:nvPr/>
        </p:nvSpPr>
        <p:spPr>
          <a:xfrm>
            <a:off x="3202164" y="1361530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5" name="Shape 808"/>
          <p:cNvSpPr/>
          <p:nvPr/>
        </p:nvSpPr>
        <p:spPr>
          <a:xfrm>
            <a:off x="4207107" y="1361530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6" name="Shape 809"/>
          <p:cNvSpPr/>
          <p:nvPr/>
        </p:nvSpPr>
        <p:spPr>
          <a:xfrm>
            <a:off x="5212031" y="1361530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7" name="Shape 810"/>
          <p:cNvSpPr/>
          <p:nvPr/>
        </p:nvSpPr>
        <p:spPr>
          <a:xfrm>
            <a:off x="2489514" y="3162267"/>
            <a:ext cx="4137975" cy="180319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pic>
        <p:nvPicPr>
          <p:cNvPr id="18" name="Shape 81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528118" y="3821038"/>
            <a:ext cx="511594" cy="46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812"/>
          <p:cNvSpPr txBox="1"/>
          <p:nvPr/>
        </p:nvSpPr>
        <p:spPr>
          <a:xfrm>
            <a:off x="2489505" y="4221858"/>
            <a:ext cx="588825" cy="28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재욱짱</a:t>
            </a:r>
            <a:endParaRPr sz="900" dirty="0"/>
          </a:p>
        </p:txBody>
      </p:sp>
      <p:sp>
        <p:nvSpPr>
          <p:cNvPr id="20" name="Shape 813"/>
          <p:cNvSpPr/>
          <p:nvPr/>
        </p:nvSpPr>
        <p:spPr>
          <a:xfrm>
            <a:off x="3196839" y="3205412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1" name="Shape 814"/>
          <p:cNvSpPr/>
          <p:nvPr/>
        </p:nvSpPr>
        <p:spPr>
          <a:xfrm>
            <a:off x="4201782" y="3205412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4" name="Shape 815"/>
          <p:cNvSpPr/>
          <p:nvPr/>
        </p:nvSpPr>
        <p:spPr>
          <a:xfrm>
            <a:off x="5206707" y="3205412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5" name="Shape 816"/>
          <p:cNvSpPr/>
          <p:nvPr/>
        </p:nvSpPr>
        <p:spPr>
          <a:xfrm>
            <a:off x="4207099" y="1454201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스토리보드</a:t>
            </a:r>
            <a:endParaRPr dirty="0"/>
          </a:p>
        </p:txBody>
      </p:sp>
      <p:sp>
        <p:nvSpPr>
          <p:cNvPr id="26" name="Shape 817"/>
          <p:cNvSpPr/>
          <p:nvPr/>
        </p:nvSpPr>
        <p:spPr>
          <a:xfrm>
            <a:off x="3202181" y="1454193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ERD</a:t>
            </a:r>
            <a:endParaRPr dirty="0"/>
          </a:p>
        </p:txBody>
      </p:sp>
      <p:sp>
        <p:nvSpPr>
          <p:cNvPr id="27" name="Shape 818"/>
          <p:cNvSpPr/>
          <p:nvPr/>
        </p:nvSpPr>
        <p:spPr>
          <a:xfrm>
            <a:off x="4207109" y="3331607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명세서</a:t>
            </a:r>
            <a:endParaRPr dirty="0"/>
          </a:p>
        </p:txBody>
      </p:sp>
      <p:sp>
        <p:nvSpPr>
          <p:cNvPr id="28" name="Shape 819"/>
          <p:cNvSpPr/>
          <p:nvPr/>
        </p:nvSpPr>
        <p:spPr>
          <a:xfrm flipH="1">
            <a:off x="1351370" y="84373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" name="Shape 820"/>
          <p:cNvSpPr/>
          <p:nvPr/>
        </p:nvSpPr>
        <p:spPr>
          <a:xfrm flipH="1">
            <a:off x="3236926" y="84373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" name="Shape 821"/>
          <p:cNvSpPr/>
          <p:nvPr/>
        </p:nvSpPr>
        <p:spPr>
          <a:xfrm flipH="1">
            <a:off x="4241851" y="84373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" name="Shape 822"/>
          <p:cNvSpPr/>
          <p:nvPr/>
        </p:nvSpPr>
        <p:spPr>
          <a:xfrm flipH="1">
            <a:off x="5246812" y="84373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2" name="Shape 823"/>
          <p:cNvSpPr/>
          <p:nvPr/>
        </p:nvSpPr>
        <p:spPr>
          <a:xfrm flipH="1">
            <a:off x="2533445" y="1383273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3" name="Shape 824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 err="1"/>
              <a:t>칸반보드</a:t>
            </a:r>
            <a:r>
              <a:rPr lang="ko-KR" altLang="en-US" sz="1000" dirty="0"/>
              <a:t> 클릭 시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  <a:buAutoNum type="arabicPeriod"/>
            </a:pPr>
            <a:r>
              <a:rPr lang="ko-KR" altLang="en-US" sz="1000" dirty="0"/>
              <a:t>전체적으로 할 일들을 생성하고 모아둔다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  <a:buAutoNum type="arabicPeriod"/>
            </a:pPr>
            <a:r>
              <a:rPr lang="ko-KR" altLang="en-US" sz="1000" dirty="0"/>
              <a:t>자신이 가장 위로 뜨고 각자가 할 일들을 한 눈에 볼 수 있게 구역을 나눈다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  <a:buAutoNum type="arabicPeriod"/>
            </a:pPr>
            <a:r>
              <a:rPr lang="ko-KR" altLang="en-US" sz="1000" dirty="0"/>
              <a:t>할 일 </a:t>
            </a:r>
            <a:r>
              <a:rPr lang="en-US" altLang="ko-KR" sz="1000" dirty="0"/>
              <a:t>- 3</a:t>
            </a:r>
            <a:r>
              <a:rPr lang="ko-KR" altLang="en-US" sz="1000" dirty="0"/>
              <a:t>개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  <a:buAutoNum type="arabicPeriod"/>
            </a:pPr>
            <a:r>
              <a:rPr lang="ko-KR" altLang="en-US" sz="1000" dirty="0"/>
              <a:t>하고 있는 일 </a:t>
            </a:r>
            <a:r>
              <a:rPr lang="en-US" altLang="ko-KR" sz="1000" dirty="0"/>
              <a:t>- 3</a:t>
            </a:r>
            <a:r>
              <a:rPr lang="ko-KR" altLang="en-US" sz="1000" dirty="0"/>
              <a:t>개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  <a:buAutoNum type="arabicPeriod"/>
            </a:pPr>
            <a:r>
              <a:rPr lang="ko-KR" altLang="en-US" sz="1000" dirty="0"/>
              <a:t>한 일 </a:t>
            </a:r>
            <a:r>
              <a:rPr lang="en-US" altLang="ko-KR" sz="1000" dirty="0"/>
              <a:t>- </a:t>
            </a:r>
            <a:r>
              <a:rPr lang="ko-KR" altLang="en-US" sz="1000" dirty="0"/>
              <a:t>무제한</a:t>
            </a:r>
            <a:endParaRPr sz="1000" dirty="0"/>
          </a:p>
        </p:txBody>
      </p:sp>
      <p:sp>
        <p:nvSpPr>
          <p:cNvPr id="34" name="Shape 825"/>
          <p:cNvSpPr/>
          <p:nvPr/>
        </p:nvSpPr>
        <p:spPr>
          <a:xfrm>
            <a:off x="0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35" name="Shape 826"/>
          <p:cNvSpPr/>
          <p:nvPr/>
        </p:nvSpPr>
        <p:spPr>
          <a:xfrm>
            <a:off x="105147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36" name="Shape 827"/>
          <p:cNvGrpSpPr/>
          <p:nvPr/>
        </p:nvGrpSpPr>
        <p:grpSpPr>
          <a:xfrm>
            <a:off x="94978" y="721586"/>
            <a:ext cx="511594" cy="465487"/>
            <a:chOff x="4020974" y="559338"/>
            <a:chExt cx="682125" cy="682125"/>
          </a:xfrm>
        </p:grpSpPr>
        <p:sp>
          <p:nvSpPr>
            <p:cNvPr id="74" name="Shape 828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75" name="Shape 829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Shape 830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255994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Shape 831"/>
          <p:cNvGrpSpPr/>
          <p:nvPr/>
        </p:nvGrpSpPr>
        <p:grpSpPr>
          <a:xfrm>
            <a:off x="149391" y="2071323"/>
            <a:ext cx="400573" cy="371997"/>
            <a:chOff x="6329796" y="5170726"/>
            <a:chExt cx="554100" cy="554100"/>
          </a:xfrm>
        </p:grpSpPr>
        <p:sp>
          <p:nvSpPr>
            <p:cNvPr id="72" name="Shape 832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3" name="Shape 833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Shape 834"/>
          <p:cNvGrpSpPr/>
          <p:nvPr/>
        </p:nvGrpSpPr>
        <p:grpSpPr>
          <a:xfrm>
            <a:off x="163699" y="4270864"/>
            <a:ext cx="400573" cy="371997"/>
            <a:chOff x="5008058" y="2036051"/>
            <a:chExt cx="554100" cy="554100"/>
          </a:xfrm>
        </p:grpSpPr>
        <p:sp>
          <p:nvSpPr>
            <p:cNvPr id="70" name="Shape 835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1" name="Shape 836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Shape 837"/>
          <p:cNvGrpSpPr/>
          <p:nvPr/>
        </p:nvGrpSpPr>
        <p:grpSpPr>
          <a:xfrm>
            <a:off x="149332" y="2484294"/>
            <a:ext cx="400573" cy="371997"/>
            <a:chOff x="4748983" y="1250401"/>
            <a:chExt cx="554100" cy="554100"/>
          </a:xfrm>
        </p:grpSpPr>
        <p:sp>
          <p:nvSpPr>
            <p:cNvPr id="68" name="Shape 838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9" name="Shape 839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" name="Shape 840"/>
          <p:cNvGrpSpPr/>
          <p:nvPr/>
        </p:nvGrpSpPr>
        <p:grpSpPr>
          <a:xfrm>
            <a:off x="158572" y="2925913"/>
            <a:ext cx="400573" cy="371997"/>
            <a:chOff x="6609358" y="3741451"/>
            <a:chExt cx="554100" cy="554100"/>
          </a:xfrm>
        </p:grpSpPr>
        <p:sp>
          <p:nvSpPr>
            <p:cNvPr id="66" name="Shape 841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7" name="Shape 842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Shape 843"/>
          <p:cNvGrpSpPr/>
          <p:nvPr/>
        </p:nvGrpSpPr>
        <p:grpSpPr>
          <a:xfrm>
            <a:off x="6644099" y="474359"/>
            <a:ext cx="409465" cy="204615"/>
            <a:chOff x="9062725" y="6231050"/>
            <a:chExt cx="566400" cy="526500"/>
          </a:xfrm>
        </p:grpSpPr>
        <p:sp>
          <p:nvSpPr>
            <p:cNvPr id="64" name="Shape 844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5" name="Shape 845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Shape 846"/>
          <p:cNvSpPr/>
          <p:nvPr/>
        </p:nvSpPr>
        <p:spPr>
          <a:xfrm>
            <a:off x="0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44" name="Shape 847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1518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848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43336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849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71483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850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99631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851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2777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852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559265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853"/>
          <p:cNvSpPr txBox="1"/>
          <p:nvPr/>
        </p:nvSpPr>
        <p:spPr>
          <a:xfrm>
            <a:off x="182273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51" name="Shape 854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47317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Shape 855"/>
          <p:cNvGrpSpPr/>
          <p:nvPr/>
        </p:nvGrpSpPr>
        <p:grpSpPr>
          <a:xfrm>
            <a:off x="139130" y="1647992"/>
            <a:ext cx="400500" cy="379159"/>
            <a:chOff x="211798" y="1728255"/>
            <a:chExt cx="534000" cy="555620"/>
          </a:xfrm>
        </p:grpSpPr>
        <p:sp>
          <p:nvSpPr>
            <p:cNvPr id="62" name="Shape 856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3" name="Shape 857"/>
            <p:cNvPicPr preferRelativeResize="0"/>
            <p:nvPr/>
          </p:nvPicPr>
          <p:blipFill>
            <a:blip r:embed="rId13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" name="Shape 858"/>
          <p:cNvGrpSpPr/>
          <p:nvPr/>
        </p:nvGrpSpPr>
        <p:grpSpPr>
          <a:xfrm>
            <a:off x="163697" y="3801496"/>
            <a:ext cx="400500" cy="371980"/>
            <a:chOff x="233442" y="4802564"/>
            <a:chExt cx="534000" cy="545100"/>
          </a:xfrm>
        </p:grpSpPr>
        <p:sp>
          <p:nvSpPr>
            <p:cNvPr id="60" name="Shape 859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1" name="Shape 860"/>
            <p:cNvPicPr preferRelativeResize="0"/>
            <p:nvPr/>
          </p:nvPicPr>
          <p:blipFill>
            <a:blip r:embed="rId14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" name="Shape 861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60220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862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358082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863"/>
          <p:cNvSpPr/>
          <p:nvPr/>
        </p:nvSpPr>
        <p:spPr>
          <a:xfrm>
            <a:off x="118065" y="2905889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57" name="Shape 864"/>
          <p:cNvGrpSpPr/>
          <p:nvPr/>
        </p:nvGrpSpPr>
        <p:grpSpPr>
          <a:xfrm>
            <a:off x="139127" y="3363712"/>
            <a:ext cx="400500" cy="371980"/>
            <a:chOff x="185503" y="4249897"/>
            <a:chExt cx="534000" cy="545100"/>
          </a:xfrm>
        </p:grpSpPr>
        <p:sp>
          <p:nvSpPr>
            <p:cNvPr id="58" name="Shape 865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9" name="Shape 866"/>
            <p:cNvPicPr preferRelativeResize="0"/>
            <p:nvPr/>
          </p:nvPicPr>
          <p:blipFill>
            <a:blip r:embed="rId17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797"/>
          <p:cNvSpPr/>
          <p:nvPr/>
        </p:nvSpPr>
        <p:spPr>
          <a:xfrm>
            <a:off x="2494839" y="1318385"/>
            <a:ext cx="4137975" cy="180319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5" name="Shape 798"/>
          <p:cNvSpPr/>
          <p:nvPr/>
        </p:nvSpPr>
        <p:spPr>
          <a:xfrm>
            <a:off x="1304851" y="1017631"/>
            <a:ext cx="1126125" cy="134093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6" name="Shape 799"/>
          <p:cNvSpPr/>
          <p:nvPr/>
        </p:nvSpPr>
        <p:spPr>
          <a:xfrm>
            <a:off x="1407113" y="1072257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BACKLOG</a:t>
            </a:r>
            <a:endParaRPr sz="800" dirty="0"/>
          </a:p>
        </p:txBody>
      </p:sp>
      <p:sp>
        <p:nvSpPr>
          <p:cNvPr id="7" name="Shape 800"/>
          <p:cNvSpPr/>
          <p:nvPr/>
        </p:nvSpPr>
        <p:spPr>
          <a:xfrm>
            <a:off x="3236930" y="1041576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TO DO</a:t>
            </a:r>
            <a:endParaRPr sz="800" dirty="0"/>
          </a:p>
        </p:txBody>
      </p:sp>
      <p:sp>
        <p:nvSpPr>
          <p:cNvPr id="8" name="Shape 801"/>
          <p:cNvSpPr/>
          <p:nvPr/>
        </p:nvSpPr>
        <p:spPr>
          <a:xfrm>
            <a:off x="4241860" y="1041576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INPROGRESS</a:t>
            </a:r>
            <a:endParaRPr sz="800" dirty="0"/>
          </a:p>
        </p:txBody>
      </p:sp>
      <p:sp>
        <p:nvSpPr>
          <p:cNvPr id="9" name="Shape 802"/>
          <p:cNvSpPr/>
          <p:nvPr/>
        </p:nvSpPr>
        <p:spPr>
          <a:xfrm>
            <a:off x="5246790" y="1041576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DONE</a:t>
            </a:r>
            <a:endParaRPr sz="800" dirty="0"/>
          </a:p>
        </p:txBody>
      </p:sp>
      <p:sp>
        <p:nvSpPr>
          <p:cNvPr id="10" name="Shape 803"/>
          <p:cNvSpPr/>
          <p:nvPr/>
        </p:nvSpPr>
        <p:spPr>
          <a:xfrm>
            <a:off x="1372359" y="1484876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시나리오</a:t>
            </a:r>
            <a:endParaRPr dirty="0"/>
          </a:p>
        </p:txBody>
      </p:sp>
      <p:sp>
        <p:nvSpPr>
          <p:cNvPr id="11" name="Shape 804"/>
          <p:cNvSpPr/>
          <p:nvPr/>
        </p:nvSpPr>
        <p:spPr>
          <a:xfrm>
            <a:off x="1372351" y="2111833"/>
            <a:ext cx="991125" cy="212911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NEW CARD</a:t>
            </a:r>
            <a:endParaRPr dirty="0"/>
          </a:p>
        </p:txBody>
      </p:sp>
      <p:pic>
        <p:nvPicPr>
          <p:cNvPr id="12" name="Shape 80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533443" y="1977156"/>
            <a:ext cx="511594" cy="46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06"/>
          <p:cNvSpPr txBox="1"/>
          <p:nvPr/>
        </p:nvSpPr>
        <p:spPr>
          <a:xfrm>
            <a:off x="2494830" y="2377976"/>
            <a:ext cx="588825" cy="28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지너니</a:t>
            </a:r>
            <a:endParaRPr sz="900" dirty="0"/>
          </a:p>
        </p:txBody>
      </p:sp>
      <p:sp>
        <p:nvSpPr>
          <p:cNvPr id="14" name="Shape 807"/>
          <p:cNvSpPr/>
          <p:nvPr/>
        </p:nvSpPr>
        <p:spPr>
          <a:xfrm>
            <a:off x="3202164" y="1361530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5" name="Shape 808"/>
          <p:cNvSpPr/>
          <p:nvPr/>
        </p:nvSpPr>
        <p:spPr>
          <a:xfrm>
            <a:off x="4207107" y="1361530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6" name="Shape 809"/>
          <p:cNvSpPr/>
          <p:nvPr/>
        </p:nvSpPr>
        <p:spPr>
          <a:xfrm>
            <a:off x="5212031" y="1361530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7" name="Shape 810"/>
          <p:cNvSpPr/>
          <p:nvPr/>
        </p:nvSpPr>
        <p:spPr>
          <a:xfrm>
            <a:off x="2489514" y="3162267"/>
            <a:ext cx="4137975" cy="180319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pic>
        <p:nvPicPr>
          <p:cNvPr id="18" name="Shape 81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528118" y="3821038"/>
            <a:ext cx="511594" cy="46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812"/>
          <p:cNvSpPr txBox="1"/>
          <p:nvPr/>
        </p:nvSpPr>
        <p:spPr>
          <a:xfrm>
            <a:off x="2489505" y="4221858"/>
            <a:ext cx="588825" cy="28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재욱짱</a:t>
            </a:r>
            <a:endParaRPr sz="900" dirty="0"/>
          </a:p>
        </p:txBody>
      </p:sp>
      <p:sp>
        <p:nvSpPr>
          <p:cNvPr id="20" name="Shape 813"/>
          <p:cNvSpPr/>
          <p:nvPr/>
        </p:nvSpPr>
        <p:spPr>
          <a:xfrm>
            <a:off x="3196839" y="3205412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1" name="Shape 814"/>
          <p:cNvSpPr/>
          <p:nvPr/>
        </p:nvSpPr>
        <p:spPr>
          <a:xfrm>
            <a:off x="4201782" y="3205412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4" name="Shape 815"/>
          <p:cNvSpPr/>
          <p:nvPr/>
        </p:nvSpPr>
        <p:spPr>
          <a:xfrm>
            <a:off x="5206707" y="3205412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5" name="Shape 816"/>
          <p:cNvSpPr/>
          <p:nvPr/>
        </p:nvSpPr>
        <p:spPr>
          <a:xfrm>
            <a:off x="4207099" y="1454201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스토리보드</a:t>
            </a:r>
            <a:endParaRPr dirty="0"/>
          </a:p>
        </p:txBody>
      </p:sp>
      <p:sp>
        <p:nvSpPr>
          <p:cNvPr id="26" name="Shape 817"/>
          <p:cNvSpPr/>
          <p:nvPr/>
        </p:nvSpPr>
        <p:spPr>
          <a:xfrm>
            <a:off x="3202181" y="1454193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ERD</a:t>
            </a:r>
            <a:endParaRPr dirty="0"/>
          </a:p>
        </p:txBody>
      </p:sp>
      <p:sp>
        <p:nvSpPr>
          <p:cNvPr id="27" name="Shape 818"/>
          <p:cNvSpPr/>
          <p:nvPr/>
        </p:nvSpPr>
        <p:spPr>
          <a:xfrm>
            <a:off x="4207109" y="3331607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명세서</a:t>
            </a:r>
            <a:endParaRPr dirty="0"/>
          </a:p>
        </p:txBody>
      </p:sp>
      <p:sp>
        <p:nvSpPr>
          <p:cNvPr id="28" name="Shape 819"/>
          <p:cNvSpPr/>
          <p:nvPr/>
        </p:nvSpPr>
        <p:spPr>
          <a:xfrm flipH="1">
            <a:off x="1351370" y="84373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" name="Shape 820"/>
          <p:cNvSpPr/>
          <p:nvPr/>
        </p:nvSpPr>
        <p:spPr>
          <a:xfrm flipH="1">
            <a:off x="3236926" y="84373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" name="Shape 821"/>
          <p:cNvSpPr/>
          <p:nvPr/>
        </p:nvSpPr>
        <p:spPr>
          <a:xfrm flipH="1">
            <a:off x="4241851" y="84373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" name="Shape 822"/>
          <p:cNvSpPr/>
          <p:nvPr/>
        </p:nvSpPr>
        <p:spPr>
          <a:xfrm flipH="1">
            <a:off x="5246812" y="84373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2" name="Shape 823"/>
          <p:cNvSpPr/>
          <p:nvPr/>
        </p:nvSpPr>
        <p:spPr>
          <a:xfrm flipH="1">
            <a:off x="2533445" y="1383273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3" name="Shape 824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 err="1"/>
              <a:t>칸반보드</a:t>
            </a:r>
            <a:r>
              <a:rPr lang="ko-KR" altLang="en-US" sz="1000" dirty="0"/>
              <a:t> 클릭 시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</a:pPr>
            <a:r>
              <a:rPr lang="en-US" altLang="ko-KR" sz="1000" dirty="0" smtClean="0"/>
              <a:t>1.    </a:t>
            </a:r>
            <a:r>
              <a:rPr lang="ko-KR" altLang="en-US" sz="1000" dirty="0" smtClean="0"/>
              <a:t>전체적으로 </a:t>
            </a:r>
            <a:r>
              <a:rPr lang="ko-KR" altLang="en-US" sz="1000" dirty="0"/>
              <a:t>할 일들을 생성하고 모아둔다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</a:pPr>
            <a:r>
              <a:rPr lang="en-US" altLang="ko-KR" sz="1000" dirty="0" smtClean="0"/>
              <a:t>2.    </a:t>
            </a:r>
            <a:r>
              <a:rPr lang="ko-KR" altLang="en-US" sz="1000" dirty="0" smtClean="0"/>
              <a:t>자신이 </a:t>
            </a:r>
            <a:r>
              <a:rPr lang="ko-KR" altLang="en-US" sz="1000" dirty="0"/>
              <a:t>가장 위로 뜨고 각자가 할 일들을 한 눈에 볼 수 있게 구역을 나눈다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</a:pPr>
            <a:r>
              <a:rPr lang="en-US" altLang="ko-KR" sz="1000" dirty="0" smtClean="0"/>
              <a:t>3.    </a:t>
            </a:r>
            <a:r>
              <a:rPr lang="ko-KR" altLang="en-US" sz="1000" dirty="0" smtClean="0"/>
              <a:t>할 </a:t>
            </a:r>
            <a:r>
              <a:rPr lang="ko-KR" altLang="en-US" sz="1000" dirty="0"/>
              <a:t>일 </a:t>
            </a:r>
            <a:r>
              <a:rPr lang="en-US" altLang="ko-KR" sz="1000" dirty="0"/>
              <a:t>- 3</a:t>
            </a:r>
            <a:r>
              <a:rPr lang="ko-KR" altLang="en-US" sz="1000" dirty="0"/>
              <a:t>개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</a:pPr>
            <a:r>
              <a:rPr lang="en-US" altLang="ko-KR" sz="1000" dirty="0" smtClean="0"/>
              <a:t>4.    </a:t>
            </a:r>
            <a:r>
              <a:rPr lang="ko-KR" altLang="en-US" sz="1000" dirty="0" smtClean="0"/>
              <a:t>하고 </a:t>
            </a:r>
            <a:r>
              <a:rPr lang="ko-KR" altLang="en-US" sz="1000" dirty="0"/>
              <a:t>있는 일 </a:t>
            </a:r>
            <a:r>
              <a:rPr lang="en-US" altLang="ko-KR" sz="1000" dirty="0"/>
              <a:t>- 3</a:t>
            </a:r>
            <a:r>
              <a:rPr lang="ko-KR" altLang="en-US" sz="1000" dirty="0"/>
              <a:t>개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</a:pPr>
            <a:r>
              <a:rPr lang="en-US" altLang="ko-KR" sz="1000" dirty="0" smtClean="0"/>
              <a:t>5.    </a:t>
            </a:r>
            <a:r>
              <a:rPr lang="ko-KR" altLang="en-US" sz="1000" dirty="0" smtClean="0"/>
              <a:t>한 </a:t>
            </a:r>
            <a:r>
              <a:rPr lang="ko-KR" altLang="en-US" sz="1000" dirty="0"/>
              <a:t>일 </a:t>
            </a:r>
            <a:r>
              <a:rPr lang="en-US" altLang="ko-KR" sz="1000" dirty="0"/>
              <a:t>- </a:t>
            </a:r>
            <a:r>
              <a:rPr lang="ko-KR" altLang="en-US" sz="1000" dirty="0"/>
              <a:t>무제한</a:t>
            </a:r>
            <a:endParaRPr sz="1000" dirty="0"/>
          </a:p>
        </p:txBody>
      </p:sp>
      <p:sp>
        <p:nvSpPr>
          <p:cNvPr id="34" name="Shape 825"/>
          <p:cNvSpPr/>
          <p:nvPr/>
        </p:nvSpPr>
        <p:spPr>
          <a:xfrm>
            <a:off x="0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35" name="Shape 826"/>
          <p:cNvSpPr/>
          <p:nvPr/>
        </p:nvSpPr>
        <p:spPr>
          <a:xfrm>
            <a:off x="105147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36" name="Shape 827"/>
          <p:cNvGrpSpPr/>
          <p:nvPr/>
        </p:nvGrpSpPr>
        <p:grpSpPr>
          <a:xfrm>
            <a:off x="94978" y="721586"/>
            <a:ext cx="511594" cy="465487"/>
            <a:chOff x="4020974" y="559338"/>
            <a:chExt cx="682125" cy="682125"/>
          </a:xfrm>
        </p:grpSpPr>
        <p:sp>
          <p:nvSpPr>
            <p:cNvPr id="74" name="Shape 828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75" name="Shape 829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Shape 830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255994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Shape 831"/>
          <p:cNvGrpSpPr/>
          <p:nvPr/>
        </p:nvGrpSpPr>
        <p:grpSpPr>
          <a:xfrm>
            <a:off x="149391" y="2071323"/>
            <a:ext cx="400573" cy="371997"/>
            <a:chOff x="6329796" y="5170726"/>
            <a:chExt cx="554100" cy="554100"/>
          </a:xfrm>
        </p:grpSpPr>
        <p:sp>
          <p:nvSpPr>
            <p:cNvPr id="72" name="Shape 832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3" name="Shape 833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Shape 834"/>
          <p:cNvGrpSpPr/>
          <p:nvPr/>
        </p:nvGrpSpPr>
        <p:grpSpPr>
          <a:xfrm>
            <a:off x="163699" y="4270864"/>
            <a:ext cx="400573" cy="371997"/>
            <a:chOff x="5008058" y="2036051"/>
            <a:chExt cx="554100" cy="554100"/>
          </a:xfrm>
        </p:grpSpPr>
        <p:sp>
          <p:nvSpPr>
            <p:cNvPr id="70" name="Shape 835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1" name="Shape 836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Shape 837"/>
          <p:cNvGrpSpPr/>
          <p:nvPr/>
        </p:nvGrpSpPr>
        <p:grpSpPr>
          <a:xfrm>
            <a:off x="149332" y="2484294"/>
            <a:ext cx="400573" cy="371997"/>
            <a:chOff x="4748983" y="1250401"/>
            <a:chExt cx="554100" cy="554100"/>
          </a:xfrm>
        </p:grpSpPr>
        <p:sp>
          <p:nvSpPr>
            <p:cNvPr id="68" name="Shape 838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9" name="Shape 839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" name="Shape 840"/>
          <p:cNvGrpSpPr/>
          <p:nvPr/>
        </p:nvGrpSpPr>
        <p:grpSpPr>
          <a:xfrm>
            <a:off x="158572" y="2925913"/>
            <a:ext cx="400573" cy="371997"/>
            <a:chOff x="6609358" y="3741451"/>
            <a:chExt cx="554100" cy="554100"/>
          </a:xfrm>
        </p:grpSpPr>
        <p:sp>
          <p:nvSpPr>
            <p:cNvPr id="66" name="Shape 841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7" name="Shape 842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Shape 843"/>
          <p:cNvGrpSpPr/>
          <p:nvPr/>
        </p:nvGrpSpPr>
        <p:grpSpPr>
          <a:xfrm>
            <a:off x="6644099" y="474359"/>
            <a:ext cx="409465" cy="204615"/>
            <a:chOff x="9062725" y="6231050"/>
            <a:chExt cx="566400" cy="526500"/>
          </a:xfrm>
        </p:grpSpPr>
        <p:sp>
          <p:nvSpPr>
            <p:cNvPr id="64" name="Shape 844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5" name="Shape 845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Shape 846"/>
          <p:cNvSpPr/>
          <p:nvPr/>
        </p:nvSpPr>
        <p:spPr>
          <a:xfrm>
            <a:off x="0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44" name="Shape 847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1518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848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43336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849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71483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850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99631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851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2777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852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559265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853"/>
          <p:cNvSpPr txBox="1"/>
          <p:nvPr/>
        </p:nvSpPr>
        <p:spPr>
          <a:xfrm>
            <a:off x="182273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51" name="Shape 854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47317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Shape 855"/>
          <p:cNvGrpSpPr/>
          <p:nvPr/>
        </p:nvGrpSpPr>
        <p:grpSpPr>
          <a:xfrm>
            <a:off x="139130" y="1647992"/>
            <a:ext cx="400500" cy="379159"/>
            <a:chOff x="211798" y="1728255"/>
            <a:chExt cx="534000" cy="555620"/>
          </a:xfrm>
        </p:grpSpPr>
        <p:sp>
          <p:nvSpPr>
            <p:cNvPr id="62" name="Shape 856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3" name="Shape 857"/>
            <p:cNvPicPr preferRelativeResize="0"/>
            <p:nvPr/>
          </p:nvPicPr>
          <p:blipFill>
            <a:blip r:embed="rId13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" name="Shape 858"/>
          <p:cNvGrpSpPr/>
          <p:nvPr/>
        </p:nvGrpSpPr>
        <p:grpSpPr>
          <a:xfrm>
            <a:off x="163697" y="3801496"/>
            <a:ext cx="400500" cy="371980"/>
            <a:chOff x="233442" y="4802564"/>
            <a:chExt cx="534000" cy="545100"/>
          </a:xfrm>
        </p:grpSpPr>
        <p:sp>
          <p:nvSpPr>
            <p:cNvPr id="60" name="Shape 859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1" name="Shape 860"/>
            <p:cNvPicPr preferRelativeResize="0"/>
            <p:nvPr/>
          </p:nvPicPr>
          <p:blipFill>
            <a:blip r:embed="rId14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" name="Shape 861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60220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862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358082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863"/>
          <p:cNvSpPr/>
          <p:nvPr/>
        </p:nvSpPr>
        <p:spPr>
          <a:xfrm>
            <a:off x="118065" y="2905889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57" name="Shape 864"/>
          <p:cNvGrpSpPr/>
          <p:nvPr/>
        </p:nvGrpSpPr>
        <p:grpSpPr>
          <a:xfrm>
            <a:off x="139127" y="3363712"/>
            <a:ext cx="400500" cy="371980"/>
            <a:chOff x="185503" y="4249897"/>
            <a:chExt cx="534000" cy="545100"/>
          </a:xfrm>
        </p:grpSpPr>
        <p:sp>
          <p:nvSpPr>
            <p:cNvPr id="58" name="Shape 865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9" name="Shape 866"/>
            <p:cNvPicPr preferRelativeResize="0"/>
            <p:nvPr/>
          </p:nvPicPr>
          <p:blipFill>
            <a:blip r:embed="rId17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871"/>
          <p:cNvSpPr/>
          <p:nvPr/>
        </p:nvSpPr>
        <p:spPr>
          <a:xfrm>
            <a:off x="2494838" y="1318385"/>
            <a:ext cx="4137975" cy="180319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5" name="Shape 872"/>
          <p:cNvSpPr/>
          <p:nvPr/>
        </p:nvSpPr>
        <p:spPr>
          <a:xfrm>
            <a:off x="1304850" y="1017631"/>
            <a:ext cx="1126125" cy="134093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6" name="Shape 873"/>
          <p:cNvSpPr/>
          <p:nvPr/>
        </p:nvSpPr>
        <p:spPr>
          <a:xfrm>
            <a:off x="1407112" y="1072257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BACKLOG</a:t>
            </a:r>
            <a:endParaRPr sz="800" dirty="0"/>
          </a:p>
        </p:txBody>
      </p:sp>
      <p:sp>
        <p:nvSpPr>
          <p:cNvPr id="7" name="Shape 874"/>
          <p:cNvSpPr/>
          <p:nvPr/>
        </p:nvSpPr>
        <p:spPr>
          <a:xfrm>
            <a:off x="3236929" y="1041576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TO DO</a:t>
            </a:r>
            <a:endParaRPr sz="800" dirty="0"/>
          </a:p>
        </p:txBody>
      </p:sp>
      <p:sp>
        <p:nvSpPr>
          <p:cNvPr id="8" name="Shape 875"/>
          <p:cNvSpPr/>
          <p:nvPr/>
        </p:nvSpPr>
        <p:spPr>
          <a:xfrm>
            <a:off x="4241859" y="1041576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INPROGRESS</a:t>
            </a:r>
            <a:endParaRPr sz="800" dirty="0"/>
          </a:p>
        </p:txBody>
      </p:sp>
      <p:sp>
        <p:nvSpPr>
          <p:cNvPr id="9" name="Shape 876"/>
          <p:cNvSpPr/>
          <p:nvPr/>
        </p:nvSpPr>
        <p:spPr>
          <a:xfrm>
            <a:off x="5246789" y="1041576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/>
              <a:t>DONE</a:t>
            </a:r>
            <a:endParaRPr sz="800" dirty="0"/>
          </a:p>
        </p:txBody>
      </p:sp>
      <p:sp>
        <p:nvSpPr>
          <p:cNvPr id="10" name="Shape 877"/>
          <p:cNvSpPr/>
          <p:nvPr/>
        </p:nvSpPr>
        <p:spPr>
          <a:xfrm>
            <a:off x="1372358" y="1484876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시나리오</a:t>
            </a:r>
            <a:endParaRPr dirty="0"/>
          </a:p>
        </p:txBody>
      </p:sp>
      <p:sp>
        <p:nvSpPr>
          <p:cNvPr id="11" name="Shape 878"/>
          <p:cNvSpPr/>
          <p:nvPr/>
        </p:nvSpPr>
        <p:spPr>
          <a:xfrm>
            <a:off x="1372350" y="2111833"/>
            <a:ext cx="991125" cy="212911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NEW CARD</a:t>
            </a:r>
            <a:endParaRPr dirty="0"/>
          </a:p>
        </p:txBody>
      </p:sp>
      <p:pic>
        <p:nvPicPr>
          <p:cNvPr id="12" name="Shape 87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533442" y="1977156"/>
            <a:ext cx="511594" cy="46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880"/>
          <p:cNvSpPr txBox="1"/>
          <p:nvPr/>
        </p:nvSpPr>
        <p:spPr>
          <a:xfrm>
            <a:off x="2494829" y="2377976"/>
            <a:ext cx="588825" cy="28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지너니</a:t>
            </a:r>
            <a:endParaRPr sz="900" dirty="0"/>
          </a:p>
        </p:txBody>
      </p:sp>
      <p:sp>
        <p:nvSpPr>
          <p:cNvPr id="14" name="Shape 881"/>
          <p:cNvSpPr/>
          <p:nvPr/>
        </p:nvSpPr>
        <p:spPr>
          <a:xfrm>
            <a:off x="3202163" y="1361530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5" name="Shape 882"/>
          <p:cNvSpPr/>
          <p:nvPr/>
        </p:nvSpPr>
        <p:spPr>
          <a:xfrm>
            <a:off x="4207106" y="1361530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6" name="Shape 883"/>
          <p:cNvSpPr/>
          <p:nvPr/>
        </p:nvSpPr>
        <p:spPr>
          <a:xfrm>
            <a:off x="5212030" y="1361530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17" name="Shape 884"/>
          <p:cNvSpPr/>
          <p:nvPr/>
        </p:nvSpPr>
        <p:spPr>
          <a:xfrm>
            <a:off x="2489513" y="3162267"/>
            <a:ext cx="4137975" cy="180319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pic>
        <p:nvPicPr>
          <p:cNvPr id="18" name="Shape 88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528117" y="3821038"/>
            <a:ext cx="511594" cy="46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886"/>
          <p:cNvSpPr txBox="1"/>
          <p:nvPr/>
        </p:nvSpPr>
        <p:spPr>
          <a:xfrm>
            <a:off x="2489504" y="4221858"/>
            <a:ext cx="588825" cy="282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 err="1">
                <a:solidFill>
                  <a:schemeClr val="dk1"/>
                </a:solidFill>
              </a:rPr>
              <a:t>재욱짱</a:t>
            </a:r>
            <a:endParaRPr sz="900" dirty="0"/>
          </a:p>
        </p:txBody>
      </p:sp>
      <p:sp>
        <p:nvSpPr>
          <p:cNvPr id="20" name="Shape 887"/>
          <p:cNvSpPr/>
          <p:nvPr/>
        </p:nvSpPr>
        <p:spPr>
          <a:xfrm>
            <a:off x="3196838" y="3205412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1" name="Shape 888"/>
          <p:cNvSpPr/>
          <p:nvPr/>
        </p:nvSpPr>
        <p:spPr>
          <a:xfrm>
            <a:off x="4201781" y="3205412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4" name="Shape 889"/>
          <p:cNvSpPr/>
          <p:nvPr/>
        </p:nvSpPr>
        <p:spPr>
          <a:xfrm>
            <a:off x="5206706" y="3205412"/>
            <a:ext cx="991125" cy="169673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5" name="Shape 890"/>
          <p:cNvSpPr/>
          <p:nvPr/>
        </p:nvSpPr>
        <p:spPr>
          <a:xfrm>
            <a:off x="4207098" y="1454201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스토리보드</a:t>
            </a:r>
            <a:endParaRPr dirty="0"/>
          </a:p>
        </p:txBody>
      </p:sp>
      <p:sp>
        <p:nvSpPr>
          <p:cNvPr id="26" name="Shape 891"/>
          <p:cNvSpPr/>
          <p:nvPr/>
        </p:nvSpPr>
        <p:spPr>
          <a:xfrm>
            <a:off x="3202180" y="1454193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ERD</a:t>
            </a:r>
            <a:endParaRPr dirty="0"/>
          </a:p>
        </p:txBody>
      </p:sp>
      <p:sp>
        <p:nvSpPr>
          <p:cNvPr id="27" name="Shape 892"/>
          <p:cNvSpPr/>
          <p:nvPr/>
        </p:nvSpPr>
        <p:spPr>
          <a:xfrm>
            <a:off x="4207108" y="3331607"/>
            <a:ext cx="991125" cy="46779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명세서</a:t>
            </a:r>
            <a:endParaRPr dirty="0"/>
          </a:p>
        </p:txBody>
      </p:sp>
      <p:sp>
        <p:nvSpPr>
          <p:cNvPr id="28" name="Shape 893"/>
          <p:cNvSpPr/>
          <p:nvPr/>
        </p:nvSpPr>
        <p:spPr>
          <a:xfrm>
            <a:off x="2275051" y="1147425"/>
            <a:ext cx="3831300" cy="331220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dirty="0"/>
          </a:p>
        </p:txBody>
      </p:sp>
      <p:sp>
        <p:nvSpPr>
          <p:cNvPr id="29" name="Shape 894"/>
          <p:cNvSpPr txBox="1"/>
          <p:nvPr/>
        </p:nvSpPr>
        <p:spPr>
          <a:xfrm>
            <a:off x="2802871" y="1180752"/>
            <a:ext cx="963000" cy="21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>
                <a:solidFill>
                  <a:schemeClr val="dk1"/>
                </a:solidFill>
              </a:rPr>
              <a:t>시나리오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0" name="Shape 895"/>
          <p:cNvSpPr txBox="1"/>
          <p:nvPr/>
        </p:nvSpPr>
        <p:spPr>
          <a:xfrm>
            <a:off x="2527223" y="1509776"/>
            <a:ext cx="3339675" cy="138883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dk1"/>
                </a:solidFill>
              </a:rPr>
              <a:t>내용을 입력하는 공간입니다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31" name="Shape 896"/>
          <p:cNvSpPr/>
          <p:nvPr/>
        </p:nvSpPr>
        <p:spPr>
          <a:xfrm>
            <a:off x="2532524" y="2982562"/>
            <a:ext cx="921600" cy="25344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dirty="0"/>
              <a:t>내용 저장</a:t>
            </a:r>
            <a:endParaRPr sz="800" dirty="0"/>
          </a:p>
        </p:txBody>
      </p:sp>
      <p:sp>
        <p:nvSpPr>
          <p:cNvPr id="32" name="Shape 897"/>
          <p:cNvSpPr/>
          <p:nvPr/>
        </p:nvSpPr>
        <p:spPr>
          <a:xfrm>
            <a:off x="4945293" y="2982562"/>
            <a:ext cx="921600" cy="25344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dirty="0"/>
              <a:t>체크박스 생성</a:t>
            </a:r>
            <a:endParaRPr sz="800" dirty="0"/>
          </a:p>
        </p:txBody>
      </p:sp>
      <p:sp>
        <p:nvSpPr>
          <p:cNvPr id="33" name="Shape 898"/>
          <p:cNvSpPr/>
          <p:nvPr/>
        </p:nvSpPr>
        <p:spPr>
          <a:xfrm>
            <a:off x="2532525" y="3319937"/>
            <a:ext cx="202725" cy="18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800" dirty="0"/>
          </a:p>
        </p:txBody>
      </p:sp>
      <p:sp>
        <p:nvSpPr>
          <p:cNvPr id="34" name="Shape 899"/>
          <p:cNvSpPr txBox="1"/>
          <p:nvPr/>
        </p:nvSpPr>
        <p:spPr>
          <a:xfrm>
            <a:off x="2802880" y="3284623"/>
            <a:ext cx="30640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체크 하지 않은 체크박스</a:t>
            </a:r>
            <a:endParaRPr dirty="0"/>
          </a:p>
        </p:txBody>
      </p:sp>
      <p:sp>
        <p:nvSpPr>
          <p:cNvPr id="35" name="Shape 900"/>
          <p:cNvSpPr/>
          <p:nvPr/>
        </p:nvSpPr>
        <p:spPr>
          <a:xfrm>
            <a:off x="2532525" y="3618388"/>
            <a:ext cx="202725" cy="18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800" dirty="0">
                <a:solidFill>
                  <a:schemeClr val="dk1"/>
                </a:solidFill>
              </a:rPr>
              <a:t>V</a:t>
            </a:r>
            <a:endParaRPr sz="800" dirty="0"/>
          </a:p>
        </p:txBody>
      </p:sp>
      <p:sp>
        <p:nvSpPr>
          <p:cNvPr id="36" name="Shape 901"/>
          <p:cNvSpPr txBox="1"/>
          <p:nvPr/>
        </p:nvSpPr>
        <p:spPr>
          <a:xfrm>
            <a:off x="2802880" y="3583074"/>
            <a:ext cx="30640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체크 한 체크박스</a:t>
            </a:r>
            <a:endParaRPr dirty="0"/>
          </a:p>
        </p:txBody>
      </p:sp>
      <p:sp>
        <p:nvSpPr>
          <p:cNvPr id="37" name="Shape 902"/>
          <p:cNvSpPr/>
          <p:nvPr/>
        </p:nvSpPr>
        <p:spPr>
          <a:xfrm>
            <a:off x="2532525" y="3907438"/>
            <a:ext cx="202725" cy="18138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800" dirty="0"/>
          </a:p>
        </p:txBody>
      </p:sp>
      <p:sp>
        <p:nvSpPr>
          <p:cNvPr id="38" name="Shape 903"/>
          <p:cNvSpPr txBox="1"/>
          <p:nvPr/>
        </p:nvSpPr>
        <p:spPr>
          <a:xfrm>
            <a:off x="2802880" y="3872125"/>
            <a:ext cx="30640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수정중인 박스  </a:t>
            </a:r>
            <a:endParaRPr dirty="0"/>
          </a:p>
        </p:txBody>
      </p:sp>
      <p:sp>
        <p:nvSpPr>
          <p:cNvPr id="39" name="Shape 904"/>
          <p:cNvSpPr/>
          <p:nvPr/>
        </p:nvSpPr>
        <p:spPr>
          <a:xfrm flipH="1">
            <a:off x="1347563" y="1431323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" name="Shape 905"/>
          <p:cNvSpPr txBox="1"/>
          <p:nvPr/>
        </p:nvSpPr>
        <p:spPr>
          <a:xfrm>
            <a:off x="7325325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 err="1"/>
              <a:t>칸반보드</a:t>
            </a:r>
            <a:r>
              <a:rPr lang="ko-KR" altLang="en-US" sz="1000" dirty="0"/>
              <a:t> 클릭 시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  <a:buAutoNum type="arabicPeriod"/>
            </a:pPr>
            <a:r>
              <a:rPr lang="ko-KR" altLang="en-US" sz="1000" dirty="0"/>
              <a:t>카드를 클릭하면 </a:t>
            </a:r>
            <a:r>
              <a:rPr lang="en-US" altLang="ko-KR" sz="1000" dirty="0"/>
              <a:t>modal</a:t>
            </a:r>
            <a:r>
              <a:rPr lang="ko-KR" altLang="en-US" sz="1000" dirty="0"/>
              <a:t>로 카드제목</a:t>
            </a:r>
            <a:r>
              <a:rPr lang="en-US" altLang="ko-KR" sz="1000" dirty="0"/>
              <a:t>, </a:t>
            </a:r>
            <a:r>
              <a:rPr lang="ko-KR" altLang="en-US" sz="1000" dirty="0"/>
              <a:t>상세내용</a:t>
            </a:r>
            <a:r>
              <a:rPr lang="en-US" altLang="ko-KR" sz="1000" dirty="0"/>
              <a:t>, </a:t>
            </a:r>
            <a:r>
              <a:rPr lang="ko-KR" altLang="en-US" sz="1000" dirty="0"/>
              <a:t>체크리스트 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볼 수 있다</a:t>
            </a:r>
            <a:r>
              <a:rPr lang="en-US" altLang="ko-KR" sz="1000" dirty="0"/>
              <a:t>.</a:t>
            </a:r>
            <a:endParaRPr sz="1000" dirty="0"/>
          </a:p>
        </p:txBody>
      </p:sp>
      <p:sp>
        <p:nvSpPr>
          <p:cNvPr id="41" name="Shape 906"/>
          <p:cNvSpPr/>
          <p:nvPr/>
        </p:nvSpPr>
        <p:spPr>
          <a:xfrm>
            <a:off x="-1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42" name="Shape 907"/>
          <p:cNvSpPr/>
          <p:nvPr/>
        </p:nvSpPr>
        <p:spPr>
          <a:xfrm>
            <a:off x="105146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43" name="Shape 908"/>
          <p:cNvGrpSpPr/>
          <p:nvPr/>
        </p:nvGrpSpPr>
        <p:grpSpPr>
          <a:xfrm>
            <a:off x="94977" y="721586"/>
            <a:ext cx="511594" cy="465487"/>
            <a:chOff x="4020974" y="559338"/>
            <a:chExt cx="682125" cy="682125"/>
          </a:xfrm>
        </p:grpSpPr>
        <p:sp>
          <p:nvSpPr>
            <p:cNvPr id="81" name="Shape 909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82" name="Shape 910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" name="Shape 91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255993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Shape 912"/>
          <p:cNvGrpSpPr/>
          <p:nvPr/>
        </p:nvGrpSpPr>
        <p:grpSpPr>
          <a:xfrm>
            <a:off x="149390" y="2071323"/>
            <a:ext cx="400573" cy="371997"/>
            <a:chOff x="6329796" y="5170726"/>
            <a:chExt cx="554100" cy="554100"/>
          </a:xfrm>
        </p:grpSpPr>
        <p:sp>
          <p:nvSpPr>
            <p:cNvPr id="79" name="Shape 913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80" name="Shape 914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Shape 915"/>
          <p:cNvGrpSpPr/>
          <p:nvPr/>
        </p:nvGrpSpPr>
        <p:grpSpPr>
          <a:xfrm>
            <a:off x="163698" y="4270864"/>
            <a:ext cx="400573" cy="371997"/>
            <a:chOff x="5008058" y="2036051"/>
            <a:chExt cx="554100" cy="554100"/>
          </a:xfrm>
        </p:grpSpPr>
        <p:sp>
          <p:nvSpPr>
            <p:cNvPr id="77" name="Shape 916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8" name="Shape 917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Shape 918"/>
          <p:cNvGrpSpPr/>
          <p:nvPr/>
        </p:nvGrpSpPr>
        <p:grpSpPr>
          <a:xfrm>
            <a:off x="149331" y="2484294"/>
            <a:ext cx="400573" cy="371997"/>
            <a:chOff x="4748983" y="1250401"/>
            <a:chExt cx="554100" cy="554100"/>
          </a:xfrm>
        </p:grpSpPr>
        <p:sp>
          <p:nvSpPr>
            <p:cNvPr id="75" name="Shape 919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6" name="Shape 920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" name="Shape 921"/>
          <p:cNvGrpSpPr/>
          <p:nvPr/>
        </p:nvGrpSpPr>
        <p:grpSpPr>
          <a:xfrm>
            <a:off x="158571" y="2925913"/>
            <a:ext cx="400573" cy="371997"/>
            <a:chOff x="6609358" y="3741451"/>
            <a:chExt cx="554100" cy="554100"/>
          </a:xfrm>
        </p:grpSpPr>
        <p:sp>
          <p:nvSpPr>
            <p:cNvPr id="73" name="Shape 922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4" name="Shape 923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" name="Shape 924"/>
          <p:cNvGrpSpPr/>
          <p:nvPr/>
        </p:nvGrpSpPr>
        <p:grpSpPr>
          <a:xfrm>
            <a:off x="6644098" y="474359"/>
            <a:ext cx="409465" cy="204615"/>
            <a:chOff x="9062725" y="6231050"/>
            <a:chExt cx="566400" cy="526500"/>
          </a:xfrm>
        </p:grpSpPr>
        <p:sp>
          <p:nvSpPr>
            <p:cNvPr id="71" name="Shape 925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2" name="Shape 926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Shape 927"/>
          <p:cNvSpPr/>
          <p:nvPr/>
        </p:nvSpPr>
        <p:spPr>
          <a:xfrm>
            <a:off x="-1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51" name="Shape 928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1518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929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43336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930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714837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931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99631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932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2777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933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559264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934"/>
          <p:cNvSpPr txBox="1"/>
          <p:nvPr/>
        </p:nvSpPr>
        <p:spPr>
          <a:xfrm>
            <a:off x="182272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58" name="Shape 935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47316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Shape 936"/>
          <p:cNvGrpSpPr/>
          <p:nvPr/>
        </p:nvGrpSpPr>
        <p:grpSpPr>
          <a:xfrm>
            <a:off x="139129" y="1647992"/>
            <a:ext cx="400500" cy="379159"/>
            <a:chOff x="211798" y="1728255"/>
            <a:chExt cx="534000" cy="555620"/>
          </a:xfrm>
        </p:grpSpPr>
        <p:sp>
          <p:nvSpPr>
            <p:cNvPr id="69" name="Shape 937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0" name="Shape 938"/>
            <p:cNvPicPr preferRelativeResize="0"/>
            <p:nvPr/>
          </p:nvPicPr>
          <p:blipFill>
            <a:blip r:embed="rId13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" name="Shape 939"/>
          <p:cNvGrpSpPr/>
          <p:nvPr/>
        </p:nvGrpSpPr>
        <p:grpSpPr>
          <a:xfrm>
            <a:off x="163696" y="3801496"/>
            <a:ext cx="400500" cy="371980"/>
            <a:chOff x="233442" y="4802564"/>
            <a:chExt cx="534000" cy="545100"/>
          </a:xfrm>
        </p:grpSpPr>
        <p:sp>
          <p:nvSpPr>
            <p:cNvPr id="67" name="Shape 940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8" name="Shape 941"/>
            <p:cNvPicPr preferRelativeResize="0"/>
            <p:nvPr/>
          </p:nvPicPr>
          <p:blipFill>
            <a:blip r:embed="rId14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Shape 942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60219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943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358081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944"/>
          <p:cNvSpPr/>
          <p:nvPr/>
        </p:nvSpPr>
        <p:spPr>
          <a:xfrm>
            <a:off x="118064" y="2905889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64" name="Shape 945"/>
          <p:cNvGrpSpPr/>
          <p:nvPr/>
        </p:nvGrpSpPr>
        <p:grpSpPr>
          <a:xfrm>
            <a:off x="139126" y="3363712"/>
            <a:ext cx="400500" cy="371980"/>
            <a:chOff x="185503" y="4249897"/>
            <a:chExt cx="534000" cy="545100"/>
          </a:xfrm>
        </p:grpSpPr>
        <p:sp>
          <p:nvSpPr>
            <p:cNvPr id="65" name="Shape 946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6" name="Shape 947"/>
            <p:cNvPicPr preferRelativeResize="0"/>
            <p:nvPr/>
          </p:nvPicPr>
          <p:blipFill>
            <a:blip r:embed="rId17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952"/>
          <p:cNvSpPr/>
          <p:nvPr/>
        </p:nvSpPr>
        <p:spPr>
          <a:xfrm>
            <a:off x="714601" y="676871"/>
            <a:ext cx="6433875" cy="4466629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763" y="1830617"/>
            <a:ext cx="6206266" cy="2816596"/>
          </a:xfrm>
          <a:prstGeom prst="rect">
            <a:avLst/>
          </a:prstGeom>
        </p:spPr>
      </p:pic>
      <p:pic>
        <p:nvPicPr>
          <p:cNvPr id="6" name="Shape 95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95764" y="1372373"/>
            <a:ext cx="281475" cy="2561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955"/>
          <p:cNvSpPr txBox="1"/>
          <p:nvPr/>
        </p:nvSpPr>
        <p:spPr>
          <a:xfrm>
            <a:off x="1298100" y="1373073"/>
            <a:ext cx="1606950" cy="2520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956"/>
          <p:cNvSpPr/>
          <p:nvPr/>
        </p:nvSpPr>
        <p:spPr>
          <a:xfrm flipH="1">
            <a:off x="864526" y="117096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" name="Shape 957"/>
          <p:cNvSpPr/>
          <p:nvPr/>
        </p:nvSpPr>
        <p:spPr>
          <a:xfrm>
            <a:off x="5975726" y="1349128"/>
            <a:ext cx="921600" cy="25344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dirty="0"/>
              <a:t>글쓰기</a:t>
            </a:r>
            <a:endParaRPr sz="800" dirty="0"/>
          </a:p>
        </p:txBody>
      </p:sp>
      <p:sp>
        <p:nvSpPr>
          <p:cNvPr id="10" name="Shape 958"/>
          <p:cNvSpPr txBox="1"/>
          <p:nvPr/>
        </p:nvSpPr>
        <p:spPr>
          <a:xfrm>
            <a:off x="7325326" y="460889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트러블슈팅 클릭 시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  <a:buAutoNum type="arabicPeriod"/>
            </a:pPr>
            <a:r>
              <a:rPr lang="ko-KR" altLang="en-US" sz="1000" dirty="0"/>
              <a:t>팀 내에서 적은 트러블슈팅의 작성자</a:t>
            </a:r>
            <a:r>
              <a:rPr lang="en-US" altLang="ko-KR" sz="1000" dirty="0"/>
              <a:t>, </a:t>
            </a:r>
            <a:r>
              <a:rPr lang="ko-KR" altLang="en-US" sz="1000" dirty="0"/>
              <a:t>제목</a:t>
            </a:r>
            <a:r>
              <a:rPr lang="en-US" altLang="ko-KR" sz="1000" dirty="0"/>
              <a:t>, </a:t>
            </a:r>
            <a:r>
              <a:rPr lang="ko-KR" altLang="en-US" sz="1000" dirty="0"/>
              <a:t>내용</a:t>
            </a:r>
            <a:r>
              <a:rPr lang="en-US" altLang="ko-KR" sz="1000" dirty="0"/>
              <a:t>, </a:t>
            </a:r>
            <a:r>
              <a:rPr lang="ko-KR" altLang="en-US" sz="1000" dirty="0"/>
              <a:t>날짜를 검색한다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  <a:buAutoNum type="arabicPeriod"/>
            </a:pPr>
            <a:r>
              <a:rPr lang="ko-KR" altLang="en-US" sz="1000" dirty="0"/>
              <a:t>글쓰기를 클릭하면 작성할 수 있는 화면이 나온다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  </a:t>
            </a:r>
            <a:r>
              <a:rPr lang="en-US" altLang="ko-KR" sz="1000" dirty="0"/>
              <a:t>3.	</a:t>
            </a:r>
            <a:r>
              <a:rPr lang="ko-KR" altLang="en-US" sz="1000" dirty="0"/>
              <a:t>트러블 슈팅의 내용들을 </a:t>
            </a:r>
            <a:endParaRPr sz="1000" dirty="0"/>
          </a:p>
          <a:p>
            <a:r>
              <a:rPr lang="ko-KR" altLang="en-US" sz="1000" dirty="0"/>
              <a:t>	</a:t>
            </a:r>
            <a:r>
              <a:rPr lang="en-US" altLang="ko-KR" sz="1000" dirty="0" err="1"/>
              <a:t>pdf</a:t>
            </a:r>
            <a:r>
              <a:rPr lang="ko-KR" altLang="en-US" sz="1000" dirty="0"/>
              <a:t>파일로 저장한다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ko-KR" altLang="en-US" sz="1000" dirty="0">
                <a:solidFill>
                  <a:schemeClr val="dk1"/>
                </a:solidFill>
              </a:rPr>
              <a:t>  </a:t>
            </a:r>
            <a:r>
              <a:rPr lang="en-US" altLang="ko-KR" sz="1000" dirty="0">
                <a:solidFill>
                  <a:schemeClr val="dk1"/>
                </a:solidFill>
              </a:rPr>
              <a:t>4.	</a:t>
            </a:r>
            <a:r>
              <a:rPr lang="ko-KR" altLang="en-US" sz="1000" dirty="0">
                <a:solidFill>
                  <a:schemeClr val="dk1"/>
                </a:solidFill>
              </a:rPr>
              <a:t>태그를 클릭하면 같은</a:t>
            </a:r>
            <a:endParaRPr sz="1000" dirty="0">
              <a:solidFill>
                <a:schemeClr val="dk1"/>
              </a:solidFill>
            </a:endParaRPr>
          </a:p>
          <a:p>
            <a:pPr indent="342900"/>
            <a:r>
              <a:rPr lang="ko-KR" altLang="en-US" sz="1000" dirty="0">
                <a:solidFill>
                  <a:schemeClr val="dk1"/>
                </a:solidFill>
              </a:rPr>
              <a:t>태그들을 검색 할 수</a:t>
            </a:r>
            <a:endParaRPr sz="1000" dirty="0">
              <a:solidFill>
                <a:schemeClr val="dk1"/>
              </a:solidFill>
            </a:endParaRPr>
          </a:p>
          <a:p>
            <a:pPr indent="342900"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있다 </a:t>
            </a:r>
            <a:endParaRPr sz="1000" dirty="0"/>
          </a:p>
        </p:txBody>
      </p:sp>
      <p:pic>
        <p:nvPicPr>
          <p:cNvPr id="11" name="tabl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4916" y="679532"/>
            <a:ext cx="2414225" cy="573074"/>
          </a:xfrm>
          <a:prstGeom prst="rect">
            <a:avLst/>
          </a:prstGeom>
        </p:spPr>
      </p:pic>
      <p:sp>
        <p:nvSpPr>
          <p:cNvPr id="12" name="Shape 960"/>
          <p:cNvSpPr/>
          <p:nvPr/>
        </p:nvSpPr>
        <p:spPr>
          <a:xfrm>
            <a:off x="776365" y="803936"/>
            <a:ext cx="1141169" cy="321001"/>
          </a:xfrm>
          <a:prstGeom prst="flowChartTermina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 </a:t>
            </a:r>
            <a:endParaRPr dirty="0"/>
          </a:p>
        </p:txBody>
      </p:sp>
      <p:sp>
        <p:nvSpPr>
          <p:cNvPr id="13" name="Shape 961"/>
          <p:cNvSpPr/>
          <p:nvPr/>
        </p:nvSpPr>
        <p:spPr>
          <a:xfrm>
            <a:off x="0" y="679532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4" name="Shape 962"/>
          <p:cNvSpPr/>
          <p:nvPr/>
        </p:nvSpPr>
        <p:spPr>
          <a:xfrm>
            <a:off x="105147" y="460889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15" name="Shape 963"/>
          <p:cNvGrpSpPr/>
          <p:nvPr/>
        </p:nvGrpSpPr>
        <p:grpSpPr>
          <a:xfrm>
            <a:off x="94978" y="718925"/>
            <a:ext cx="511594" cy="465487"/>
            <a:chOff x="4020974" y="559338"/>
            <a:chExt cx="682125" cy="682125"/>
          </a:xfrm>
        </p:grpSpPr>
        <p:sp>
          <p:nvSpPr>
            <p:cNvPr id="60" name="Shape 964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61" name="Shape 965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Shape 966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6255994" y="466212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Shape 967"/>
          <p:cNvGrpSpPr/>
          <p:nvPr/>
        </p:nvGrpSpPr>
        <p:grpSpPr>
          <a:xfrm>
            <a:off x="149391" y="2068662"/>
            <a:ext cx="400573" cy="371997"/>
            <a:chOff x="6329796" y="5170726"/>
            <a:chExt cx="554100" cy="554100"/>
          </a:xfrm>
        </p:grpSpPr>
        <p:sp>
          <p:nvSpPr>
            <p:cNvPr id="58" name="Shape 968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9" name="Shape 969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Shape 970"/>
          <p:cNvGrpSpPr/>
          <p:nvPr/>
        </p:nvGrpSpPr>
        <p:grpSpPr>
          <a:xfrm>
            <a:off x="163699" y="4268203"/>
            <a:ext cx="400573" cy="371997"/>
            <a:chOff x="5008058" y="2036051"/>
            <a:chExt cx="554100" cy="554100"/>
          </a:xfrm>
        </p:grpSpPr>
        <p:sp>
          <p:nvSpPr>
            <p:cNvPr id="56" name="Shape 971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7" name="Shape 972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Shape 973"/>
          <p:cNvGrpSpPr/>
          <p:nvPr/>
        </p:nvGrpSpPr>
        <p:grpSpPr>
          <a:xfrm>
            <a:off x="149332" y="2481633"/>
            <a:ext cx="400573" cy="371997"/>
            <a:chOff x="4748983" y="1250401"/>
            <a:chExt cx="554100" cy="554100"/>
          </a:xfrm>
        </p:grpSpPr>
        <p:sp>
          <p:nvSpPr>
            <p:cNvPr id="54" name="Shape 974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5" name="Shape 975"/>
            <p:cNvPicPr preferRelativeResize="0"/>
            <p:nvPr/>
          </p:nvPicPr>
          <p:blipFill>
            <a:blip r:embed="rId10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Shape 976"/>
          <p:cNvGrpSpPr/>
          <p:nvPr/>
        </p:nvGrpSpPr>
        <p:grpSpPr>
          <a:xfrm>
            <a:off x="158572" y="2923252"/>
            <a:ext cx="400573" cy="371997"/>
            <a:chOff x="6609358" y="3741451"/>
            <a:chExt cx="554100" cy="554100"/>
          </a:xfrm>
        </p:grpSpPr>
        <p:sp>
          <p:nvSpPr>
            <p:cNvPr id="52" name="Shape 977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3" name="Shape 978"/>
            <p:cNvPicPr preferRelativeResize="0"/>
            <p:nvPr/>
          </p:nvPicPr>
          <p:blipFill>
            <a:blip r:embed="rId11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Shape 979"/>
          <p:cNvGrpSpPr/>
          <p:nvPr/>
        </p:nvGrpSpPr>
        <p:grpSpPr>
          <a:xfrm>
            <a:off x="6644099" y="471698"/>
            <a:ext cx="409465" cy="204615"/>
            <a:chOff x="9062725" y="6231050"/>
            <a:chExt cx="566400" cy="526500"/>
          </a:xfrm>
        </p:grpSpPr>
        <p:sp>
          <p:nvSpPr>
            <p:cNvPr id="50" name="Shape 980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1" name="Shape 981"/>
            <p:cNvPicPr preferRelativeResize="0"/>
            <p:nvPr/>
          </p:nvPicPr>
          <p:blipFill>
            <a:blip r:embed="rId12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Shape 982"/>
          <p:cNvSpPr/>
          <p:nvPr/>
        </p:nvSpPr>
        <p:spPr>
          <a:xfrm>
            <a:off x="0" y="460889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25" name="Shape 983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1151889" y="442162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984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1433364" y="442162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985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1714838" y="442162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986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1996314" y="442162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987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2277789" y="442162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988"/>
          <p:cNvPicPr preferRelativeResize="0"/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2559265" y="466212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989"/>
          <p:cNvSpPr txBox="1"/>
          <p:nvPr/>
        </p:nvSpPr>
        <p:spPr>
          <a:xfrm>
            <a:off x="182273" y="444204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32" name="Shape 990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47317" y="1244424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Shape 991"/>
          <p:cNvGrpSpPr/>
          <p:nvPr/>
        </p:nvGrpSpPr>
        <p:grpSpPr>
          <a:xfrm>
            <a:off x="139130" y="1645331"/>
            <a:ext cx="400500" cy="379159"/>
            <a:chOff x="211798" y="1728255"/>
            <a:chExt cx="534000" cy="555620"/>
          </a:xfrm>
        </p:grpSpPr>
        <p:sp>
          <p:nvSpPr>
            <p:cNvPr id="48" name="Shape 992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9" name="Shape 993"/>
            <p:cNvPicPr preferRelativeResize="0"/>
            <p:nvPr/>
          </p:nvPicPr>
          <p:blipFill>
            <a:blip r:embed="rId16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Shape 994"/>
          <p:cNvGrpSpPr/>
          <p:nvPr/>
        </p:nvGrpSpPr>
        <p:grpSpPr>
          <a:xfrm>
            <a:off x="163697" y="3798835"/>
            <a:ext cx="400500" cy="371980"/>
            <a:chOff x="233442" y="4802564"/>
            <a:chExt cx="534000" cy="545100"/>
          </a:xfrm>
        </p:grpSpPr>
        <p:sp>
          <p:nvSpPr>
            <p:cNvPr id="46" name="Shape 995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7" name="Shape 996"/>
            <p:cNvPicPr preferRelativeResize="0"/>
            <p:nvPr/>
          </p:nvPicPr>
          <p:blipFill>
            <a:blip r:embed="rId17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Shape 997"/>
          <p:cNvPicPr preferRelativeResize="0"/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160220" y="4708116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998"/>
          <p:cNvPicPr preferRelativeResize="0"/>
          <p:nvPr/>
        </p:nvPicPr>
        <p:blipFill>
          <a:blip r:embed="rId19" cstate="print">
            <a:alphaModFix/>
          </a:blip>
          <a:stretch>
            <a:fillRect/>
          </a:stretch>
        </p:blipFill>
        <p:spPr>
          <a:xfrm>
            <a:off x="1358082" y="585378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999"/>
          <p:cNvSpPr/>
          <p:nvPr/>
        </p:nvSpPr>
        <p:spPr>
          <a:xfrm>
            <a:off x="3015044" y="1372363"/>
            <a:ext cx="921600" cy="25344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 err="1"/>
              <a:t>pdf</a:t>
            </a:r>
            <a:r>
              <a:rPr lang="en-US" altLang="ko-KR" sz="800" dirty="0"/>
              <a:t> </a:t>
            </a:r>
            <a:r>
              <a:rPr lang="ko-KR" altLang="en-US" sz="800" dirty="0"/>
              <a:t>저장</a:t>
            </a:r>
            <a:endParaRPr sz="800" dirty="0"/>
          </a:p>
        </p:txBody>
      </p:sp>
      <p:sp>
        <p:nvSpPr>
          <p:cNvPr id="38" name="Shape 1000"/>
          <p:cNvSpPr/>
          <p:nvPr/>
        </p:nvSpPr>
        <p:spPr>
          <a:xfrm flipH="1">
            <a:off x="5888745" y="133176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9" name="Shape 1001"/>
          <p:cNvSpPr/>
          <p:nvPr/>
        </p:nvSpPr>
        <p:spPr>
          <a:xfrm flipH="1">
            <a:off x="3762008" y="1170969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0" name="Shape 1002"/>
          <p:cNvGrpSpPr/>
          <p:nvPr/>
        </p:nvGrpSpPr>
        <p:grpSpPr>
          <a:xfrm>
            <a:off x="139127" y="3361051"/>
            <a:ext cx="400500" cy="371980"/>
            <a:chOff x="185503" y="4249897"/>
            <a:chExt cx="534000" cy="545100"/>
          </a:xfrm>
        </p:grpSpPr>
        <p:sp>
          <p:nvSpPr>
            <p:cNvPr id="44" name="Shape 1003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5" name="Shape 1004"/>
            <p:cNvPicPr preferRelativeResize="0"/>
            <p:nvPr/>
          </p:nvPicPr>
          <p:blipFill>
            <a:blip r:embed="rId20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Shape 1005"/>
          <p:cNvSpPr/>
          <p:nvPr/>
        </p:nvSpPr>
        <p:spPr>
          <a:xfrm>
            <a:off x="107360" y="3338703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2" name="Shape 1006"/>
          <p:cNvSpPr/>
          <p:nvPr/>
        </p:nvSpPr>
        <p:spPr>
          <a:xfrm flipH="1">
            <a:off x="2220645" y="2299909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62" name="Shape 1064"/>
          <p:cNvPicPr preferRelativeResize="0"/>
          <p:nvPr/>
        </p:nvPicPr>
        <p:blipFill>
          <a:blip r:embed="rId21" cstate="print">
            <a:alphaModFix/>
          </a:blip>
          <a:stretch>
            <a:fillRect/>
          </a:stretch>
        </p:blipFill>
        <p:spPr>
          <a:xfrm>
            <a:off x="2530688" y="3439637"/>
            <a:ext cx="464344" cy="19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012"/>
          <p:cNvSpPr/>
          <p:nvPr/>
        </p:nvSpPr>
        <p:spPr>
          <a:xfrm>
            <a:off x="21056" y="3373392"/>
            <a:ext cx="701541" cy="282713"/>
          </a:xfrm>
          <a:prstGeom prst="flowChartTermina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Shape 1013"/>
          <p:cNvSpPr txBox="1"/>
          <p:nvPr/>
        </p:nvSpPr>
        <p:spPr>
          <a:xfrm>
            <a:off x="7325325" y="460889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트러블슈팅 클릭 시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</a:pPr>
            <a:r>
              <a:rPr lang="en-US" altLang="ko-KR" sz="1000" dirty="0" smtClean="0"/>
              <a:t>1.    </a:t>
            </a:r>
            <a:r>
              <a:rPr lang="ko-KR" altLang="en-US" sz="1000" dirty="0" smtClean="0"/>
              <a:t>모든 </a:t>
            </a:r>
            <a:r>
              <a:rPr lang="ko-KR" altLang="en-US" sz="1000" dirty="0"/>
              <a:t>트러블슈팅의 제목</a:t>
            </a:r>
            <a:r>
              <a:rPr lang="en-US" altLang="ko-KR" sz="1000" dirty="0"/>
              <a:t>, </a:t>
            </a:r>
            <a:r>
              <a:rPr lang="ko-KR" altLang="en-US" sz="1000" dirty="0"/>
              <a:t>내용</a:t>
            </a:r>
            <a:r>
              <a:rPr lang="en-US" altLang="ko-KR" sz="1000" dirty="0"/>
              <a:t>, </a:t>
            </a:r>
            <a:r>
              <a:rPr lang="ko-KR" altLang="en-US" sz="1000" dirty="0"/>
              <a:t>날짜를 검색한다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</a:pPr>
            <a:r>
              <a:rPr lang="en-US" altLang="ko-KR" sz="1000" dirty="0" smtClean="0"/>
              <a:t>2.    </a:t>
            </a:r>
            <a:r>
              <a:rPr lang="ko-KR" altLang="en-US" sz="1000" dirty="0" smtClean="0"/>
              <a:t>순번</a:t>
            </a:r>
            <a:r>
              <a:rPr lang="en-US" altLang="ko-KR" sz="1000" dirty="0"/>
              <a:t>, </a:t>
            </a:r>
            <a:r>
              <a:rPr lang="ko-KR" altLang="en-US" sz="1000" dirty="0"/>
              <a:t>날짜</a:t>
            </a:r>
            <a:r>
              <a:rPr lang="en-US" altLang="ko-KR" sz="1000" dirty="0"/>
              <a:t>, </a:t>
            </a:r>
            <a:r>
              <a:rPr lang="ko-KR" altLang="en-US" sz="1000" dirty="0"/>
              <a:t>제목</a:t>
            </a:r>
            <a:r>
              <a:rPr lang="en-US" altLang="ko-KR" sz="1000" dirty="0"/>
              <a:t>, </a:t>
            </a:r>
            <a:r>
              <a:rPr lang="ko-KR" altLang="en-US" sz="1000" dirty="0"/>
              <a:t>내용을 보여준다</a:t>
            </a:r>
            <a:r>
              <a:rPr lang="en-US" altLang="ko-KR" sz="1000" dirty="0"/>
              <a:t>.</a:t>
            </a:r>
            <a:endParaRPr sz="1000" dirty="0"/>
          </a:p>
        </p:txBody>
      </p:sp>
      <p:sp>
        <p:nvSpPr>
          <p:cNvPr id="6" name="Shape 1014"/>
          <p:cNvSpPr/>
          <p:nvPr/>
        </p:nvSpPr>
        <p:spPr>
          <a:xfrm>
            <a:off x="-1" y="679532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" name="Shape 1015"/>
          <p:cNvSpPr/>
          <p:nvPr/>
        </p:nvSpPr>
        <p:spPr>
          <a:xfrm>
            <a:off x="105146" y="460889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8" name="Shape 1016"/>
          <p:cNvGrpSpPr/>
          <p:nvPr/>
        </p:nvGrpSpPr>
        <p:grpSpPr>
          <a:xfrm>
            <a:off x="94977" y="718925"/>
            <a:ext cx="511594" cy="465487"/>
            <a:chOff x="4020974" y="559338"/>
            <a:chExt cx="682125" cy="682125"/>
          </a:xfrm>
        </p:grpSpPr>
        <p:sp>
          <p:nvSpPr>
            <p:cNvPr id="58" name="Shape 1017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59" name="Shape 1018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Shape 101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255993" y="466212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Shape 1020"/>
          <p:cNvGrpSpPr/>
          <p:nvPr/>
        </p:nvGrpSpPr>
        <p:grpSpPr>
          <a:xfrm>
            <a:off x="149390" y="2068662"/>
            <a:ext cx="400573" cy="371997"/>
            <a:chOff x="6329796" y="5170726"/>
            <a:chExt cx="554100" cy="554100"/>
          </a:xfrm>
        </p:grpSpPr>
        <p:sp>
          <p:nvSpPr>
            <p:cNvPr id="56" name="Shape 1021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7" name="Shape 1022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Shape 1023"/>
          <p:cNvGrpSpPr/>
          <p:nvPr/>
        </p:nvGrpSpPr>
        <p:grpSpPr>
          <a:xfrm>
            <a:off x="163698" y="4268203"/>
            <a:ext cx="400573" cy="371997"/>
            <a:chOff x="5008058" y="2036051"/>
            <a:chExt cx="554100" cy="554100"/>
          </a:xfrm>
        </p:grpSpPr>
        <p:sp>
          <p:nvSpPr>
            <p:cNvPr id="54" name="Shape 1024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5" name="Shape 1025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Shape 1026"/>
          <p:cNvGrpSpPr/>
          <p:nvPr/>
        </p:nvGrpSpPr>
        <p:grpSpPr>
          <a:xfrm>
            <a:off x="149331" y="2481633"/>
            <a:ext cx="400573" cy="371997"/>
            <a:chOff x="4748983" y="1250401"/>
            <a:chExt cx="554100" cy="554100"/>
          </a:xfrm>
        </p:grpSpPr>
        <p:sp>
          <p:nvSpPr>
            <p:cNvPr id="52" name="Shape 1027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3" name="Shape 1028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Shape 1029"/>
          <p:cNvGrpSpPr/>
          <p:nvPr/>
        </p:nvGrpSpPr>
        <p:grpSpPr>
          <a:xfrm>
            <a:off x="158571" y="2923252"/>
            <a:ext cx="400573" cy="371997"/>
            <a:chOff x="6609358" y="3741451"/>
            <a:chExt cx="554100" cy="554100"/>
          </a:xfrm>
        </p:grpSpPr>
        <p:sp>
          <p:nvSpPr>
            <p:cNvPr id="50" name="Shape 1030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51" name="Shape 1031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Shape 1032"/>
          <p:cNvGrpSpPr/>
          <p:nvPr/>
        </p:nvGrpSpPr>
        <p:grpSpPr>
          <a:xfrm>
            <a:off x="6644098" y="471698"/>
            <a:ext cx="409465" cy="204615"/>
            <a:chOff x="9062725" y="6231050"/>
            <a:chExt cx="566400" cy="526500"/>
          </a:xfrm>
        </p:grpSpPr>
        <p:sp>
          <p:nvSpPr>
            <p:cNvPr id="48" name="Shape 1033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9" name="Shape 1034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Shape 1035"/>
          <p:cNvSpPr/>
          <p:nvPr/>
        </p:nvSpPr>
        <p:spPr>
          <a:xfrm>
            <a:off x="-1" y="460889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6" name="Shape 1036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151888" y="442162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037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433363" y="442162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038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714837" y="442162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039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996313" y="442162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040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277788" y="442162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041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559264" y="466212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042"/>
          <p:cNvSpPr txBox="1"/>
          <p:nvPr/>
        </p:nvSpPr>
        <p:spPr>
          <a:xfrm>
            <a:off x="182272" y="444204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25" name="Shape 1043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47316" y="1244424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Shape 1044"/>
          <p:cNvGrpSpPr/>
          <p:nvPr/>
        </p:nvGrpSpPr>
        <p:grpSpPr>
          <a:xfrm>
            <a:off x="139129" y="1645331"/>
            <a:ext cx="400500" cy="379159"/>
            <a:chOff x="211798" y="1728255"/>
            <a:chExt cx="534000" cy="555620"/>
          </a:xfrm>
        </p:grpSpPr>
        <p:sp>
          <p:nvSpPr>
            <p:cNvPr id="46" name="Shape 1045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7" name="Shape 1046"/>
            <p:cNvPicPr preferRelativeResize="0"/>
            <p:nvPr/>
          </p:nvPicPr>
          <p:blipFill>
            <a:blip r:embed="rId13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Shape 1047"/>
          <p:cNvGrpSpPr/>
          <p:nvPr/>
        </p:nvGrpSpPr>
        <p:grpSpPr>
          <a:xfrm>
            <a:off x="163696" y="3798835"/>
            <a:ext cx="400500" cy="371980"/>
            <a:chOff x="233442" y="4802564"/>
            <a:chExt cx="534000" cy="545100"/>
          </a:xfrm>
        </p:grpSpPr>
        <p:sp>
          <p:nvSpPr>
            <p:cNvPr id="44" name="Shape 1048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5" name="Shape 1049"/>
            <p:cNvPicPr preferRelativeResize="0"/>
            <p:nvPr/>
          </p:nvPicPr>
          <p:blipFill>
            <a:blip r:embed="rId14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Shape 1050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60219" y="4708116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1051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358081" y="585378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1052"/>
          <p:cNvSpPr/>
          <p:nvPr/>
        </p:nvSpPr>
        <p:spPr>
          <a:xfrm>
            <a:off x="107359" y="3338703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31" name="Shape 1053"/>
          <p:cNvGrpSpPr/>
          <p:nvPr/>
        </p:nvGrpSpPr>
        <p:grpSpPr>
          <a:xfrm>
            <a:off x="139126" y="3361051"/>
            <a:ext cx="400500" cy="371980"/>
            <a:chOff x="185503" y="4249897"/>
            <a:chExt cx="534000" cy="545100"/>
          </a:xfrm>
        </p:grpSpPr>
        <p:sp>
          <p:nvSpPr>
            <p:cNvPr id="42" name="Shape 1054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3" name="Shape 1055"/>
            <p:cNvPicPr preferRelativeResize="0"/>
            <p:nvPr/>
          </p:nvPicPr>
          <p:blipFill>
            <a:blip r:embed="rId17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Shape 1056"/>
          <p:cNvSpPr/>
          <p:nvPr/>
        </p:nvSpPr>
        <p:spPr>
          <a:xfrm>
            <a:off x="714600" y="676871"/>
            <a:ext cx="6433875" cy="4466629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33" name="Shape 1057"/>
          <p:cNvPicPr preferRelativeResize="0"/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895763" y="1372373"/>
            <a:ext cx="281475" cy="25610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1058"/>
          <p:cNvSpPr txBox="1"/>
          <p:nvPr/>
        </p:nvSpPr>
        <p:spPr>
          <a:xfrm>
            <a:off x="1298099" y="1373073"/>
            <a:ext cx="1606950" cy="2520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35" name="table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4915" y="679532"/>
            <a:ext cx="2414225" cy="487722"/>
          </a:xfrm>
          <a:prstGeom prst="rect">
            <a:avLst/>
          </a:prstGeom>
        </p:spPr>
      </p:pic>
      <p:sp>
        <p:nvSpPr>
          <p:cNvPr id="36" name="Shape 1060"/>
          <p:cNvSpPr/>
          <p:nvPr/>
        </p:nvSpPr>
        <p:spPr>
          <a:xfrm>
            <a:off x="1847943" y="689632"/>
            <a:ext cx="1141169" cy="321001"/>
          </a:xfrm>
          <a:prstGeom prst="flowChartTermina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dirty="0"/>
              <a:t> </a:t>
            </a:r>
            <a:endParaRPr dirty="0"/>
          </a:p>
        </p:txBody>
      </p:sp>
      <p:sp>
        <p:nvSpPr>
          <p:cNvPr id="37" name="Shape 1061"/>
          <p:cNvSpPr/>
          <p:nvPr/>
        </p:nvSpPr>
        <p:spPr>
          <a:xfrm>
            <a:off x="3015043" y="1372363"/>
            <a:ext cx="921600" cy="25344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800" dirty="0" err="1"/>
              <a:t>pdf</a:t>
            </a:r>
            <a:r>
              <a:rPr lang="en-US" altLang="ko-KR" sz="800" dirty="0"/>
              <a:t> </a:t>
            </a:r>
            <a:r>
              <a:rPr lang="ko-KR" altLang="en-US" sz="800" dirty="0"/>
              <a:t>저장</a:t>
            </a:r>
            <a:endParaRPr sz="800" dirty="0"/>
          </a:p>
        </p:txBody>
      </p:sp>
      <p:sp>
        <p:nvSpPr>
          <p:cNvPr id="38" name="Shape 1062"/>
          <p:cNvSpPr/>
          <p:nvPr/>
        </p:nvSpPr>
        <p:spPr>
          <a:xfrm flipH="1">
            <a:off x="782416" y="1244429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9" name="table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5762" y="1830617"/>
            <a:ext cx="6206266" cy="2816596"/>
          </a:xfrm>
          <a:prstGeom prst="rect">
            <a:avLst/>
          </a:prstGeom>
        </p:spPr>
      </p:pic>
      <p:pic>
        <p:nvPicPr>
          <p:cNvPr id="40" name="Shape 1064"/>
          <p:cNvPicPr preferRelativeResize="0"/>
          <p:nvPr/>
        </p:nvPicPr>
        <p:blipFill>
          <a:blip r:embed="rId21" cstate="print">
            <a:alphaModFix/>
          </a:blip>
          <a:stretch>
            <a:fillRect/>
          </a:stretch>
        </p:blipFill>
        <p:spPr>
          <a:xfrm>
            <a:off x="2530688" y="3439637"/>
            <a:ext cx="464344" cy="19499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1065"/>
          <p:cNvSpPr/>
          <p:nvPr/>
        </p:nvSpPr>
        <p:spPr>
          <a:xfrm flipH="1">
            <a:off x="782426" y="183061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070"/>
          <p:cNvSpPr txBox="1"/>
          <p:nvPr/>
        </p:nvSpPr>
        <p:spPr>
          <a:xfrm>
            <a:off x="7325325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트러블슈팅 상세보기 </a:t>
            </a:r>
            <a:r>
              <a:rPr lang="ko-KR" altLang="en-US" sz="1000" dirty="0" err="1"/>
              <a:t>클릭시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1.</a:t>
            </a:r>
            <a:endParaRPr sz="1000" dirty="0"/>
          </a:p>
          <a:p>
            <a:r>
              <a:rPr lang="ko-KR" altLang="en-US" sz="1000" dirty="0"/>
              <a:t>발생한 문제 및 해결 조치방법이 적힌 화면을 볼 수 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</p:txBody>
      </p:sp>
      <p:sp>
        <p:nvSpPr>
          <p:cNvPr id="5" name="Shape 1071"/>
          <p:cNvSpPr/>
          <p:nvPr/>
        </p:nvSpPr>
        <p:spPr>
          <a:xfrm>
            <a:off x="-1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6" name="Shape 1072"/>
          <p:cNvSpPr/>
          <p:nvPr/>
        </p:nvSpPr>
        <p:spPr>
          <a:xfrm>
            <a:off x="105146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7" name="Shape 1073"/>
          <p:cNvGrpSpPr/>
          <p:nvPr/>
        </p:nvGrpSpPr>
        <p:grpSpPr>
          <a:xfrm>
            <a:off x="94977" y="721586"/>
            <a:ext cx="511594" cy="465487"/>
            <a:chOff x="4020974" y="559338"/>
            <a:chExt cx="682125" cy="682125"/>
          </a:xfrm>
        </p:grpSpPr>
        <p:sp>
          <p:nvSpPr>
            <p:cNvPr id="48" name="Shape 1074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49" name="Shape 1075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Shape 1076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6255993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Shape 1077"/>
          <p:cNvGrpSpPr/>
          <p:nvPr/>
        </p:nvGrpSpPr>
        <p:grpSpPr>
          <a:xfrm>
            <a:off x="149390" y="2071323"/>
            <a:ext cx="400573" cy="371997"/>
            <a:chOff x="6329796" y="5170726"/>
            <a:chExt cx="554100" cy="554100"/>
          </a:xfrm>
        </p:grpSpPr>
        <p:sp>
          <p:nvSpPr>
            <p:cNvPr id="46" name="Shape 1078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7" name="Shape 1079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Shape 1080"/>
          <p:cNvGrpSpPr/>
          <p:nvPr/>
        </p:nvGrpSpPr>
        <p:grpSpPr>
          <a:xfrm>
            <a:off x="163698" y="4270864"/>
            <a:ext cx="400573" cy="371997"/>
            <a:chOff x="5008058" y="2036051"/>
            <a:chExt cx="554100" cy="554100"/>
          </a:xfrm>
        </p:grpSpPr>
        <p:sp>
          <p:nvSpPr>
            <p:cNvPr id="44" name="Shape 1081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5" name="Shape 1082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Shape 1083"/>
          <p:cNvGrpSpPr/>
          <p:nvPr/>
        </p:nvGrpSpPr>
        <p:grpSpPr>
          <a:xfrm>
            <a:off x="149331" y="2484294"/>
            <a:ext cx="400573" cy="371997"/>
            <a:chOff x="4748983" y="1250401"/>
            <a:chExt cx="554100" cy="554100"/>
          </a:xfrm>
        </p:grpSpPr>
        <p:sp>
          <p:nvSpPr>
            <p:cNvPr id="42" name="Shape 1084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3" name="Shape 1085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Shape 1086"/>
          <p:cNvGrpSpPr/>
          <p:nvPr/>
        </p:nvGrpSpPr>
        <p:grpSpPr>
          <a:xfrm>
            <a:off x="158571" y="2925913"/>
            <a:ext cx="400573" cy="371997"/>
            <a:chOff x="6609358" y="3741451"/>
            <a:chExt cx="554100" cy="554100"/>
          </a:xfrm>
        </p:grpSpPr>
        <p:sp>
          <p:nvSpPr>
            <p:cNvPr id="40" name="Shape 1087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1" name="Shape 1088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Shape 1089"/>
          <p:cNvGrpSpPr/>
          <p:nvPr/>
        </p:nvGrpSpPr>
        <p:grpSpPr>
          <a:xfrm>
            <a:off x="6644098" y="474359"/>
            <a:ext cx="409465" cy="204615"/>
            <a:chOff x="9062725" y="6231050"/>
            <a:chExt cx="566400" cy="526500"/>
          </a:xfrm>
        </p:grpSpPr>
        <p:sp>
          <p:nvSpPr>
            <p:cNvPr id="38" name="Shape 1090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9" name="Shape 1091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Shape 1092"/>
          <p:cNvSpPr/>
          <p:nvPr/>
        </p:nvSpPr>
        <p:spPr>
          <a:xfrm>
            <a:off x="-1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5" name="Shape 1093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1518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094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43336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095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714837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096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99631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097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2777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098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559264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099"/>
          <p:cNvSpPr txBox="1"/>
          <p:nvPr/>
        </p:nvSpPr>
        <p:spPr>
          <a:xfrm>
            <a:off x="182272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24" name="Shape 1100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47316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Shape 1101"/>
          <p:cNvGrpSpPr/>
          <p:nvPr/>
        </p:nvGrpSpPr>
        <p:grpSpPr>
          <a:xfrm>
            <a:off x="139129" y="1647992"/>
            <a:ext cx="400500" cy="379159"/>
            <a:chOff x="211798" y="1728255"/>
            <a:chExt cx="534000" cy="555620"/>
          </a:xfrm>
        </p:grpSpPr>
        <p:sp>
          <p:nvSpPr>
            <p:cNvPr id="36" name="Shape 1102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7" name="Shape 1103"/>
            <p:cNvPicPr preferRelativeResize="0"/>
            <p:nvPr/>
          </p:nvPicPr>
          <p:blipFill>
            <a:blip r:embed="rId13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Shape 1104"/>
          <p:cNvGrpSpPr/>
          <p:nvPr/>
        </p:nvGrpSpPr>
        <p:grpSpPr>
          <a:xfrm>
            <a:off x="163696" y="3801496"/>
            <a:ext cx="400500" cy="371980"/>
            <a:chOff x="233442" y="4802564"/>
            <a:chExt cx="534000" cy="545100"/>
          </a:xfrm>
        </p:grpSpPr>
        <p:sp>
          <p:nvSpPr>
            <p:cNvPr id="34" name="Shape 1105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5" name="Shape 1106"/>
            <p:cNvPicPr preferRelativeResize="0"/>
            <p:nvPr/>
          </p:nvPicPr>
          <p:blipFill>
            <a:blip r:embed="rId14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" name="Shape 1107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60219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1108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358081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1109"/>
          <p:cNvSpPr/>
          <p:nvPr/>
        </p:nvSpPr>
        <p:spPr>
          <a:xfrm>
            <a:off x="107359" y="3341364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30" name="Shape 1110"/>
          <p:cNvGrpSpPr/>
          <p:nvPr/>
        </p:nvGrpSpPr>
        <p:grpSpPr>
          <a:xfrm>
            <a:off x="139126" y="3363712"/>
            <a:ext cx="400500" cy="371980"/>
            <a:chOff x="185503" y="4249897"/>
            <a:chExt cx="534000" cy="545100"/>
          </a:xfrm>
        </p:grpSpPr>
        <p:sp>
          <p:nvSpPr>
            <p:cNvPr id="32" name="Shape 1111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3" name="Shape 1112"/>
            <p:cNvPicPr preferRelativeResize="0"/>
            <p:nvPr/>
          </p:nvPicPr>
          <p:blipFill>
            <a:blip r:embed="rId17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Shape 1113"/>
          <p:cNvPicPr preferRelativeResize="0"/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727604" y="728730"/>
            <a:ext cx="6433875" cy="4387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173"/>
          <p:cNvSpPr/>
          <p:nvPr/>
        </p:nvSpPr>
        <p:spPr>
          <a:xfrm>
            <a:off x="-1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" name="Shape 1174"/>
          <p:cNvSpPr txBox="1"/>
          <p:nvPr/>
        </p:nvSpPr>
        <p:spPr>
          <a:xfrm>
            <a:off x="7325325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 err="1"/>
              <a:t>파일함</a:t>
            </a:r>
            <a:r>
              <a:rPr lang="ko-KR" altLang="en-US" sz="1000" dirty="0"/>
              <a:t> 클릭 시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1.</a:t>
            </a:r>
            <a:r>
              <a:rPr lang="ko-KR" altLang="en-US" sz="1000" dirty="0"/>
              <a:t>파일이름</a:t>
            </a:r>
            <a:r>
              <a:rPr lang="en-US" altLang="ko-KR" sz="1000" dirty="0"/>
              <a:t>, </a:t>
            </a:r>
            <a:r>
              <a:rPr lang="ko-KR" altLang="en-US" sz="1000" dirty="0"/>
              <a:t>작성자 </a:t>
            </a:r>
            <a:r>
              <a:rPr lang="ko-KR" altLang="en-US" sz="1000" dirty="0" err="1"/>
              <a:t>로</a:t>
            </a:r>
            <a:r>
              <a:rPr lang="ko-KR" altLang="en-US" sz="1000" dirty="0"/>
              <a:t> 검색이 가능하다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2.</a:t>
            </a:r>
            <a:r>
              <a:rPr lang="ko-KR" altLang="en-US" sz="1000" dirty="0"/>
              <a:t>최근 올린 파일이 위로 올라 온다</a:t>
            </a:r>
            <a:r>
              <a:rPr lang="en-US" altLang="ko-KR" sz="1000" dirty="0"/>
              <a:t>. 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3.</a:t>
            </a:r>
            <a:r>
              <a:rPr lang="ko-KR" altLang="en-US" sz="1000" dirty="0" err="1"/>
              <a:t>파일올리는</a:t>
            </a:r>
            <a:r>
              <a:rPr lang="ko-KR" altLang="en-US" sz="1000" dirty="0"/>
              <a:t> 방식</a:t>
            </a:r>
            <a:endParaRPr sz="1000" dirty="0"/>
          </a:p>
          <a:p>
            <a:r>
              <a:rPr lang="ko-KR" altLang="en-US" sz="1000" dirty="0" err="1"/>
              <a:t>파일올리기</a:t>
            </a:r>
            <a:r>
              <a:rPr lang="ko-KR" altLang="en-US" sz="1000" dirty="0"/>
              <a:t> 버튼 클릭 후</a:t>
            </a:r>
            <a:endParaRPr sz="1000" dirty="0"/>
          </a:p>
          <a:p>
            <a:r>
              <a:rPr lang="en-US" altLang="ko-KR" sz="1000" dirty="0"/>
              <a:t>(drag &amp; drop) </a:t>
            </a:r>
            <a:r>
              <a:rPr lang="ko-KR" altLang="en-US" sz="1000" dirty="0"/>
              <a:t>방식으로 파일을 하나 또는 다중으로 올릴 수 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4.</a:t>
            </a:r>
            <a:r>
              <a:rPr lang="ko-KR" altLang="en-US" sz="1000" dirty="0"/>
              <a:t>구름모양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</a:t>
            </a:r>
            <a:endParaRPr sz="1000" dirty="0"/>
          </a:p>
          <a:p>
            <a:r>
              <a:rPr lang="ko-KR" altLang="en-US" sz="1000" dirty="0"/>
              <a:t>모든 팀원은 </a:t>
            </a:r>
            <a:endParaRPr sz="1000" dirty="0"/>
          </a:p>
          <a:p>
            <a:r>
              <a:rPr lang="ko-KR" altLang="en-US" sz="1000" dirty="0" err="1"/>
              <a:t>업로드된</a:t>
            </a:r>
            <a:r>
              <a:rPr lang="ko-KR" altLang="en-US" sz="1000" dirty="0"/>
              <a:t> 파일을 다운로드 받을 수 있다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5.</a:t>
            </a:r>
            <a:r>
              <a:rPr lang="ko-KR" altLang="en-US" sz="1000" dirty="0"/>
              <a:t>돋보기 버튼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</a:t>
            </a:r>
            <a:endParaRPr sz="1000" dirty="0"/>
          </a:p>
          <a:p>
            <a:r>
              <a:rPr lang="ko-KR" altLang="en-US" sz="1000" dirty="0" err="1">
                <a:solidFill>
                  <a:schemeClr val="dk1"/>
                </a:solidFill>
              </a:rPr>
              <a:t>업로드된</a:t>
            </a:r>
            <a:r>
              <a:rPr lang="ko-KR" altLang="en-US" sz="1000" dirty="0">
                <a:solidFill>
                  <a:schemeClr val="dk1"/>
                </a:solidFill>
              </a:rPr>
              <a:t> 파일의 이미지를 </a:t>
            </a:r>
            <a:r>
              <a:rPr lang="ko-KR" altLang="en-US" sz="1000" dirty="0" err="1">
                <a:solidFill>
                  <a:schemeClr val="dk1"/>
                </a:solidFill>
              </a:rPr>
              <a:t>미리보기</a:t>
            </a:r>
            <a:r>
              <a:rPr lang="ko-KR" altLang="en-US" sz="1000" dirty="0">
                <a:solidFill>
                  <a:schemeClr val="dk1"/>
                </a:solidFill>
              </a:rPr>
              <a:t> 할 수 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chemeClr val="dk1"/>
                </a:solidFill>
              </a:rPr>
              <a:t>6.X</a:t>
            </a:r>
            <a:r>
              <a:rPr lang="ko-KR" altLang="en-US" sz="1000" dirty="0">
                <a:solidFill>
                  <a:schemeClr val="dk1"/>
                </a:solidFill>
              </a:rPr>
              <a:t>버튼 </a:t>
            </a:r>
            <a:r>
              <a:rPr lang="ko-KR" altLang="en-US" sz="1000" dirty="0" err="1">
                <a:solidFill>
                  <a:schemeClr val="dk1"/>
                </a:solidFill>
              </a:rPr>
              <a:t>클릭시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본인이 올린 </a:t>
            </a:r>
            <a:r>
              <a:rPr lang="ko-KR" altLang="en-US" sz="1000" dirty="0" err="1">
                <a:solidFill>
                  <a:schemeClr val="dk1"/>
                </a:solidFill>
              </a:rPr>
              <a:t>업로드된</a:t>
            </a:r>
            <a:r>
              <a:rPr lang="ko-KR" altLang="en-US" sz="1000" dirty="0">
                <a:solidFill>
                  <a:schemeClr val="dk1"/>
                </a:solidFill>
              </a:rPr>
              <a:t> 파일만 삭제할 수 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  <a:p>
            <a:r>
              <a:rPr lang="en-US" altLang="ko-KR" sz="1000" dirty="0"/>
              <a:t>7.</a:t>
            </a:r>
            <a:r>
              <a:rPr lang="ko-KR" altLang="en-US" sz="1000" dirty="0"/>
              <a:t>올려진 파일들의 </a:t>
            </a:r>
            <a:r>
              <a:rPr lang="ko-KR" altLang="en-US" sz="1000" dirty="0" err="1"/>
              <a:t>확장자로</a:t>
            </a:r>
            <a:r>
              <a:rPr lang="ko-KR" altLang="en-US" sz="1000" dirty="0"/>
              <a:t> 검색이 가능하다</a:t>
            </a:r>
            <a:endParaRPr sz="1000" dirty="0"/>
          </a:p>
        </p:txBody>
      </p:sp>
      <p:pic>
        <p:nvPicPr>
          <p:cNvPr id="6" name="Shape 1175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848888" y="937499"/>
            <a:ext cx="281475" cy="2561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176"/>
          <p:cNvSpPr txBox="1"/>
          <p:nvPr/>
        </p:nvSpPr>
        <p:spPr>
          <a:xfrm>
            <a:off x="1251224" y="938199"/>
            <a:ext cx="1606950" cy="2520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1177"/>
          <p:cNvSpPr/>
          <p:nvPr/>
        </p:nvSpPr>
        <p:spPr>
          <a:xfrm flipH="1">
            <a:off x="1046250" y="736086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" name="Shape 1178"/>
          <p:cNvSpPr txBox="1"/>
          <p:nvPr/>
        </p:nvSpPr>
        <p:spPr>
          <a:xfrm>
            <a:off x="3587813" y="2760560"/>
            <a:ext cx="1053225" cy="17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800" dirty="0"/>
              <a:t>     </a:t>
            </a:r>
            <a:r>
              <a:rPr lang="ko-KR" altLang="en-US" sz="900" dirty="0"/>
              <a:t> </a:t>
            </a:r>
            <a:r>
              <a:rPr lang="ko-KR" altLang="en-US" sz="900" dirty="0" err="1"/>
              <a:t>오라클</a:t>
            </a:r>
            <a:r>
              <a:rPr lang="en-US" altLang="ko-KR" sz="900" dirty="0">
                <a:solidFill>
                  <a:schemeClr val="dk1"/>
                </a:solidFill>
              </a:rPr>
              <a:t>.</a:t>
            </a:r>
            <a:r>
              <a:rPr lang="en-US" altLang="ko-KR" sz="900" dirty="0" err="1">
                <a:solidFill>
                  <a:schemeClr val="dk1"/>
                </a:solidFill>
              </a:rPr>
              <a:t>pdf</a:t>
            </a:r>
            <a:endParaRPr sz="900" dirty="0"/>
          </a:p>
        </p:txBody>
      </p:sp>
      <p:sp>
        <p:nvSpPr>
          <p:cNvPr id="10" name="Shape 1179"/>
          <p:cNvSpPr txBox="1"/>
          <p:nvPr/>
        </p:nvSpPr>
        <p:spPr>
          <a:xfrm>
            <a:off x="5615888" y="2718148"/>
            <a:ext cx="1053225" cy="17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800" dirty="0"/>
              <a:t>     </a:t>
            </a:r>
            <a:r>
              <a:rPr lang="ko-KR" altLang="en-US" sz="900" dirty="0"/>
              <a:t> </a:t>
            </a:r>
            <a:r>
              <a:rPr lang="ko-KR" altLang="en-US" sz="900" dirty="0">
                <a:solidFill>
                  <a:schemeClr val="dk1"/>
                </a:solidFill>
              </a:rPr>
              <a:t>시나리오</a:t>
            </a:r>
            <a:r>
              <a:rPr lang="en-US" altLang="ko-KR" sz="900" dirty="0">
                <a:solidFill>
                  <a:schemeClr val="dk1"/>
                </a:solidFill>
              </a:rPr>
              <a:t>.html</a:t>
            </a:r>
            <a:endParaRPr sz="900" dirty="0"/>
          </a:p>
        </p:txBody>
      </p:sp>
      <p:grpSp>
        <p:nvGrpSpPr>
          <p:cNvPr id="11" name="Shape 1180"/>
          <p:cNvGrpSpPr/>
          <p:nvPr/>
        </p:nvGrpSpPr>
        <p:grpSpPr>
          <a:xfrm>
            <a:off x="3043416" y="1374974"/>
            <a:ext cx="1754775" cy="1264364"/>
            <a:chOff x="1354550" y="1335600"/>
            <a:chExt cx="2339700" cy="1852800"/>
          </a:xfrm>
        </p:grpSpPr>
        <p:sp>
          <p:nvSpPr>
            <p:cNvPr id="98" name="Shape 1181"/>
            <p:cNvSpPr/>
            <p:nvPr/>
          </p:nvSpPr>
          <p:spPr>
            <a:xfrm>
              <a:off x="1354550" y="1335600"/>
              <a:ext cx="2339700" cy="1852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sp>
          <p:nvSpPr>
            <p:cNvPr id="99" name="Shape 1182"/>
            <p:cNvSpPr/>
            <p:nvPr/>
          </p:nvSpPr>
          <p:spPr>
            <a:xfrm>
              <a:off x="1471944" y="1677150"/>
              <a:ext cx="2106600" cy="1169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800" dirty="0"/>
                <a:t>.PDF</a:t>
              </a:r>
              <a:endParaRPr sz="800" dirty="0"/>
            </a:p>
          </p:txBody>
        </p:sp>
        <p:pic>
          <p:nvPicPr>
            <p:cNvPr id="100" name="Shape 1183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3259022" y="1490918"/>
              <a:ext cx="145200" cy="1451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Shape 1184"/>
          <p:cNvGrpSpPr/>
          <p:nvPr/>
        </p:nvGrpSpPr>
        <p:grpSpPr>
          <a:xfrm>
            <a:off x="5070929" y="1374974"/>
            <a:ext cx="1754775" cy="1264364"/>
            <a:chOff x="1354550" y="1335600"/>
            <a:chExt cx="2339700" cy="1852800"/>
          </a:xfrm>
        </p:grpSpPr>
        <p:sp>
          <p:nvSpPr>
            <p:cNvPr id="94" name="Shape 1185"/>
            <p:cNvSpPr/>
            <p:nvPr/>
          </p:nvSpPr>
          <p:spPr>
            <a:xfrm>
              <a:off x="1354550" y="1335600"/>
              <a:ext cx="2339700" cy="1852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sp>
          <p:nvSpPr>
            <p:cNvPr id="95" name="Shape 1186"/>
            <p:cNvSpPr/>
            <p:nvPr/>
          </p:nvSpPr>
          <p:spPr>
            <a:xfrm>
              <a:off x="1471944" y="1677150"/>
              <a:ext cx="2106600" cy="1169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800" dirty="0"/>
                <a:t>.HTML</a:t>
              </a:r>
              <a:endParaRPr sz="800" dirty="0"/>
            </a:p>
          </p:txBody>
        </p:sp>
        <p:pic>
          <p:nvPicPr>
            <p:cNvPr id="96" name="Shape 1187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3259022" y="1490918"/>
              <a:ext cx="145200" cy="1451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Shape 1188"/>
            <p:cNvSpPr/>
            <p:nvPr/>
          </p:nvSpPr>
          <p:spPr>
            <a:xfrm>
              <a:off x="3433581" y="1490913"/>
              <a:ext cx="145200" cy="145200"/>
            </a:xfrm>
            <a:prstGeom prst="mathMultiply">
              <a:avLst>
                <a:gd name="adj1" fmla="val 2352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</p:grpSp>
      <p:grpSp>
        <p:nvGrpSpPr>
          <p:cNvPr id="13" name="Shape 1189"/>
          <p:cNvGrpSpPr/>
          <p:nvPr/>
        </p:nvGrpSpPr>
        <p:grpSpPr>
          <a:xfrm>
            <a:off x="5327567" y="4655165"/>
            <a:ext cx="409480" cy="353492"/>
            <a:chOff x="4020974" y="559338"/>
            <a:chExt cx="682125" cy="682125"/>
          </a:xfrm>
        </p:grpSpPr>
        <p:sp>
          <p:nvSpPr>
            <p:cNvPr id="92" name="Shape 1190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93" name="Shape 1191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Shape 1192"/>
          <p:cNvSpPr txBox="1"/>
          <p:nvPr/>
        </p:nvSpPr>
        <p:spPr>
          <a:xfrm>
            <a:off x="3587813" y="4779240"/>
            <a:ext cx="1053225" cy="17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800" dirty="0"/>
              <a:t>     </a:t>
            </a:r>
            <a:r>
              <a:rPr lang="ko-KR" altLang="en-US" sz="900" dirty="0"/>
              <a:t> </a:t>
            </a:r>
            <a:r>
              <a:rPr lang="ko-KR" altLang="en-US" sz="900" dirty="0">
                <a:solidFill>
                  <a:schemeClr val="dk1"/>
                </a:solidFill>
              </a:rPr>
              <a:t>시나리오</a:t>
            </a:r>
            <a:r>
              <a:rPr lang="en-US" altLang="ko-KR" sz="900" dirty="0">
                <a:solidFill>
                  <a:schemeClr val="dk1"/>
                </a:solidFill>
              </a:rPr>
              <a:t>.</a:t>
            </a:r>
            <a:r>
              <a:rPr lang="en-US" altLang="ko-KR" sz="900" dirty="0" err="1">
                <a:solidFill>
                  <a:schemeClr val="dk1"/>
                </a:solidFill>
              </a:rPr>
              <a:t>xsl</a:t>
            </a:r>
            <a:endParaRPr sz="900" dirty="0"/>
          </a:p>
        </p:txBody>
      </p:sp>
      <p:sp>
        <p:nvSpPr>
          <p:cNvPr id="15" name="Shape 1193"/>
          <p:cNvSpPr txBox="1"/>
          <p:nvPr/>
        </p:nvSpPr>
        <p:spPr>
          <a:xfrm>
            <a:off x="5615888" y="4684829"/>
            <a:ext cx="1053225" cy="17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800" dirty="0"/>
              <a:t>     </a:t>
            </a:r>
            <a:r>
              <a:rPr lang="ko-KR" altLang="en-US" sz="900" dirty="0"/>
              <a:t> </a:t>
            </a:r>
            <a:r>
              <a:rPr lang="en-US" altLang="ko-KR" sz="900" dirty="0">
                <a:solidFill>
                  <a:schemeClr val="dk1"/>
                </a:solidFill>
              </a:rPr>
              <a:t>update.js</a:t>
            </a:r>
            <a:endParaRPr sz="900" dirty="0"/>
          </a:p>
        </p:txBody>
      </p:sp>
      <p:grpSp>
        <p:nvGrpSpPr>
          <p:cNvPr id="16" name="Shape 1194"/>
          <p:cNvGrpSpPr/>
          <p:nvPr/>
        </p:nvGrpSpPr>
        <p:grpSpPr>
          <a:xfrm>
            <a:off x="3081395" y="3346175"/>
            <a:ext cx="1754775" cy="1264432"/>
            <a:chOff x="1354550" y="1335600"/>
            <a:chExt cx="2339700" cy="1852900"/>
          </a:xfrm>
        </p:grpSpPr>
        <p:sp>
          <p:nvSpPr>
            <p:cNvPr id="89" name="Shape 1195"/>
            <p:cNvSpPr/>
            <p:nvPr/>
          </p:nvSpPr>
          <p:spPr>
            <a:xfrm>
              <a:off x="1777700" y="2506300"/>
              <a:ext cx="1228800" cy="68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800" dirty="0"/>
                <a:t>.JPG</a:t>
              </a:r>
              <a:endParaRPr sz="800" dirty="0"/>
            </a:p>
          </p:txBody>
        </p:sp>
        <p:sp>
          <p:nvSpPr>
            <p:cNvPr id="90" name="Shape 1196"/>
            <p:cNvSpPr/>
            <p:nvPr/>
          </p:nvSpPr>
          <p:spPr>
            <a:xfrm>
              <a:off x="1354550" y="1335600"/>
              <a:ext cx="2339700" cy="1852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sp>
          <p:nvSpPr>
            <p:cNvPr id="91" name="Shape 1197"/>
            <p:cNvSpPr/>
            <p:nvPr/>
          </p:nvSpPr>
          <p:spPr>
            <a:xfrm>
              <a:off x="1471944" y="1677150"/>
              <a:ext cx="2106600" cy="1169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800" dirty="0"/>
                <a:t>.XSL</a:t>
              </a:r>
              <a:endParaRPr sz="800" dirty="0"/>
            </a:p>
          </p:txBody>
        </p:sp>
      </p:grpSp>
      <p:grpSp>
        <p:nvGrpSpPr>
          <p:cNvPr id="17" name="Shape 1198"/>
          <p:cNvGrpSpPr/>
          <p:nvPr/>
        </p:nvGrpSpPr>
        <p:grpSpPr>
          <a:xfrm>
            <a:off x="5070939" y="3346175"/>
            <a:ext cx="1754775" cy="1264432"/>
            <a:chOff x="1354550" y="1335600"/>
            <a:chExt cx="2339700" cy="1852900"/>
          </a:xfrm>
        </p:grpSpPr>
        <p:sp>
          <p:nvSpPr>
            <p:cNvPr id="86" name="Shape 1199"/>
            <p:cNvSpPr/>
            <p:nvPr/>
          </p:nvSpPr>
          <p:spPr>
            <a:xfrm>
              <a:off x="1777700" y="2506300"/>
              <a:ext cx="1228800" cy="68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800" dirty="0"/>
                <a:t>.JPG</a:t>
              </a:r>
              <a:endParaRPr sz="800" dirty="0"/>
            </a:p>
          </p:txBody>
        </p:sp>
        <p:sp>
          <p:nvSpPr>
            <p:cNvPr id="87" name="Shape 1200"/>
            <p:cNvSpPr/>
            <p:nvPr/>
          </p:nvSpPr>
          <p:spPr>
            <a:xfrm>
              <a:off x="1354550" y="1335600"/>
              <a:ext cx="2339700" cy="1852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sp>
          <p:nvSpPr>
            <p:cNvPr id="88" name="Shape 1201"/>
            <p:cNvSpPr/>
            <p:nvPr/>
          </p:nvSpPr>
          <p:spPr>
            <a:xfrm>
              <a:off x="1471944" y="1677150"/>
              <a:ext cx="2106600" cy="1169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800" dirty="0"/>
                <a:t>.JS</a:t>
              </a:r>
              <a:endParaRPr sz="800" dirty="0"/>
            </a:p>
          </p:txBody>
        </p:sp>
      </p:grpSp>
      <p:sp>
        <p:nvSpPr>
          <p:cNvPr id="18" name="Shape 1202"/>
          <p:cNvSpPr/>
          <p:nvPr/>
        </p:nvSpPr>
        <p:spPr>
          <a:xfrm>
            <a:off x="3282543" y="901860"/>
            <a:ext cx="921600" cy="2534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800" dirty="0" err="1"/>
              <a:t>파일올리기</a:t>
            </a:r>
            <a:endParaRPr sz="800" dirty="0"/>
          </a:p>
        </p:txBody>
      </p:sp>
      <p:sp>
        <p:nvSpPr>
          <p:cNvPr id="19" name="Shape 1203"/>
          <p:cNvSpPr/>
          <p:nvPr/>
        </p:nvSpPr>
        <p:spPr>
          <a:xfrm flipH="1">
            <a:off x="3001069" y="130141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" name="Shape 1204"/>
          <p:cNvSpPr/>
          <p:nvPr/>
        </p:nvSpPr>
        <p:spPr>
          <a:xfrm flipH="1">
            <a:off x="3049556" y="90053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1" name="Shape 1205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4389111" y="1178423"/>
            <a:ext cx="2791070" cy="12644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206"/>
          <p:cNvSpPr/>
          <p:nvPr/>
        </p:nvSpPr>
        <p:spPr>
          <a:xfrm>
            <a:off x="4895176" y="1950032"/>
            <a:ext cx="324450" cy="182203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25" name="Shape 1207"/>
          <p:cNvCxnSpPr/>
          <p:nvPr/>
        </p:nvCxnSpPr>
        <p:spPr>
          <a:xfrm flipH="1">
            <a:off x="4029487" y="2064645"/>
            <a:ext cx="886950" cy="44997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Shape 1208"/>
          <p:cNvSpPr/>
          <p:nvPr/>
        </p:nvSpPr>
        <p:spPr>
          <a:xfrm flipH="1">
            <a:off x="3872702" y="3177251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" name="Shape 1209"/>
          <p:cNvSpPr/>
          <p:nvPr/>
        </p:nvSpPr>
        <p:spPr>
          <a:xfrm flipH="1">
            <a:off x="6755588" y="328720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" name="Shape 1210"/>
          <p:cNvSpPr/>
          <p:nvPr/>
        </p:nvSpPr>
        <p:spPr>
          <a:xfrm>
            <a:off x="4007820" y="3385136"/>
            <a:ext cx="281475" cy="17073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29" name="Shape 1211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3294412" y="2637938"/>
            <a:ext cx="457200" cy="41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1212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3285337" y="4623915"/>
            <a:ext cx="457200" cy="415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Shape 1213"/>
          <p:cNvGrpSpPr/>
          <p:nvPr/>
        </p:nvGrpSpPr>
        <p:grpSpPr>
          <a:xfrm>
            <a:off x="5333726" y="2669188"/>
            <a:ext cx="409480" cy="353492"/>
            <a:chOff x="4020974" y="559338"/>
            <a:chExt cx="682125" cy="682125"/>
          </a:xfrm>
        </p:grpSpPr>
        <p:sp>
          <p:nvSpPr>
            <p:cNvPr id="84" name="Shape 1214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85" name="Shape 1215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" name="Shape 1216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4082137" y="3364805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1217"/>
          <p:cNvSpPr/>
          <p:nvPr/>
        </p:nvSpPr>
        <p:spPr>
          <a:xfrm>
            <a:off x="4538966" y="3414633"/>
            <a:ext cx="108900" cy="99086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34" name="Shape 1218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4331024" y="3383435"/>
            <a:ext cx="187650" cy="17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219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6144674" y="3364805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1220"/>
          <p:cNvSpPr/>
          <p:nvPr/>
        </p:nvSpPr>
        <p:spPr>
          <a:xfrm>
            <a:off x="6601504" y="3414633"/>
            <a:ext cx="108900" cy="99086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37" name="Shape 1221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6393562" y="3383435"/>
            <a:ext cx="187650" cy="17073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1222"/>
          <p:cNvSpPr/>
          <p:nvPr/>
        </p:nvSpPr>
        <p:spPr>
          <a:xfrm>
            <a:off x="6561616" y="3385136"/>
            <a:ext cx="281475" cy="17073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9" name="Shape 1223"/>
          <p:cNvSpPr/>
          <p:nvPr/>
        </p:nvSpPr>
        <p:spPr>
          <a:xfrm>
            <a:off x="105146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40" name="Shape 1224"/>
          <p:cNvGrpSpPr/>
          <p:nvPr/>
        </p:nvGrpSpPr>
        <p:grpSpPr>
          <a:xfrm>
            <a:off x="94977" y="721586"/>
            <a:ext cx="511594" cy="465487"/>
            <a:chOff x="4020974" y="559338"/>
            <a:chExt cx="682125" cy="682125"/>
          </a:xfrm>
        </p:grpSpPr>
        <p:sp>
          <p:nvSpPr>
            <p:cNvPr id="82" name="Shape 1225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83" name="Shape 1226"/>
            <p:cNvPicPr preferRelativeResize="0"/>
            <p:nvPr/>
          </p:nvPicPr>
          <p:blipFill>
            <a:blip r:embed="rId11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Shape 1227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6255993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Shape 1228"/>
          <p:cNvGrpSpPr/>
          <p:nvPr/>
        </p:nvGrpSpPr>
        <p:grpSpPr>
          <a:xfrm>
            <a:off x="149390" y="2071323"/>
            <a:ext cx="400573" cy="371997"/>
            <a:chOff x="6329796" y="5170726"/>
            <a:chExt cx="554100" cy="554100"/>
          </a:xfrm>
        </p:grpSpPr>
        <p:sp>
          <p:nvSpPr>
            <p:cNvPr id="80" name="Shape 1229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81" name="Shape 1230"/>
            <p:cNvPicPr preferRelativeResize="0"/>
            <p:nvPr/>
          </p:nvPicPr>
          <p:blipFill>
            <a:blip r:embed="rId13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Shape 1231"/>
          <p:cNvGrpSpPr/>
          <p:nvPr/>
        </p:nvGrpSpPr>
        <p:grpSpPr>
          <a:xfrm>
            <a:off x="163698" y="4270864"/>
            <a:ext cx="400573" cy="371997"/>
            <a:chOff x="5008058" y="2036051"/>
            <a:chExt cx="554100" cy="554100"/>
          </a:xfrm>
        </p:grpSpPr>
        <p:sp>
          <p:nvSpPr>
            <p:cNvPr id="78" name="Shape 1232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9" name="Shape 1233"/>
            <p:cNvPicPr preferRelativeResize="0"/>
            <p:nvPr/>
          </p:nvPicPr>
          <p:blipFill>
            <a:blip r:embed="rId14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" name="Shape 1234"/>
          <p:cNvGrpSpPr/>
          <p:nvPr/>
        </p:nvGrpSpPr>
        <p:grpSpPr>
          <a:xfrm>
            <a:off x="149331" y="2484294"/>
            <a:ext cx="400573" cy="371997"/>
            <a:chOff x="4748983" y="1250401"/>
            <a:chExt cx="554100" cy="554100"/>
          </a:xfrm>
        </p:grpSpPr>
        <p:sp>
          <p:nvSpPr>
            <p:cNvPr id="76" name="Shape 1235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7" name="Shape 1236"/>
            <p:cNvPicPr preferRelativeResize="0"/>
            <p:nvPr/>
          </p:nvPicPr>
          <p:blipFill>
            <a:blip r:embed="rId15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Shape 1237"/>
          <p:cNvGrpSpPr/>
          <p:nvPr/>
        </p:nvGrpSpPr>
        <p:grpSpPr>
          <a:xfrm>
            <a:off x="158571" y="2925913"/>
            <a:ext cx="400573" cy="371997"/>
            <a:chOff x="6609358" y="3741451"/>
            <a:chExt cx="554100" cy="554100"/>
          </a:xfrm>
        </p:grpSpPr>
        <p:sp>
          <p:nvSpPr>
            <p:cNvPr id="74" name="Shape 1238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5" name="Shape 1239"/>
            <p:cNvPicPr preferRelativeResize="0"/>
            <p:nvPr/>
          </p:nvPicPr>
          <p:blipFill>
            <a:blip r:embed="rId16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Shape 1240"/>
          <p:cNvGrpSpPr/>
          <p:nvPr/>
        </p:nvGrpSpPr>
        <p:grpSpPr>
          <a:xfrm>
            <a:off x="6644098" y="474359"/>
            <a:ext cx="409465" cy="204615"/>
            <a:chOff x="9062725" y="6231050"/>
            <a:chExt cx="566400" cy="526500"/>
          </a:xfrm>
        </p:grpSpPr>
        <p:sp>
          <p:nvSpPr>
            <p:cNvPr id="72" name="Shape 1241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3" name="Shape 1242"/>
            <p:cNvPicPr preferRelativeResize="0"/>
            <p:nvPr/>
          </p:nvPicPr>
          <p:blipFill>
            <a:blip r:embed="rId17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Shape 1243"/>
          <p:cNvSpPr/>
          <p:nvPr/>
        </p:nvSpPr>
        <p:spPr>
          <a:xfrm>
            <a:off x="-1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48" name="Shape 1244"/>
          <p:cNvPicPr preferRelativeResize="0"/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11518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1245"/>
          <p:cNvPicPr preferRelativeResize="0"/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143336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1246"/>
          <p:cNvPicPr preferRelativeResize="0"/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1714837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1247"/>
          <p:cNvPicPr preferRelativeResize="0"/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1996313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1248"/>
          <p:cNvPicPr preferRelativeResize="0"/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227778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1249"/>
          <p:cNvPicPr preferRelativeResize="0"/>
          <p:nvPr/>
        </p:nvPicPr>
        <p:blipFill>
          <a:blip r:embed="rId19" cstate="print">
            <a:alphaModFix/>
          </a:blip>
          <a:stretch>
            <a:fillRect/>
          </a:stretch>
        </p:blipFill>
        <p:spPr>
          <a:xfrm>
            <a:off x="2559264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1250"/>
          <p:cNvSpPr txBox="1"/>
          <p:nvPr/>
        </p:nvSpPr>
        <p:spPr>
          <a:xfrm>
            <a:off x="182272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55" name="Shape 1251"/>
          <p:cNvPicPr preferRelativeResize="0"/>
          <p:nvPr/>
        </p:nvPicPr>
        <p:blipFill>
          <a:blip r:embed="rId20" cstate="print">
            <a:alphaModFix/>
          </a:blip>
          <a:stretch>
            <a:fillRect/>
          </a:stretch>
        </p:blipFill>
        <p:spPr>
          <a:xfrm>
            <a:off x="147316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Shape 1252"/>
          <p:cNvGrpSpPr/>
          <p:nvPr/>
        </p:nvGrpSpPr>
        <p:grpSpPr>
          <a:xfrm>
            <a:off x="139129" y="1647992"/>
            <a:ext cx="400500" cy="379159"/>
            <a:chOff x="211798" y="1728255"/>
            <a:chExt cx="534000" cy="555620"/>
          </a:xfrm>
        </p:grpSpPr>
        <p:sp>
          <p:nvSpPr>
            <p:cNvPr id="70" name="Shape 1253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71" name="Shape 1254"/>
            <p:cNvPicPr preferRelativeResize="0"/>
            <p:nvPr/>
          </p:nvPicPr>
          <p:blipFill>
            <a:blip r:embed="rId21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" name="Shape 1255"/>
          <p:cNvPicPr preferRelativeResize="0"/>
          <p:nvPr/>
        </p:nvPicPr>
        <p:blipFill>
          <a:blip r:embed="rId22" cstate="print">
            <a:alphaModFix/>
          </a:blip>
          <a:stretch>
            <a:fillRect/>
          </a:stretch>
        </p:blipFill>
        <p:spPr>
          <a:xfrm>
            <a:off x="160219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1256"/>
          <p:cNvPicPr preferRelativeResize="0"/>
          <p:nvPr/>
        </p:nvPicPr>
        <p:blipFill>
          <a:blip r:embed="rId23" cstate="print">
            <a:alphaModFix/>
          </a:blip>
          <a:stretch>
            <a:fillRect/>
          </a:stretch>
        </p:blipFill>
        <p:spPr>
          <a:xfrm>
            <a:off x="1358081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Shape 1257"/>
          <p:cNvGrpSpPr/>
          <p:nvPr/>
        </p:nvGrpSpPr>
        <p:grpSpPr>
          <a:xfrm>
            <a:off x="163696" y="3801496"/>
            <a:ext cx="400500" cy="371980"/>
            <a:chOff x="233442" y="4802564"/>
            <a:chExt cx="534000" cy="545100"/>
          </a:xfrm>
        </p:grpSpPr>
        <p:sp>
          <p:nvSpPr>
            <p:cNvPr id="68" name="Shape 1258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9" name="Shape 1259"/>
            <p:cNvPicPr preferRelativeResize="0"/>
            <p:nvPr/>
          </p:nvPicPr>
          <p:blipFill>
            <a:blip r:embed="rId24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Shape 1260"/>
          <p:cNvSpPr/>
          <p:nvPr/>
        </p:nvSpPr>
        <p:spPr>
          <a:xfrm>
            <a:off x="128768" y="3770400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1" name="Shape 1261"/>
          <p:cNvSpPr/>
          <p:nvPr/>
        </p:nvSpPr>
        <p:spPr>
          <a:xfrm flipH="1">
            <a:off x="6118239" y="3164196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2" name="Shape 1262"/>
          <p:cNvSpPr/>
          <p:nvPr/>
        </p:nvSpPr>
        <p:spPr>
          <a:xfrm>
            <a:off x="6274845" y="3378805"/>
            <a:ext cx="281475" cy="170738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63" name="Shape 1263"/>
          <p:cNvGrpSpPr/>
          <p:nvPr/>
        </p:nvGrpSpPr>
        <p:grpSpPr>
          <a:xfrm>
            <a:off x="139126" y="3363712"/>
            <a:ext cx="400500" cy="371980"/>
            <a:chOff x="185503" y="4249897"/>
            <a:chExt cx="534000" cy="545100"/>
          </a:xfrm>
        </p:grpSpPr>
        <p:sp>
          <p:nvSpPr>
            <p:cNvPr id="66" name="Shape 1264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67" name="Shape 1265"/>
            <p:cNvPicPr preferRelativeResize="0"/>
            <p:nvPr/>
          </p:nvPicPr>
          <p:blipFill>
            <a:blip r:embed="rId25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" name="Shape 1266"/>
          <p:cNvPicPr preferRelativeResize="0"/>
          <p:nvPr/>
        </p:nvPicPr>
        <p:blipFill>
          <a:blip r:embed="rId26" cstate="print">
            <a:alphaModFix/>
          </a:blip>
          <a:stretch>
            <a:fillRect/>
          </a:stretch>
        </p:blipFill>
        <p:spPr>
          <a:xfrm>
            <a:off x="1214467" y="1418555"/>
            <a:ext cx="1164431" cy="126748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1267"/>
          <p:cNvSpPr/>
          <p:nvPr/>
        </p:nvSpPr>
        <p:spPr>
          <a:xfrm flipH="1">
            <a:off x="1151888" y="1418554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7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272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차트 클릭 시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TAB </a:t>
            </a:r>
            <a:r>
              <a:rPr lang="ko-KR" altLang="en-US" sz="1000" dirty="0"/>
              <a:t>형태로</a:t>
            </a:r>
            <a:endParaRPr sz="1000" dirty="0"/>
          </a:p>
          <a:p>
            <a:r>
              <a:rPr lang="ko-KR" altLang="en-US" sz="1000" dirty="0"/>
              <a:t>프로젝트 진행률</a:t>
            </a:r>
            <a:r>
              <a:rPr lang="en-US" altLang="ko-KR" sz="1000" dirty="0"/>
              <a:t>,</a:t>
            </a:r>
            <a:endParaRPr sz="1000" dirty="0"/>
          </a:p>
          <a:p>
            <a:r>
              <a:rPr lang="ko-KR" altLang="en-US" sz="1000" dirty="0"/>
              <a:t>작업일 진행 </a:t>
            </a:r>
            <a:r>
              <a:rPr lang="ko-KR" altLang="en-US" sz="1000" dirty="0" err="1"/>
              <a:t>률을</a:t>
            </a:r>
            <a:r>
              <a:rPr lang="ko-KR" altLang="en-US" sz="1000" dirty="0"/>
              <a:t> 보여준다</a:t>
            </a:r>
            <a:endParaRPr sz="1000" dirty="0"/>
          </a:p>
          <a:p>
            <a:r>
              <a:rPr lang="en-US" altLang="ko-KR" sz="1000" dirty="0"/>
              <a:t>--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*프로젝트 진행률</a:t>
            </a:r>
            <a:endParaRPr sz="1000" dirty="0"/>
          </a:p>
          <a:p>
            <a:endParaRPr sz="1000" dirty="0"/>
          </a:p>
          <a:p>
            <a:r>
              <a:rPr lang="ko-KR" altLang="en-US" sz="1000" dirty="0" err="1"/>
              <a:t>칸반보드의</a:t>
            </a:r>
            <a:r>
              <a:rPr lang="ko-KR" altLang="en-US" sz="1000" dirty="0"/>
              <a:t> </a:t>
            </a:r>
            <a:r>
              <a:rPr lang="en-US" altLang="ko-KR" sz="1000" dirty="0"/>
              <a:t>Back log , To do , In progress , Done </a:t>
            </a:r>
            <a:r>
              <a:rPr lang="ko-KR" altLang="en-US" sz="1000" dirty="0"/>
              <a:t>진행률을 </a:t>
            </a:r>
            <a:r>
              <a:rPr lang="ko-KR" altLang="en-US" sz="1000" dirty="0" err="1"/>
              <a:t>볼수있다</a:t>
            </a:r>
            <a:r>
              <a:rPr lang="en-US" altLang="ko-KR" sz="1000" dirty="0"/>
              <a:t>. 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--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*작업일 </a:t>
            </a:r>
            <a:r>
              <a:rPr lang="ko-KR" altLang="en-US" sz="1000" dirty="0" err="1"/>
              <a:t>진행바</a:t>
            </a:r>
            <a:endParaRPr sz="1000" dirty="0"/>
          </a:p>
          <a:p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일정 </a:t>
            </a:r>
            <a:r>
              <a:rPr lang="ko-KR" altLang="en-US" sz="1000" dirty="0" err="1">
                <a:solidFill>
                  <a:schemeClr val="dk1"/>
                </a:solidFill>
              </a:rPr>
              <a:t>진행바의</a:t>
            </a:r>
            <a:r>
              <a:rPr lang="ko-KR" altLang="en-US" sz="1000" dirty="0">
                <a:solidFill>
                  <a:schemeClr val="dk1"/>
                </a:solidFill>
              </a:rPr>
              <a:t> 작업일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 진행 </a:t>
            </a:r>
            <a:r>
              <a:rPr lang="ko-KR" altLang="en-US" sz="1000" dirty="0" err="1">
                <a:solidFill>
                  <a:schemeClr val="dk1"/>
                </a:solidFill>
              </a:rPr>
              <a:t>률을</a:t>
            </a:r>
            <a:r>
              <a:rPr lang="ko-KR" altLang="en-US" sz="1000" dirty="0">
                <a:solidFill>
                  <a:schemeClr val="dk1"/>
                </a:solidFill>
              </a:rPr>
              <a:t> 볼 수 있다</a:t>
            </a:r>
            <a:r>
              <a:rPr lang="en-US" altLang="ko-KR" sz="1000" dirty="0">
                <a:solidFill>
                  <a:schemeClr val="dk1"/>
                </a:solidFill>
              </a:rPr>
              <a:t>. 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--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*체크리스트 현황</a:t>
            </a:r>
            <a:endParaRPr sz="1000" dirty="0"/>
          </a:p>
          <a:p>
            <a:r>
              <a:rPr lang="ko-KR" altLang="en-US" sz="1000" dirty="0"/>
              <a:t>팀원 별로 </a:t>
            </a:r>
            <a:endParaRPr sz="1000" dirty="0"/>
          </a:p>
          <a:p>
            <a:r>
              <a:rPr lang="ko-KR" altLang="en-US" sz="1000" dirty="0"/>
              <a:t>체크리스트 체크현황을</a:t>
            </a:r>
            <a:endParaRPr sz="1000" dirty="0"/>
          </a:p>
          <a:p>
            <a:r>
              <a:rPr lang="ko-KR" altLang="en-US" sz="1000" dirty="0"/>
              <a:t>볼 수 있다</a:t>
            </a:r>
            <a:r>
              <a:rPr lang="en-US" altLang="ko-KR" sz="1000" dirty="0"/>
              <a:t>.  </a:t>
            </a:r>
            <a:endParaRPr sz="1000" dirty="0"/>
          </a:p>
        </p:txBody>
      </p:sp>
      <p:grpSp>
        <p:nvGrpSpPr>
          <p:cNvPr id="5" name="Shape 1273"/>
          <p:cNvGrpSpPr/>
          <p:nvPr/>
        </p:nvGrpSpPr>
        <p:grpSpPr>
          <a:xfrm>
            <a:off x="630897" y="1178423"/>
            <a:ext cx="3709856" cy="3329364"/>
            <a:chOff x="1062092" y="1199975"/>
            <a:chExt cx="5251591" cy="4878850"/>
          </a:xfrm>
        </p:grpSpPr>
        <p:pic>
          <p:nvPicPr>
            <p:cNvPr id="52" name="Shape 1274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1406026" y="1199975"/>
              <a:ext cx="4709826" cy="487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Shape 1275"/>
            <p:cNvSpPr txBox="1"/>
            <p:nvPr/>
          </p:nvSpPr>
          <p:spPr>
            <a:xfrm>
              <a:off x="4768383" y="1933025"/>
              <a:ext cx="1545300" cy="41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dirty="0"/>
                <a:t>Back log</a:t>
              </a:r>
              <a:endParaRPr dirty="0"/>
            </a:p>
          </p:txBody>
        </p:sp>
        <p:sp>
          <p:nvSpPr>
            <p:cNvPr id="54" name="Shape 1276"/>
            <p:cNvSpPr txBox="1"/>
            <p:nvPr/>
          </p:nvSpPr>
          <p:spPr>
            <a:xfrm>
              <a:off x="4979466" y="4806005"/>
              <a:ext cx="1040400" cy="41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dirty="0"/>
                <a:t>To Do</a:t>
              </a:r>
              <a:endParaRPr dirty="0"/>
            </a:p>
          </p:txBody>
        </p:sp>
        <p:sp>
          <p:nvSpPr>
            <p:cNvPr id="55" name="Shape 1277"/>
            <p:cNvSpPr txBox="1"/>
            <p:nvPr/>
          </p:nvSpPr>
          <p:spPr>
            <a:xfrm>
              <a:off x="1062092" y="4973775"/>
              <a:ext cx="1371600" cy="404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dirty="0"/>
                <a:t>Inprogress</a:t>
              </a:r>
              <a:endParaRPr dirty="0"/>
            </a:p>
          </p:txBody>
        </p:sp>
        <p:sp>
          <p:nvSpPr>
            <p:cNvPr id="56" name="Shape 1278"/>
            <p:cNvSpPr txBox="1"/>
            <p:nvPr/>
          </p:nvSpPr>
          <p:spPr>
            <a:xfrm>
              <a:off x="1347370" y="2510925"/>
              <a:ext cx="888000" cy="404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dirty="0"/>
                <a:t>Done</a:t>
              </a:r>
              <a:endParaRPr dirty="0"/>
            </a:p>
          </p:txBody>
        </p:sp>
        <p:sp>
          <p:nvSpPr>
            <p:cNvPr id="57" name="Shape 1279"/>
            <p:cNvSpPr/>
            <p:nvPr/>
          </p:nvSpPr>
          <p:spPr>
            <a:xfrm>
              <a:off x="1524348" y="1363200"/>
              <a:ext cx="1093986" cy="470394"/>
            </a:xfrm>
            <a:prstGeom prst="flowChartTerminator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dirty="0"/>
                <a:t> </a:t>
              </a:r>
              <a:endParaRPr dirty="0"/>
            </a:p>
          </p:txBody>
        </p:sp>
      </p:grpSp>
      <p:sp>
        <p:nvSpPr>
          <p:cNvPr id="6" name="Shape 1280"/>
          <p:cNvSpPr/>
          <p:nvPr/>
        </p:nvSpPr>
        <p:spPr>
          <a:xfrm>
            <a:off x="0" y="682193"/>
            <a:ext cx="701550" cy="4461307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" name="Shape 1281"/>
          <p:cNvSpPr/>
          <p:nvPr/>
        </p:nvSpPr>
        <p:spPr>
          <a:xfrm>
            <a:off x="105147" y="463550"/>
            <a:ext cx="7043400" cy="218643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grpSp>
        <p:nvGrpSpPr>
          <p:cNvPr id="8" name="Shape 1282"/>
          <p:cNvGrpSpPr/>
          <p:nvPr/>
        </p:nvGrpSpPr>
        <p:grpSpPr>
          <a:xfrm>
            <a:off x="94978" y="721586"/>
            <a:ext cx="511594" cy="465487"/>
            <a:chOff x="4020974" y="559338"/>
            <a:chExt cx="682125" cy="682125"/>
          </a:xfrm>
        </p:grpSpPr>
        <p:sp>
          <p:nvSpPr>
            <p:cNvPr id="50" name="Shape 1283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51" name="Shape 1284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Shape 1285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255994" y="468873"/>
            <a:ext cx="344944" cy="20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Shape 1286"/>
          <p:cNvGrpSpPr/>
          <p:nvPr/>
        </p:nvGrpSpPr>
        <p:grpSpPr>
          <a:xfrm>
            <a:off x="149391" y="2071323"/>
            <a:ext cx="400573" cy="371997"/>
            <a:chOff x="6329796" y="5170726"/>
            <a:chExt cx="554100" cy="554100"/>
          </a:xfrm>
        </p:grpSpPr>
        <p:sp>
          <p:nvSpPr>
            <p:cNvPr id="48" name="Shape 1287"/>
            <p:cNvSpPr/>
            <p:nvPr/>
          </p:nvSpPr>
          <p:spPr>
            <a:xfrm>
              <a:off x="6329796" y="5170726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9" name="Shape 1288"/>
            <p:cNvPicPr preferRelativeResize="0"/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6351750" y="5192675"/>
              <a:ext cx="510175" cy="510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Shape 1289"/>
          <p:cNvGrpSpPr/>
          <p:nvPr/>
        </p:nvGrpSpPr>
        <p:grpSpPr>
          <a:xfrm>
            <a:off x="163699" y="4270864"/>
            <a:ext cx="400573" cy="371997"/>
            <a:chOff x="5008058" y="2036051"/>
            <a:chExt cx="554100" cy="554100"/>
          </a:xfrm>
        </p:grpSpPr>
        <p:sp>
          <p:nvSpPr>
            <p:cNvPr id="46" name="Shape 1290"/>
            <p:cNvSpPr/>
            <p:nvPr/>
          </p:nvSpPr>
          <p:spPr>
            <a:xfrm>
              <a:off x="5008058" y="20360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7" name="Shape 1291"/>
            <p:cNvPicPr preferRelativeResize="0"/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>
              <a:off x="5030312" y="2058313"/>
              <a:ext cx="509575" cy="509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Shape 1292"/>
          <p:cNvGrpSpPr/>
          <p:nvPr/>
        </p:nvGrpSpPr>
        <p:grpSpPr>
          <a:xfrm>
            <a:off x="149332" y="2484294"/>
            <a:ext cx="400573" cy="371997"/>
            <a:chOff x="4748983" y="1250401"/>
            <a:chExt cx="554100" cy="554100"/>
          </a:xfrm>
        </p:grpSpPr>
        <p:sp>
          <p:nvSpPr>
            <p:cNvPr id="44" name="Shape 1293"/>
            <p:cNvSpPr/>
            <p:nvPr/>
          </p:nvSpPr>
          <p:spPr>
            <a:xfrm>
              <a:off x="4748983" y="125040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5" name="Shape 1294"/>
            <p:cNvPicPr preferRelativeResize="0"/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>
              <a:off x="4782927" y="1284350"/>
              <a:ext cx="486200" cy="4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Shape 1295"/>
          <p:cNvGrpSpPr/>
          <p:nvPr/>
        </p:nvGrpSpPr>
        <p:grpSpPr>
          <a:xfrm>
            <a:off x="158572" y="2925913"/>
            <a:ext cx="400573" cy="371997"/>
            <a:chOff x="6609358" y="3741451"/>
            <a:chExt cx="554100" cy="554100"/>
          </a:xfrm>
        </p:grpSpPr>
        <p:sp>
          <p:nvSpPr>
            <p:cNvPr id="42" name="Shape 1296"/>
            <p:cNvSpPr/>
            <p:nvPr/>
          </p:nvSpPr>
          <p:spPr>
            <a:xfrm>
              <a:off x="6609358" y="3741451"/>
              <a:ext cx="554100" cy="554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3" name="Shape 1297"/>
            <p:cNvPicPr preferRelativeResize="0"/>
            <p:nvPr/>
          </p:nvPicPr>
          <p:blipFill>
            <a:blip r:embed="rId9" cstate="print">
              <a:alphaModFix/>
            </a:blip>
            <a:stretch>
              <a:fillRect/>
            </a:stretch>
          </p:blipFill>
          <p:spPr>
            <a:xfrm>
              <a:off x="6652852" y="3784950"/>
              <a:ext cx="467100" cy="467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Shape 1298"/>
          <p:cNvGrpSpPr/>
          <p:nvPr/>
        </p:nvGrpSpPr>
        <p:grpSpPr>
          <a:xfrm>
            <a:off x="6644099" y="474359"/>
            <a:ext cx="409465" cy="204615"/>
            <a:chOff x="9062725" y="6231050"/>
            <a:chExt cx="566400" cy="526500"/>
          </a:xfrm>
        </p:grpSpPr>
        <p:sp>
          <p:nvSpPr>
            <p:cNvPr id="40" name="Shape 1299"/>
            <p:cNvSpPr/>
            <p:nvPr/>
          </p:nvSpPr>
          <p:spPr>
            <a:xfrm>
              <a:off x="9062725" y="6231050"/>
              <a:ext cx="566400" cy="526500"/>
            </a:xfrm>
            <a:prstGeom prst="ellipse">
              <a:avLst/>
            </a:prstGeom>
            <a:solidFill>
              <a:srgbClr val="FFFF00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41" name="Shape 1300"/>
            <p:cNvPicPr preferRelativeResize="0"/>
            <p:nvPr/>
          </p:nvPicPr>
          <p:blipFill>
            <a:blip r:embed="rId10" cstate="print">
              <a:alphaModFix/>
            </a:blip>
            <a:stretch>
              <a:fillRect/>
            </a:stretch>
          </p:blipFill>
          <p:spPr>
            <a:xfrm>
              <a:off x="9140850" y="6380475"/>
              <a:ext cx="401650" cy="30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Shape 1301"/>
          <p:cNvSpPr/>
          <p:nvPr/>
        </p:nvSpPr>
        <p:spPr>
          <a:xfrm>
            <a:off x="0" y="463550"/>
            <a:ext cx="86850" cy="21864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6" name="Shape 1302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1518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03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43336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04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714838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05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996314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06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2277789" y="444823"/>
            <a:ext cx="281475" cy="25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07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2559265" y="468873"/>
            <a:ext cx="228600" cy="20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308"/>
          <p:cNvSpPr txBox="1"/>
          <p:nvPr/>
        </p:nvSpPr>
        <p:spPr>
          <a:xfrm>
            <a:off x="182273" y="446865"/>
            <a:ext cx="10089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 dirty="0" err="1">
                <a:solidFill>
                  <a:schemeClr val="dk1"/>
                </a:solidFill>
              </a:rPr>
              <a:t>프로젝트명</a:t>
            </a:r>
            <a:endParaRPr sz="1200" b="1" dirty="0">
              <a:solidFill>
                <a:schemeClr val="dk1"/>
              </a:solidFill>
            </a:endParaRPr>
          </a:p>
        </p:txBody>
      </p:sp>
      <p:pic>
        <p:nvPicPr>
          <p:cNvPr id="25" name="Shape 1309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147317" y="1247085"/>
            <a:ext cx="400875" cy="364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Shape 1310"/>
          <p:cNvGrpSpPr/>
          <p:nvPr/>
        </p:nvGrpSpPr>
        <p:grpSpPr>
          <a:xfrm>
            <a:off x="139130" y="1647992"/>
            <a:ext cx="400500" cy="379159"/>
            <a:chOff x="211798" y="1728255"/>
            <a:chExt cx="534000" cy="555620"/>
          </a:xfrm>
        </p:grpSpPr>
        <p:sp>
          <p:nvSpPr>
            <p:cNvPr id="38" name="Shape 1311"/>
            <p:cNvSpPr/>
            <p:nvPr/>
          </p:nvSpPr>
          <p:spPr>
            <a:xfrm>
              <a:off x="211798" y="1728255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9" name="Shape 1312"/>
            <p:cNvPicPr preferRelativeResize="0"/>
            <p:nvPr/>
          </p:nvPicPr>
          <p:blipFill>
            <a:blip r:embed="rId14" cstate="print">
              <a:alphaModFix/>
            </a:blip>
            <a:stretch>
              <a:fillRect/>
            </a:stretch>
          </p:blipFill>
          <p:spPr>
            <a:xfrm>
              <a:off x="256075" y="1823950"/>
              <a:ext cx="459925" cy="459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Shape 1313"/>
          <p:cNvGrpSpPr/>
          <p:nvPr/>
        </p:nvGrpSpPr>
        <p:grpSpPr>
          <a:xfrm>
            <a:off x="163697" y="3801496"/>
            <a:ext cx="400500" cy="371980"/>
            <a:chOff x="233442" y="4802564"/>
            <a:chExt cx="534000" cy="545100"/>
          </a:xfrm>
        </p:grpSpPr>
        <p:sp>
          <p:nvSpPr>
            <p:cNvPr id="36" name="Shape 1314"/>
            <p:cNvSpPr/>
            <p:nvPr/>
          </p:nvSpPr>
          <p:spPr>
            <a:xfrm>
              <a:off x="233442" y="4802564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7" name="Shape 1315"/>
            <p:cNvPicPr preferRelativeResize="0"/>
            <p:nvPr/>
          </p:nvPicPr>
          <p:blipFill>
            <a:blip r:embed="rId15" cstate="print">
              <a:alphaModFix/>
            </a:blip>
            <a:stretch>
              <a:fillRect/>
            </a:stretch>
          </p:blipFill>
          <p:spPr>
            <a:xfrm>
              <a:off x="268708" y="4834787"/>
              <a:ext cx="459924" cy="459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Shape 1316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60220" y="471077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1317"/>
          <p:cNvPicPr preferRelativeResize="0"/>
          <p:nvPr/>
        </p:nvPicPr>
        <p:blipFill>
          <a:blip r:embed="rId17" cstate="print">
            <a:alphaModFix/>
          </a:blip>
          <a:stretch>
            <a:fillRect/>
          </a:stretch>
        </p:blipFill>
        <p:spPr>
          <a:xfrm>
            <a:off x="1358082" y="588039"/>
            <a:ext cx="133875" cy="1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1318"/>
          <p:cNvSpPr/>
          <p:nvPr/>
        </p:nvSpPr>
        <p:spPr>
          <a:xfrm>
            <a:off x="127044" y="4235094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grpSp>
        <p:nvGrpSpPr>
          <p:cNvPr id="31" name="Shape 1319"/>
          <p:cNvGrpSpPr/>
          <p:nvPr/>
        </p:nvGrpSpPr>
        <p:grpSpPr>
          <a:xfrm>
            <a:off x="139127" y="3363712"/>
            <a:ext cx="400500" cy="371980"/>
            <a:chOff x="185503" y="4249897"/>
            <a:chExt cx="534000" cy="545100"/>
          </a:xfrm>
        </p:grpSpPr>
        <p:sp>
          <p:nvSpPr>
            <p:cNvPr id="34" name="Shape 1320"/>
            <p:cNvSpPr/>
            <p:nvPr/>
          </p:nvSpPr>
          <p:spPr>
            <a:xfrm>
              <a:off x="185503" y="4249897"/>
              <a:ext cx="534000" cy="5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sz="1400" dirty="0">
                <a:solidFill>
                  <a:schemeClr val="lt1"/>
                </a:solidFill>
              </a:endParaRPr>
            </a:p>
          </p:txBody>
        </p:sp>
        <p:pic>
          <p:nvPicPr>
            <p:cNvPr id="35" name="Shape 1321"/>
            <p:cNvPicPr preferRelativeResize="0"/>
            <p:nvPr/>
          </p:nvPicPr>
          <p:blipFill>
            <a:blip r:embed="rId18" cstate="print">
              <a:alphaModFix/>
            </a:blip>
            <a:stretch>
              <a:fillRect/>
            </a:stretch>
          </p:blipFill>
          <p:spPr>
            <a:xfrm>
              <a:off x="206148" y="4340864"/>
              <a:ext cx="495900" cy="348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" name="Shape 1322"/>
          <p:cNvPicPr preferRelativeResize="0"/>
          <p:nvPr/>
        </p:nvPicPr>
        <p:blipFill>
          <a:blip r:embed="rId19" cstate="print">
            <a:alphaModFix/>
          </a:blip>
          <a:stretch>
            <a:fillRect/>
          </a:stretch>
        </p:blipFill>
        <p:spPr>
          <a:xfrm>
            <a:off x="4148007" y="1225425"/>
            <a:ext cx="2966494" cy="306167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1323"/>
          <p:cNvSpPr/>
          <p:nvPr/>
        </p:nvSpPr>
        <p:spPr>
          <a:xfrm>
            <a:off x="1771201" y="1039878"/>
            <a:ext cx="1949175" cy="5711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334"/>
          <p:cNvSpPr/>
          <p:nvPr/>
        </p:nvSpPr>
        <p:spPr>
          <a:xfrm>
            <a:off x="5893874" y="3766931"/>
            <a:ext cx="1402200" cy="70690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Shape 1335"/>
          <p:cNvSpPr txBox="1"/>
          <p:nvPr/>
        </p:nvSpPr>
        <p:spPr>
          <a:xfrm>
            <a:off x="7325325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공지사항 클릭 시 화면</a:t>
            </a:r>
            <a:r>
              <a:rPr lang="en-US" altLang="ko-KR" sz="1000" dirty="0"/>
              <a:t>]</a:t>
            </a:r>
            <a:endParaRPr sz="1000" dirty="0"/>
          </a:p>
          <a:p>
            <a:r>
              <a:rPr lang="en-US" altLang="ko-KR" sz="1000" dirty="0"/>
              <a:t>1.</a:t>
            </a:r>
            <a:r>
              <a:rPr lang="ko-KR" altLang="en-US" sz="1000" dirty="0"/>
              <a:t>관리자 공지사항 화면으로 이동한다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2.</a:t>
            </a:r>
            <a:endParaRPr sz="1000" dirty="0"/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관리자 이므로</a:t>
            </a:r>
            <a:r>
              <a:rPr lang="en-US" altLang="ko-KR" sz="1000" dirty="0"/>
              <a:t>) </a:t>
            </a:r>
            <a:endParaRPr sz="1000" dirty="0"/>
          </a:p>
          <a:p>
            <a:r>
              <a:rPr lang="ko-KR" altLang="en-US" sz="1000" dirty="0"/>
              <a:t>테이블 아래에 있는 </a:t>
            </a:r>
            <a:endParaRPr sz="1000" dirty="0"/>
          </a:p>
          <a:p>
            <a:r>
              <a:rPr lang="ko-KR" altLang="en-US" sz="1000" dirty="0"/>
              <a:t>글쓰기 버튼이 보인다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endParaRPr sz="1000" dirty="0"/>
          </a:p>
          <a:p>
            <a:r>
              <a:rPr lang="en-US" altLang="ko-KR" sz="1000" dirty="0"/>
              <a:t>3.</a:t>
            </a:r>
            <a:r>
              <a:rPr lang="ko-KR" altLang="en-US" sz="1000" dirty="0"/>
              <a:t>글쓰기 버튼 </a:t>
            </a:r>
            <a:r>
              <a:rPr lang="ko-KR" altLang="en-US" sz="1000" dirty="0" err="1"/>
              <a:t>클릭시</a:t>
            </a:r>
            <a:endParaRPr sz="1000" dirty="0"/>
          </a:p>
          <a:p>
            <a:r>
              <a:rPr lang="ko-KR" altLang="en-US" sz="1000" dirty="0"/>
              <a:t>관리자 권한을 가진 관리자가 글쓰기 페이지로 이동한다</a:t>
            </a:r>
            <a:endParaRPr sz="1000" dirty="0"/>
          </a:p>
          <a:p>
            <a:endParaRPr sz="1000" dirty="0"/>
          </a:p>
        </p:txBody>
      </p:sp>
      <p:sp>
        <p:nvSpPr>
          <p:cNvPr id="6" name="Shape 1336"/>
          <p:cNvSpPr/>
          <p:nvPr/>
        </p:nvSpPr>
        <p:spPr>
          <a:xfrm>
            <a:off x="6362628" y="4027526"/>
            <a:ext cx="603450" cy="2561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글쓰기</a:t>
            </a:r>
            <a:endParaRPr dirty="0"/>
          </a:p>
        </p:txBody>
      </p:sp>
      <p:sp>
        <p:nvSpPr>
          <p:cNvPr id="7" name="Shape 1337"/>
          <p:cNvSpPr/>
          <p:nvPr/>
        </p:nvSpPr>
        <p:spPr>
          <a:xfrm flipH="1">
            <a:off x="6869569" y="4346961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Shape 1338"/>
          <p:cNvSpPr/>
          <p:nvPr/>
        </p:nvSpPr>
        <p:spPr>
          <a:xfrm flipH="1">
            <a:off x="6869569" y="3906859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9" name="Shape 1339"/>
          <p:cNvGrpSpPr/>
          <p:nvPr/>
        </p:nvGrpSpPr>
        <p:grpSpPr>
          <a:xfrm>
            <a:off x="57149" y="851354"/>
            <a:ext cx="511594" cy="465487"/>
            <a:chOff x="4020974" y="559338"/>
            <a:chExt cx="682125" cy="682125"/>
          </a:xfrm>
        </p:grpSpPr>
        <p:sp>
          <p:nvSpPr>
            <p:cNvPr id="25" name="Shape 1340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26" name="Shape 1341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1342"/>
          <p:cNvSpPr/>
          <p:nvPr/>
        </p:nvSpPr>
        <p:spPr>
          <a:xfrm>
            <a:off x="-1" y="463550"/>
            <a:ext cx="701550" cy="4679950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1" name="Shape 134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50332" y="684940"/>
            <a:ext cx="383457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34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46842" y="1169060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45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95237" y="1632378"/>
            <a:ext cx="511594" cy="46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346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25679" y="2133714"/>
            <a:ext cx="468901" cy="42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47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58909" y="266593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48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28380" y="3190245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9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35753" y="3735693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0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35898" y="4294771"/>
            <a:ext cx="511594" cy="46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351"/>
          <p:cNvSpPr/>
          <p:nvPr/>
        </p:nvSpPr>
        <p:spPr>
          <a:xfrm>
            <a:off x="115247" y="1144444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20" name="tabl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9749" y="1312533"/>
            <a:ext cx="5998984" cy="2462997"/>
          </a:xfrm>
          <a:prstGeom prst="rect">
            <a:avLst/>
          </a:prstGeom>
        </p:spPr>
      </p:pic>
      <p:pic>
        <p:nvPicPr>
          <p:cNvPr id="21" name="Shape 1353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2180090" y="4378334"/>
            <a:ext cx="3484688" cy="311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354"/>
          <p:cNvSpPr txBox="1"/>
          <p:nvPr/>
        </p:nvSpPr>
        <p:spPr>
          <a:xfrm>
            <a:off x="1059750" y="878112"/>
            <a:ext cx="4092075" cy="43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b="1" dirty="0"/>
              <a:t>공지사항</a:t>
            </a:r>
            <a:endParaRPr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주제 선정 배경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b="1" i="1" dirty="0" smtClean="0">
                <a:solidFill>
                  <a:schemeClr val="bg1"/>
                </a:solidFill>
                <a:latin typeface="+mn-ea"/>
              </a:rPr>
            </a:b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주요 </a:t>
            </a:r>
            <a:r>
              <a:rPr lang="ko-KR" altLang="en-US" sz="1100" i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컨셉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5" name="오각형 4"/>
          <p:cNvSpPr/>
          <p:nvPr/>
        </p:nvSpPr>
        <p:spPr>
          <a:xfrm>
            <a:off x="1822721" y="1397365"/>
            <a:ext cx="2003961" cy="506052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갈매기형 수장 5"/>
          <p:cNvSpPr/>
          <p:nvPr/>
        </p:nvSpPr>
        <p:spPr>
          <a:xfrm>
            <a:off x="3631086" y="1397365"/>
            <a:ext cx="2003400" cy="50605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5438890" y="1397365"/>
            <a:ext cx="1844783" cy="506052"/>
          </a:xfrm>
          <a:prstGeom prst="chevron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1875545" y="1511891"/>
            <a:ext cx="176137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pc="-113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가볍다</a:t>
            </a:r>
            <a:endParaRPr lang="ko-KR" altLang="en-US" spc="-113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3812116" y="1511891"/>
            <a:ext cx="176137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pc="-113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빠르다</a:t>
            </a:r>
            <a:endParaRPr lang="ko-KR" altLang="en-US" spc="-113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27082" y="1397365"/>
            <a:ext cx="256590" cy="506052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22722" y="1957845"/>
            <a:ext cx="1774699" cy="759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39051" y="1957845"/>
            <a:ext cx="1774699" cy="759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5382" y="1957845"/>
            <a:ext cx="1828291" cy="759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TextBox 31"/>
          <p:cNvSpPr txBox="1"/>
          <p:nvPr/>
        </p:nvSpPr>
        <p:spPr>
          <a:xfrm>
            <a:off x="1850296" y="2233775"/>
            <a:ext cx="1719551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내가 필요한 기능만</a:t>
            </a:r>
            <a:endParaRPr lang="en-US" altLang="ko-KR" sz="1200" spc="-113" dirty="0" smtClean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TextBox 21"/>
          <p:cNvSpPr txBox="1"/>
          <p:nvPr/>
        </p:nvSpPr>
        <p:spPr>
          <a:xfrm>
            <a:off x="5559901" y="1511891"/>
            <a:ext cx="176137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pc="-113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쉽다</a:t>
            </a:r>
            <a:endParaRPr lang="ko-KR" altLang="en-US" spc="-113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22723" y="2765623"/>
            <a:ext cx="5460950" cy="4738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TextBox 36"/>
          <p:cNvSpPr txBox="1"/>
          <p:nvPr/>
        </p:nvSpPr>
        <p:spPr>
          <a:xfrm>
            <a:off x="2408524" y="2852244"/>
            <a:ext cx="456856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pc="-113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코린이</a:t>
            </a:r>
            <a:r>
              <a:rPr lang="en-US" altLang="ko-KR" spc="-113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pc="-113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예비개발자</a:t>
            </a:r>
            <a:r>
              <a:rPr lang="en-US" altLang="ko-KR" spc="-113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pc="-113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맞춤 프로젝트 관리</a:t>
            </a:r>
            <a:endParaRPr lang="ko-KR" altLang="en-US" spc="-113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39"/>
          <p:cNvSpPr txBox="1"/>
          <p:nvPr/>
        </p:nvSpPr>
        <p:spPr>
          <a:xfrm>
            <a:off x="3666625" y="2233775"/>
            <a:ext cx="1719551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신속하고</a:t>
            </a:r>
            <a:endParaRPr lang="en-US" altLang="ko-KR" sz="1200" spc="-113" dirty="0" smtClean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40"/>
          <p:cNvSpPr txBox="1"/>
          <p:nvPr/>
        </p:nvSpPr>
        <p:spPr>
          <a:xfrm>
            <a:off x="5501506" y="2233775"/>
            <a:ext cx="1719551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간단하게 사용</a:t>
            </a:r>
            <a:r>
              <a:rPr lang="en-US" altLang="ko-KR" sz="1200" spc="-113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822722" y="3296695"/>
            <a:ext cx="1774699" cy="1468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39051" y="3296695"/>
            <a:ext cx="1774699" cy="1468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455382" y="3296695"/>
            <a:ext cx="1828291" cy="1468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Picture 3" descr="C:\Users\bit\Desktop\ligh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4840" y="3451495"/>
            <a:ext cx="1152698" cy="1152698"/>
          </a:xfrm>
          <a:prstGeom prst="rect">
            <a:avLst/>
          </a:prstGeom>
          <a:noFill/>
        </p:spPr>
      </p:pic>
      <p:pic>
        <p:nvPicPr>
          <p:cNvPr id="26" name="Picture 4" descr="C:\Users\bit\Desktop\Aviation_excalibur-5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4956" y="3430885"/>
            <a:ext cx="1178081" cy="1178081"/>
          </a:xfrm>
          <a:prstGeom prst="rect">
            <a:avLst/>
          </a:prstGeom>
          <a:noFill/>
        </p:spPr>
      </p:pic>
      <p:pic>
        <p:nvPicPr>
          <p:cNvPr id="27" name="Picture 5" descr="C:\Users\bit\Desktop\easy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6924" y="3502151"/>
            <a:ext cx="999173" cy="999173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3262012" y="687421"/>
            <a:ext cx="2762654" cy="553998"/>
          </a:xfrm>
          <a:prstGeom prst="rect">
            <a:avLst/>
          </a:prstGeom>
          <a:solidFill>
            <a:srgbClr val="95C4BC"/>
          </a:solidFill>
        </p:spPr>
        <p:txBody>
          <a:bodyPr wrap="square" rtlCol="0">
            <a:spAutoFit/>
          </a:bodyPr>
          <a:lstStyle/>
          <a:p>
            <a:r>
              <a:rPr lang="ko-KR" altLang="en-US" sz="3000" dirty="0" err="1" smtClean="0">
                <a:solidFill>
                  <a:schemeClr val="bg1"/>
                </a:solidFill>
              </a:rPr>
              <a:t>컨셉</a:t>
            </a:r>
            <a:r>
              <a:rPr lang="ko-KR" altLang="en-US" sz="3000" dirty="0" smtClean="0">
                <a:solidFill>
                  <a:schemeClr val="bg1"/>
                </a:solidFill>
              </a:rPr>
              <a:t> </a:t>
            </a:r>
            <a:r>
              <a:rPr lang="en-US" altLang="ko-KR" sz="3000" dirty="0" smtClean="0">
                <a:solidFill>
                  <a:schemeClr val="bg1"/>
                </a:solidFill>
              </a:rPr>
              <a:t>&amp; </a:t>
            </a:r>
            <a:r>
              <a:rPr lang="ko-KR" altLang="en-US" sz="3000" dirty="0" smtClean="0">
                <a:solidFill>
                  <a:schemeClr val="bg1"/>
                </a:solidFill>
              </a:rPr>
              <a:t>차별성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359"/>
          <p:cNvSpPr txBox="1"/>
          <p:nvPr/>
        </p:nvSpPr>
        <p:spPr>
          <a:xfrm>
            <a:off x="7325325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공지사항</a:t>
            </a:r>
            <a:r>
              <a:rPr lang="en-US" altLang="ko-KR" sz="1000" dirty="0"/>
              <a:t>]</a:t>
            </a:r>
            <a:endParaRPr sz="1000" dirty="0"/>
          </a:p>
          <a:p>
            <a:r>
              <a:rPr lang="en-US" altLang="ko-KR" sz="1000" dirty="0"/>
              <a:t>1.(</a:t>
            </a:r>
            <a:r>
              <a:rPr lang="ko-KR" altLang="en-US" sz="1000" dirty="0"/>
              <a:t>글쓰기버튼</a:t>
            </a:r>
            <a:r>
              <a:rPr lang="en-US" altLang="ko-KR" sz="1000" dirty="0"/>
              <a:t>) </a:t>
            </a:r>
            <a:r>
              <a:rPr lang="ko-KR" altLang="en-US" sz="1000" dirty="0"/>
              <a:t>클릭 시 화면 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관리자인 경우</a:t>
            </a:r>
            <a:r>
              <a:rPr lang="en-US" altLang="ko-KR" sz="1000" dirty="0"/>
              <a:t>)</a:t>
            </a:r>
            <a:endParaRPr sz="1000" dirty="0"/>
          </a:p>
          <a:p>
            <a:r>
              <a:rPr lang="ko-KR" altLang="en-US" sz="1000" dirty="0"/>
              <a:t> 글쓰기 화면 양식에 맞춰서</a:t>
            </a:r>
            <a:endParaRPr sz="1000" dirty="0"/>
          </a:p>
          <a:p>
            <a:r>
              <a:rPr lang="ko-KR" altLang="en-US" sz="1000" dirty="0"/>
              <a:t> 제목 </a:t>
            </a:r>
            <a:r>
              <a:rPr lang="en-US" altLang="ko-KR" sz="1000" dirty="0"/>
              <a:t>, </a:t>
            </a:r>
            <a:r>
              <a:rPr lang="ko-KR" altLang="en-US" sz="1000" dirty="0"/>
              <a:t>내용을 입력하면</a:t>
            </a:r>
            <a:endParaRPr sz="1000" dirty="0"/>
          </a:p>
          <a:p>
            <a:r>
              <a:rPr lang="ko-KR" altLang="en-US" sz="1000" dirty="0"/>
              <a:t> 글쓰기 작성이 가능하다</a:t>
            </a:r>
            <a:r>
              <a:rPr lang="en-US" altLang="ko-KR" sz="1000" dirty="0"/>
              <a:t>.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2.ckeditor</a:t>
            </a:r>
            <a:r>
              <a:rPr lang="ko-KR" altLang="en-US" sz="1000" dirty="0"/>
              <a:t>에디터 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사용한다</a:t>
            </a:r>
            <a:endParaRPr sz="1000" dirty="0"/>
          </a:p>
          <a:p>
            <a:endParaRPr sz="1000" dirty="0"/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4056" y="1409444"/>
            <a:ext cx="5730737" cy="3322608"/>
          </a:xfrm>
          <a:prstGeom prst="rect">
            <a:avLst/>
          </a:prstGeom>
        </p:spPr>
      </p:pic>
      <p:sp>
        <p:nvSpPr>
          <p:cNvPr id="6" name="Shape 1361"/>
          <p:cNvSpPr/>
          <p:nvPr/>
        </p:nvSpPr>
        <p:spPr>
          <a:xfrm>
            <a:off x="2144024" y="1971773"/>
            <a:ext cx="4014450" cy="25610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1362"/>
          <p:cNvSpPr/>
          <p:nvPr/>
        </p:nvSpPr>
        <p:spPr>
          <a:xfrm flipH="1">
            <a:off x="1040344" y="1332494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Shape 1363"/>
          <p:cNvSpPr/>
          <p:nvPr/>
        </p:nvSpPr>
        <p:spPr>
          <a:xfrm>
            <a:off x="2950013" y="4185792"/>
            <a:ext cx="868275" cy="2561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작성</a:t>
            </a:r>
            <a:endParaRPr dirty="0"/>
          </a:p>
        </p:txBody>
      </p:sp>
      <p:sp>
        <p:nvSpPr>
          <p:cNvPr id="9" name="Shape 1364"/>
          <p:cNvSpPr/>
          <p:nvPr/>
        </p:nvSpPr>
        <p:spPr>
          <a:xfrm>
            <a:off x="4365657" y="4185792"/>
            <a:ext cx="868275" cy="25610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취소</a:t>
            </a:r>
            <a:endParaRPr dirty="0"/>
          </a:p>
        </p:txBody>
      </p:sp>
      <p:grpSp>
        <p:nvGrpSpPr>
          <p:cNvPr id="10" name="Shape 1365"/>
          <p:cNvGrpSpPr/>
          <p:nvPr/>
        </p:nvGrpSpPr>
        <p:grpSpPr>
          <a:xfrm>
            <a:off x="57149" y="851354"/>
            <a:ext cx="511594" cy="465487"/>
            <a:chOff x="4020974" y="559338"/>
            <a:chExt cx="682125" cy="682125"/>
          </a:xfrm>
        </p:grpSpPr>
        <p:sp>
          <p:nvSpPr>
            <p:cNvPr id="28" name="Shape 1366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29" name="Shape 1367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Shape 1368"/>
          <p:cNvSpPr/>
          <p:nvPr/>
        </p:nvSpPr>
        <p:spPr>
          <a:xfrm>
            <a:off x="-1" y="463550"/>
            <a:ext cx="701550" cy="4679950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2" name="Shape 1369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50332" y="684940"/>
            <a:ext cx="383457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70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46842" y="1169060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371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95237" y="1632378"/>
            <a:ext cx="511594" cy="46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72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25679" y="2133714"/>
            <a:ext cx="468901" cy="42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73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58909" y="266593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74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28380" y="3190245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75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35753" y="3735693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76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35898" y="4294771"/>
            <a:ext cx="511594" cy="465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377"/>
          <p:cNvSpPr/>
          <p:nvPr/>
        </p:nvSpPr>
        <p:spPr>
          <a:xfrm>
            <a:off x="115247" y="1144444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1" name="Shape 1378"/>
          <p:cNvSpPr txBox="1"/>
          <p:nvPr/>
        </p:nvSpPr>
        <p:spPr>
          <a:xfrm>
            <a:off x="1059750" y="878112"/>
            <a:ext cx="4092075" cy="43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b="1" dirty="0"/>
              <a:t>공지사항</a:t>
            </a:r>
            <a:endParaRPr sz="1800" b="1" dirty="0"/>
          </a:p>
        </p:txBody>
      </p:sp>
      <p:grpSp>
        <p:nvGrpSpPr>
          <p:cNvPr id="24" name="Shape 1379"/>
          <p:cNvGrpSpPr/>
          <p:nvPr/>
        </p:nvGrpSpPr>
        <p:grpSpPr>
          <a:xfrm>
            <a:off x="2194443" y="2548083"/>
            <a:ext cx="3964050" cy="1563259"/>
            <a:chOff x="2925925" y="3054675"/>
            <a:chExt cx="5285400" cy="2290800"/>
          </a:xfrm>
        </p:grpSpPr>
        <p:sp>
          <p:nvSpPr>
            <p:cNvPr id="26" name="Shape 1380"/>
            <p:cNvSpPr/>
            <p:nvPr/>
          </p:nvSpPr>
          <p:spPr>
            <a:xfrm>
              <a:off x="2925925" y="3054675"/>
              <a:ext cx="5285400" cy="2290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27" name="Shape 1381"/>
            <p:cNvPicPr preferRelativeResize="0"/>
            <p:nvPr/>
          </p:nvPicPr>
          <p:blipFill>
            <a:blip r:embed="rId13" cstate="print">
              <a:alphaModFix/>
            </a:blip>
            <a:stretch>
              <a:fillRect/>
            </a:stretch>
          </p:blipFill>
          <p:spPr>
            <a:xfrm>
              <a:off x="2954475" y="3115468"/>
              <a:ext cx="5223775" cy="213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Shape 1382"/>
          <p:cNvSpPr/>
          <p:nvPr/>
        </p:nvSpPr>
        <p:spPr>
          <a:xfrm flipH="1">
            <a:off x="2006175" y="2403379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387"/>
          <p:cNvSpPr/>
          <p:nvPr/>
        </p:nvSpPr>
        <p:spPr>
          <a:xfrm>
            <a:off x="2204695" y="1085462"/>
            <a:ext cx="1379250" cy="57854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/>
          </a:p>
        </p:txBody>
      </p:sp>
      <p:sp>
        <p:nvSpPr>
          <p:cNvPr id="5" name="Shape 1388"/>
          <p:cNvSpPr/>
          <p:nvPr/>
        </p:nvSpPr>
        <p:spPr>
          <a:xfrm>
            <a:off x="3660206" y="1085462"/>
            <a:ext cx="1379250" cy="57854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/>
          </a:p>
        </p:txBody>
      </p:sp>
      <p:sp>
        <p:nvSpPr>
          <p:cNvPr id="6" name="Shape 1389"/>
          <p:cNvSpPr/>
          <p:nvPr/>
        </p:nvSpPr>
        <p:spPr>
          <a:xfrm>
            <a:off x="745556" y="1085462"/>
            <a:ext cx="1379250" cy="57854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/>
          </a:p>
        </p:txBody>
      </p:sp>
      <p:sp>
        <p:nvSpPr>
          <p:cNvPr id="7" name="Shape 1390"/>
          <p:cNvSpPr/>
          <p:nvPr/>
        </p:nvSpPr>
        <p:spPr>
          <a:xfrm>
            <a:off x="5096495" y="2231547"/>
            <a:ext cx="2251350" cy="269864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/>
          </a:p>
        </p:txBody>
      </p:sp>
      <p:sp>
        <p:nvSpPr>
          <p:cNvPr id="8" name="Shape 1391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관리자페이지 화면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1. </a:t>
            </a:r>
            <a:r>
              <a:rPr lang="ko-KR" altLang="en-US" sz="1000" dirty="0"/>
              <a:t>관리자페이지로 </a:t>
            </a:r>
            <a:r>
              <a:rPr lang="ko-KR" altLang="en-US" sz="1000" dirty="0" err="1"/>
              <a:t>이동시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방문자수 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회원수</a:t>
            </a:r>
            <a:r>
              <a:rPr lang="ko-KR" altLang="en-US" sz="1000" dirty="0"/>
              <a:t> </a:t>
            </a:r>
            <a:r>
              <a:rPr lang="en-US" altLang="ko-KR" sz="1000" dirty="0"/>
              <a:t>,</a:t>
            </a:r>
            <a:r>
              <a:rPr lang="ko-KR" altLang="en-US" sz="1000" dirty="0" err="1"/>
              <a:t>프로젝트수</a:t>
            </a:r>
            <a:endParaRPr sz="1000" dirty="0"/>
          </a:p>
          <a:p>
            <a:endParaRPr sz="1000" dirty="0"/>
          </a:p>
          <a:p>
            <a:r>
              <a:rPr lang="en-US" altLang="ko-KR" sz="1000" dirty="0"/>
              <a:t>,it</a:t>
            </a:r>
            <a:r>
              <a:rPr lang="ko-KR" altLang="en-US" sz="1000" dirty="0"/>
              <a:t>언어 키워드 및 통계들을 </a:t>
            </a:r>
            <a:endParaRPr sz="1000" dirty="0"/>
          </a:p>
          <a:p>
            <a:endParaRPr sz="1000" dirty="0"/>
          </a:p>
          <a:p>
            <a:r>
              <a:rPr lang="ko-KR" altLang="en-US" sz="1000" dirty="0"/>
              <a:t>볼 수 있다</a:t>
            </a:r>
            <a:r>
              <a:rPr lang="en-US" altLang="ko-KR" sz="1000" dirty="0"/>
              <a:t>. </a:t>
            </a:r>
            <a:endParaRPr sz="1000" dirty="0"/>
          </a:p>
          <a:p>
            <a:endParaRPr sz="1000" dirty="0"/>
          </a:p>
          <a:p>
            <a:endParaRPr sz="1000" dirty="0"/>
          </a:p>
        </p:txBody>
      </p:sp>
      <p:grpSp>
        <p:nvGrpSpPr>
          <p:cNvPr id="9" name="Shape 1392"/>
          <p:cNvGrpSpPr/>
          <p:nvPr/>
        </p:nvGrpSpPr>
        <p:grpSpPr>
          <a:xfrm>
            <a:off x="57150" y="851354"/>
            <a:ext cx="511594" cy="465487"/>
            <a:chOff x="4020974" y="559338"/>
            <a:chExt cx="682125" cy="682125"/>
          </a:xfrm>
        </p:grpSpPr>
        <p:sp>
          <p:nvSpPr>
            <p:cNvPr id="49" name="Shape 1393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50" name="Shape 1394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1395"/>
          <p:cNvSpPr/>
          <p:nvPr/>
        </p:nvSpPr>
        <p:spPr>
          <a:xfrm flipH="1">
            <a:off x="846095" y="68494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" name="Shape 1396"/>
          <p:cNvSpPr/>
          <p:nvPr/>
        </p:nvSpPr>
        <p:spPr>
          <a:xfrm>
            <a:off x="788420" y="2043340"/>
            <a:ext cx="4191975" cy="288822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/>
          </a:p>
        </p:txBody>
      </p:sp>
      <p:sp>
        <p:nvSpPr>
          <p:cNvPr id="12" name="Shape 1397"/>
          <p:cNvSpPr txBox="1"/>
          <p:nvPr/>
        </p:nvSpPr>
        <p:spPr>
          <a:xfrm>
            <a:off x="1137542" y="1193246"/>
            <a:ext cx="1038150" cy="36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/>
              <a:t> </a:t>
            </a:r>
            <a:r>
              <a:rPr lang="en-US" altLang="ko-KR" sz="1400" b="1" dirty="0"/>
              <a:t>60 / 100 </a:t>
            </a:r>
            <a:r>
              <a:rPr lang="ko-KR" altLang="en-US" sz="1400" b="1" dirty="0"/>
              <a:t>명</a:t>
            </a:r>
            <a:endParaRPr sz="1400" b="1" dirty="0"/>
          </a:p>
        </p:txBody>
      </p:sp>
      <p:sp>
        <p:nvSpPr>
          <p:cNvPr id="13" name="Shape 1398"/>
          <p:cNvSpPr txBox="1"/>
          <p:nvPr/>
        </p:nvSpPr>
        <p:spPr>
          <a:xfrm>
            <a:off x="2629618" y="1180658"/>
            <a:ext cx="1038150" cy="36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/>
              <a:t>     </a:t>
            </a:r>
            <a:r>
              <a:rPr lang="en-US" altLang="ko-KR" sz="1400" b="1" dirty="0"/>
              <a:t>100  </a:t>
            </a:r>
            <a:r>
              <a:rPr lang="ko-KR" altLang="en-US" sz="1400" b="1" dirty="0"/>
              <a:t>명</a:t>
            </a:r>
            <a:endParaRPr sz="1400" b="1" dirty="0"/>
          </a:p>
        </p:txBody>
      </p:sp>
      <p:sp>
        <p:nvSpPr>
          <p:cNvPr id="14" name="Shape 1399"/>
          <p:cNvSpPr txBox="1"/>
          <p:nvPr/>
        </p:nvSpPr>
        <p:spPr>
          <a:xfrm>
            <a:off x="4016307" y="1195756"/>
            <a:ext cx="1038150" cy="36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/>
              <a:t>     </a:t>
            </a:r>
            <a:r>
              <a:rPr lang="en-US" altLang="ko-KR" sz="1400" b="1" dirty="0"/>
              <a:t>100  </a:t>
            </a:r>
            <a:r>
              <a:rPr lang="ko-KR" altLang="en-US" sz="1400" b="1" dirty="0"/>
              <a:t>개</a:t>
            </a:r>
            <a:endParaRPr sz="1400" b="1" dirty="0"/>
          </a:p>
        </p:txBody>
      </p:sp>
      <p:sp>
        <p:nvSpPr>
          <p:cNvPr id="15" name="Shape 1400"/>
          <p:cNvSpPr txBox="1"/>
          <p:nvPr/>
        </p:nvSpPr>
        <p:spPr>
          <a:xfrm>
            <a:off x="1109270" y="671634"/>
            <a:ext cx="894825" cy="26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/>
              <a:t>방문자수</a:t>
            </a:r>
            <a:endParaRPr sz="1400" b="1" dirty="0"/>
          </a:p>
        </p:txBody>
      </p:sp>
      <p:sp>
        <p:nvSpPr>
          <p:cNvPr id="16" name="Shape 1401"/>
          <p:cNvSpPr txBox="1"/>
          <p:nvPr/>
        </p:nvSpPr>
        <p:spPr>
          <a:xfrm>
            <a:off x="2521119" y="665954"/>
            <a:ext cx="894825" cy="26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 err="1"/>
              <a:t>회원수</a:t>
            </a:r>
            <a:endParaRPr sz="1400" b="1" dirty="0"/>
          </a:p>
        </p:txBody>
      </p:sp>
      <p:sp>
        <p:nvSpPr>
          <p:cNvPr id="17" name="Shape 1402"/>
          <p:cNvSpPr txBox="1"/>
          <p:nvPr/>
        </p:nvSpPr>
        <p:spPr>
          <a:xfrm>
            <a:off x="3839403" y="665954"/>
            <a:ext cx="1090125" cy="26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 err="1"/>
              <a:t>프로젝트수</a:t>
            </a:r>
            <a:endParaRPr sz="1400" b="1" dirty="0"/>
          </a:p>
        </p:txBody>
      </p:sp>
      <p:pic>
        <p:nvPicPr>
          <p:cNvPr id="18" name="Shape 140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117906" y="826199"/>
            <a:ext cx="2163150" cy="107521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9" name="Shape 1404"/>
          <p:cNvSpPr txBox="1"/>
          <p:nvPr/>
        </p:nvSpPr>
        <p:spPr>
          <a:xfrm>
            <a:off x="5545181" y="527387"/>
            <a:ext cx="1267650" cy="26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/>
              <a:t>키워드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언어</a:t>
            </a:r>
            <a:r>
              <a:rPr lang="en-US" altLang="ko-KR" sz="1400" b="1" dirty="0"/>
              <a:t>)</a:t>
            </a:r>
            <a:endParaRPr sz="1400" b="1" dirty="0"/>
          </a:p>
        </p:txBody>
      </p:sp>
      <p:sp>
        <p:nvSpPr>
          <p:cNvPr id="20" name="Shape 1405"/>
          <p:cNvSpPr txBox="1"/>
          <p:nvPr/>
        </p:nvSpPr>
        <p:spPr>
          <a:xfrm>
            <a:off x="5386212" y="1915431"/>
            <a:ext cx="1577475" cy="26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 err="1"/>
              <a:t>이메일사이트</a:t>
            </a:r>
            <a:r>
              <a:rPr lang="ko-KR" altLang="en-US" sz="1400" b="1" dirty="0"/>
              <a:t> 통계</a:t>
            </a:r>
            <a:endParaRPr sz="1400" b="1" dirty="0"/>
          </a:p>
        </p:txBody>
      </p:sp>
      <p:pic>
        <p:nvPicPr>
          <p:cNvPr id="21" name="Shape 1406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5126475" y="2253659"/>
            <a:ext cx="2198850" cy="2636840"/>
          </a:xfrm>
          <a:prstGeom prst="rect">
            <a:avLst/>
          </a:prstGeom>
          <a:noFill/>
          <a:ln w="12700" cap="flat" cmpd="sng">
            <a:solidFill>
              <a:srgbClr val="D9D9D9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4" name="Shape 1407"/>
          <p:cNvSpPr/>
          <p:nvPr/>
        </p:nvSpPr>
        <p:spPr>
          <a:xfrm>
            <a:off x="6087344" y="2922861"/>
            <a:ext cx="1122075" cy="121196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5" name="Shape 1408"/>
          <p:cNvSpPr/>
          <p:nvPr/>
        </p:nvSpPr>
        <p:spPr>
          <a:xfrm>
            <a:off x="6087352" y="3603522"/>
            <a:ext cx="952200" cy="121196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" name="Shape 1409"/>
          <p:cNvSpPr/>
          <p:nvPr/>
        </p:nvSpPr>
        <p:spPr>
          <a:xfrm>
            <a:off x="6107648" y="4255426"/>
            <a:ext cx="468900" cy="121196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7" name="Shape 1410"/>
          <p:cNvSpPr/>
          <p:nvPr/>
        </p:nvSpPr>
        <p:spPr>
          <a:xfrm>
            <a:off x="6087654" y="2596099"/>
            <a:ext cx="1193400" cy="121196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8" name="Shape 1411"/>
          <p:cNvSpPr/>
          <p:nvPr/>
        </p:nvSpPr>
        <p:spPr>
          <a:xfrm>
            <a:off x="6081189" y="3257338"/>
            <a:ext cx="1090125" cy="121196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9" name="Shape 1412"/>
          <p:cNvSpPr/>
          <p:nvPr/>
        </p:nvSpPr>
        <p:spPr>
          <a:xfrm>
            <a:off x="6119637" y="4618695"/>
            <a:ext cx="189450" cy="121196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0" name="Shape 1413"/>
          <p:cNvSpPr/>
          <p:nvPr/>
        </p:nvSpPr>
        <p:spPr>
          <a:xfrm>
            <a:off x="6096019" y="3940688"/>
            <a:ext cx="1090125" cy="121196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31" name="Shape 1414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5557481" y="4253694"/>
            <a:ext cx="457388" cy="17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1415"/>
          <p:cNvPicPr preferRelativeResize="0"/>
          <p:nvPr/>
        </p:nvPicPr>
        <p:blipFill rotWithShape="1">
          <a:blip r:embed="rId7" cstate="print">
            <a:alphaModFix/>
          </a:blip>
          <a:srcRect l="-5015" t="3000" r="3902" b="-2999"/>
          <a:stretch/>
        </p:blipFill>
        <p:spPr>
          <a:xfrm>
            <a:off x="1040457" y="2423886"/>
            <a:ext cx="3754445" cy="25076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1416"/>
          <p:cNvSpPr txBox="1"/>
          <p:nvPr/>
        </p:nvSpPr>
        <p:spPr>
          <a:xfrm>
            <a:off x="905889" y="2095340"/>
            <a:ext cx="2754225" cy="26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/>
              <a:t>통계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방문자수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회원수</a:t>
            </a:r>
            <a:r>
              <a:rPr lang="en-US" altLang="ko-KR" sz="1400" b="1" dirty="0"/>
              <a:t>,</a:t>
            </a:r>
            <a:r>
              <a:rPr lang="ko-KR" altLang="en-US" sz="1400" b="1" dirty="0" err="1"/>
              <a:t>프로젝트수</a:t>
            </a:r>
            <a:r>
              <a:rPr lang="en-US" altLang="ko-KR" sz="1400" b="1" dirty="0"/>
              <a:t>)</a:t>
            </a:r>
            <a:endParaRPr sz="1400" b="1" dirty="0"/>
          </a:p>
        </p:txBody>
      </p:sp>
      <p:pic>
        <p:nvPicPr>
          <p:cNvPr id="34" name="tabl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2453" y="2375801"/>
            <a:ext cx="1194920" cy="408467"/>
          </a:xfrm>
          <a:prstGeom prst="rect">
            <a:avLst/>
          </a:prstGeom>
        </p:spPr>
      </p:pic>
      <p:sp>
        <p:nvSpPr>
          <p:cNvPr id="35" name="Shape 1418"/>
          <p:cNvSpPr/>
          <p:nvPr/>
        </p:nvSpPr>
        <p:spPr>
          <a:xfrm>
            <a:off x="0" y="463550"/>
            <a:ext cx="701550" cy="4679950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36" name="Shape 1419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50333" y="684940"/>
            <a:ext cx="383457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1420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46843" y="1169060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1421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95238" y="1632378"/>
            <a:ext cx="511594" cy="46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1422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25680" y="2133714"/>
            <a:ext cx="468901" cy="42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1423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158910" y="266593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1424"/>
          <p:cNvPicPr preferRelativeResize="0"/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128381" y="3190245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425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35754" y="3735693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1426"/>
          <p:cNvPicPr preferRelativeResize="0"/>
          <p:nvPr/>
        </p:nvPicPr>
        <p:blipFill>
          <a:blip r:embed="rId16" cstate="print">
            <a:alphaModFix/>
          </a:blip>
          <a:stretch>
            <a:fillRect/>
          </a:stretch>
        </p:blipFill>
        <p:spPr>
          <a:xfrm>
            <a:off x="135899" y="4294771"/>
            <a:ext cx="511594" cy="46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1427"/>
          <p:cNvPicPr preferRelativeResize="0"/>
          <p:nvPr/>
        </p:nvPicPr>
        <p:blipFill>
          <a:blip r:embed="rId17" cstate="print">
            <a:alphaModFix/>
          </a:blip>
          <a:stretch>
            <a:fillRect/>
          </a:stretch>
        </p:blipFill>
        <p:spPr>
          <a:xfrm>
            <a:off x="3693189" y="2138605"/>
            <a:ext cx="1228725" cy="175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1428"/>
          <p:cNvSpPr/>
          <p:nvPr/>
        </p:nvSpPr>
        <p:spPr>
          <a:xfrm>
            <a:off x="120600" y="1664438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46" name="Shape 1429"/>
          <p:cNvPicPr preferRelativeResize="0"/>
          <p:nvPr/>
        </p:nvPicPr>
        <p:blipFill>
          <a:blip r:embed="rId18" cstate="print">
            <a:alphaModFix/>
          </a:blip>
          <a:stretch>
            <a:fillRect/>
          </a:stretch>
        </p:blipFill>
        <p:spPr>
          <a:xfrm>
            <a:off x="746683" y="1128310"/>
            <a:ext cx="511594" cy="43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1430"/>
          <p:cNvPicPr preferRelativeResize="0"/>
          <p:nvPr/>
        </p:nvPicPr>
        <p:blipFill>
          <a:blip r:embed="rId19" cstate="print">
            <a:alphaModFix/>
          </a:blip>
          <a:stretch>
            <a:fillRect/>
          </a:stretch>
        </p:blipFill>
        <p:spPr>
          <a:xfrm>
            <a:off x="2263314" y="1118702"/>
            <a:ext cx="562271" cy="46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1431"/>
          <p:cNvPicPr preferRelativeResize="0"/>
          <p:nvPr/>
        </p:nvPicPr>
        <p:blipFill>
          <a:blip r:embed="rId20" cstate="print">
            <a:alphaModFix/>
          </a:blip>
          <a:stretch>
            <a:fillRect/>
          </a:stretch>
        </p:blipFill>
        <p:spPr>
          <a:xfrm>
            <a:off x="3698273" y="1120590"/>
            <a:ext cx="603263" cy="476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436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회원관리</a:t>
            </a:r>
            <a:r>
              <a:rPr lang="en-US" altLang="ko-KR" sz="1000" dirty="0"/>
              <a:t>]</a:t>
            </a:r>
            <a:endParaRPr sz="1000" dirty="0"/>
          </a:p>
          <a:p>
            <a:pPr marL="342900" indent="-233363">
              <a:buSzPts val="1300"/>
            </a:pPr>
            <a:r>
              <a:rPr lang="en-US" altLang="ko-KR" sz="1000" dirty="0" smtClean="0"/>
              <a:t>1.    </a:t>
            </a:r>
            <a:r>
              <a:rPr lang="ko-KR" altLang="en-US" sz="1000" dirty="0" err="1" smtClean="0"/>
              <a:t>삭제시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회원의 아이디를 입력한다</a:t>
            </a:r>
            <a:endParaRPr sz="1000" dirty="0"/>
          </a:p>
          <a:p>
            <a:endParaRPr sz="1000" dirty="0"/>
          </a:p>
          <a:p>
            <a:pPr marL="342900" indent="-233363">
              <a:buSzPts val="1300"/>
            </a:pPr>
            <a:r>
              <a:rPr lang="en-US" altLang="ko-KR" sz="1000" dirty="0" smtClean="0">
                <a:solidFill>
                  <a:schemeClr val="dk1"/>
                </a:solidFill>
              </a:rPr>
              <a:t>2.    </a:t>
            </a:r>
            <a:r>
              <a:rPr lang="ko-KR" altLang="en-US" sz="1000" dirty="0" smtClean="0">
                <a:solidFill>
                  <a:schemeClr val="dk1"/>
                </a:solidFill>
              </a:rPr>
              <a:t>수정을 </a:t>
            </a:r>
            <a:r>
              <a:rPr lang="ko-KR" altLang="en-US" sz="1000" dirty="0">
                <a:solidFill>
                  <a:schemeClr val="dk1"/>
                </a:solidFill>
              </a:rPr>
              <a:t>하면 해당 행이 입력을 할 수 있도록 바뀌고 수정 할 수 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pPr marL="342900" indent="-233363">
              <a:buClr>
                <a:schemeClr val="dk1"/>
              </a:buClr>
              <a:buSzPts val="1300"/>
            </a:pPr>
            <a:r>
              <a:rPr lang="en-US" altLang="ko-KR" sz="1000" dirty="0" smtClean="0">
                <a:solidFill>
                  <a:schemeClr val="dk1"/>
                </a:solidFill>
              </a:rPr>
              <a:t>3.    </a:t>
            </a:r>
            <a:r>
              <a:rPr lang="ko-KR" altLang="en-US" sz="1000" dirty="0" smtClean="0">
                <a:solidFill>
                  <a:schemeClr val="dk1"/>
                </a:solidFill>
              </a:rPr>
              <a:t>실제로 </a:t>
            </a:r>
            <a:r>
              <a:rPr lang="ko-KR" altLang="en-US" sz="1000" dirty="0">
                <a:solidFill>
                  <a:schemeClr val="dk1"/>
                </a:solidFill>
              </a:rPr>
              <a:t>이용하고 있는 가입회원 가입은 하고 </a:t>
            </a:r>
            <a:r>
              <a:rPr lang="ko-KR" altLang="en-US" sz="1000" dirty="0" err="1">
                <a:solidFill>
                  <a:schemeClr val="dk1"/>
                </a:solidFill>
              </a:rPr>
              <a:t>인증하지않은</a:t>
            </a:r>
            <a:r>
              <a:rPr lang="ko-KR" altLang="en-US" sz="1000" dirty="0">
                <a:solidFill>
                  <a:schemeClr val="dk1"/>
                </a:solidFill>
              </a:rPr>
              <a:t> </a:t>
            </a:r>
            <a:r>
              <a:rPr lang="ko-KR" altLang="en-US" sz="1000" dirty="0" err="1">
                <a:solidFill>
                  <a:schemeClr val="dk1"/>
                </a:solidFill>
              </a:rPr>
              <a:t>비인증회원</a:t>
            </a:r>
            <a:r>
              <a:rPr lang="ko-KR" altLang="en-US" sz="1000" dirty="0">
                <a:solidFill>
                  <a:schemeClr val="dk1"/>
                </a:solidFill>
              </a:rPr>
              <a:t> 가입했다가 탈퇴한 탈퇴회원으로 검색이 가능하다</a:t>
            </a:r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  <a:p>
            <a:pPr marL="342900" indent="-233363">
              <a:buClr>
                <a:schemeClr val="dk1"/>
              </a:buClr>
              <a:buSzPts val="1300"/>
            </a:pPr>
            <a:r>
              <a:rPr lang="en-US" altLang="ko-KR" sz="1000" dirty="0" smtClean="0">
                <a:solidFill>
                  <a:schemeClr val="dk1"/>
                </a:solidFill>
              </a:rPr>
              <a:t>4.    </a:t>
            </a:r>
            <a:r>
              <a:rPr lang="ko-KR" altLang="en-US" sz="1000" dirty="0" smtClean="0">
                <a:solidFill>
                  <a:schemeClr val="dk1"/>
                </a:solidFill>
              </a:rPr>
              <a:t>회원의 </a:t>
            </a:r>
            <a:r>
              <a:rPr lang="ko-KR" altLang="en-US" sz="1000" dirty="0">
                <a:solidFill>
                  <a:schemeClr val="dk1"/>
                </a:solidFill>
              </a:rPr>
              <a:t>아이디로 검색을 할 수 있다</a:t>
            </a:r>
            <a:endParaRPr sz="1000" dirty="0"/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8957" y="2700635"/>
            <a:ext cx="5432007" cy="1767993"/>
          </a:xfrm>
          <a:prstGeom prst="rect">
            <a:avLst/>
          </a:prstGeom>
        </p:spPr>
      </p:pic>
      <p:sp>
        <p:nvSpPr>
          <p:cNvPr id="6" name="Shape 1438"/>
          <p:cNvSpPr/>
          <p:nvPr/>
        </p:nvSpPr>
        <p:spPr>
          <a:xfrm>
            <a:off x="5420269" y="3067093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수정</a:t>
            </a:r>
            <a:endParaRPr dirty="0"/>
          </a:p>
        </p:txBody>
      </p:sp>
      <p:pic>
        <p:nvPicPr>
          <p:cNvPr id="7" name="Shape 143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359012" y="4423641"/>
            <a:ext cx="3484688" cy="3119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440"/>
          <p:cNvSpPr txBox="1"/>
          <p:nvPr/>
        </p:nvSpPr>
        <p:spPr>
          <a:xfrm>
            <a:off x="1608957" y="2248932"/>
            <a:ext cx="4092075" cy="43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b="1" dirty="0"/>
              <a:t>회원관리</a:t>
            </a:r>
            <a:endParaRPr sz="1800" b="1" dirty="0"/>
          </a:p>
        </p:txBody>
      </p:sp>
      <p:sp>
        <p:nvSpPr>
          <p:cNvPr id="9" name="Shape 1441"/>
          <p:cNvSpPr/>
          <p:nvPr/>
        </p:nvSpPr>
        <p:spPr>
          <a:xfrm>
            <a:off x="6003975" y="3067093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삭제</a:t>
            </a:r>
            <a:endParaRPr dirty="0"/>
          </a:p>
        </p:txBody>
      </p:sp>
      <p:sp>
        <p:nvSpPr>
          <p:cNvPr id="10" name="Shape 1442"/>
          <p:cNvSpPr/>
          <p:nvPr/>
        </p:nvSpPr>
        <p:spPr>
          <a:xfrm>
            <a:off x="5420269" y="3341395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수정</a:t>
            </a:r>
            <a:endParaRPr dirty="0"/>
          </a:p>
        </p:txBody>
      </p:sp>
      <p:sp>
        <p:nvSpPr>
          <p:cNvPr id="11" name="Shape 1443"/>
          <p:cNvSpPr/>
          <p:nvPr/>
        </p:nvSpPr>
        <p:spPr>
          <a:xfrm>
            <a:off x="6003975" y="3341395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삭제</a:t>
            </a:r>
            <a:endParaRPr dirty="0"/>
          </a:p>
        </p:txBody>
      </p:sp>
      <p:sp>
        <p:nvSpPr>
          <p:cNvPr id="12" name="Shape 1444"/>
          <p:cNvSpPr/>
          <p:nvPr/>
        </p:nvSpPr>
        <p:spPr>
          <a:xfrm>
            <a:off x="5432351" y="3612566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완료</a:t>
            </a:r>
            <a:endParaRPr dirty="0"/>
          </a:p>
        </p:txBody>
      </p:sp>
      <p:sp>
        <p:nvSpPr>
          <p:cNvPr id="13" name="Shape 1445"/>
          <p:cNvSpPr/>
          <p:nvPr/>
        </p:nvSpPr>
        <p:spPr>
          <a:xfrm>
            <a:off x="5998742" y="3615688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취소</a:t>
            </a:r>
            <a:endParaRPr dirty="0"/>
          </a:p>
        </p:txBody>
      </p:sp>
      <p:sp>
        <p:nvSpPr>
          <p:cNvPr id="14" name="Shape 1446"/>
          <p:cNvSpPr/>
          <p:nvPr/>
        </p:nvSpPr>
        <p:spPr>
          <a:xfrm>
            <a:off x="5420269" y="3883734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수정</a:t>
            </a:r>
            <a:endParaRPr dirty="0"/>
          </a:p>
        </p:txBody>
      </p:sp>
      <p:sp>
        <p:nvSpPr>
          <p:cNvPr id="15" name="Shape 1447"/>
          <p:cNvSpPr/>
          <p:nvPr/>
        </p:nvSpPr>
        <p:spPr>
          <a:xfrm>
            <a:off x="6003975" y="3883734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삭제</a:t>
            </a:r>
            <a:endParaRPr dirty="0"/>
          </a:p>
        </p:txBody>
      </p:sp>
      <p:sp>
        <p:nvSpPr>
          <p:cNvPr id="16" name="Shape 1448"/>
          <p:cNvSpPr/>
          <p:nvPr/>
        </p:nvSpPr>
        <p:spPr>
          <a:xfrm>
            <a:off x="5420269" y="4151784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수정</a:t>
            </a:r>
            <a:endParaRPr dirty="0"/>
          </a:p>
        </p:txBody>
      </p:sp>
      <p:sp>
        <p:nvSpPr>
          <p:cNvPr id="17" name="Shape 1449"/>
          <p:cNvSpPr/>
          <p:nvPr/>
        </p:nvSpPr>
        <p:spPr>
          <a:xfrm>
            <a:off x="6003975" y="4151784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삭제</a:t>
            </a:r>
            <a:endParaRPr dirty="0"/>
          </a:p>
        </p:txBody>
      </p:sp>
      <p:sp>
        <p:nvSpPr>
          <p:cNvPr id="18" name="Shape 1450"/>
          <p:cNvSpPr/>
          <p:nvPr/>
        </p:nvSpPr>
        <p:spPr>
          <a:xfrm flipH="1">
            <a:off x="5911745" y="294176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" name="Shape 1451"/>
          <p:cNvSpPr/>
          <p:nvPr/>
        </p:nvSpPr>
        <p:spPr>
          <a:xfrm flipH="1">
            <a:off x="1372557" y="3528251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0" name="Shape 1452"/>
          <p:cNvGrpSpPr/>
          <p:nvPr/>
        </p:nvGrpSpPr>
        <p:grpSpPr>
          <a:xfrm>
            <a:off x="57150" y="851354"/>
            <a:ext cx="511594" cy="465487"/>
            <a:chOff x="4020974" y="559338"/>
            <a:chExt cx="682125" cy="682125"/>
          </a:xfrm>
        </p:grpSpPr>
        <p:sp>
          <p:nvSpPr>
            <p:cNvPr id="43" name="Shape 1453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44" name="Shape 1454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Shape 1455"/>
          <p:cNvSpPr/>
          <p:nvPr/>
        </p:nvSpPr>
        <p:spPr>
          <a:xfrm>
            <a:off x="0" y="463550"/>
            <a:ext cx="701550" cy="4679950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24" name="Shape 1456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50333" y="684940"/>
            <a:ext cx="383457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1457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46843" y="1169060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58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95238" y="1632378"/>
            <a:ext cx="511594" cy="46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59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25680" y="2133714"/>
            <a:ext cx="468901" cy="42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1460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58910" y="266593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1461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28381" y="3190245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1462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35754" y="3735693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1463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135899" y="4294771"/>
            <a:ext cx="511594" cy="46548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1464"/>
          <p:cNvSpPr/>
          <p:nvPr/>
        </p:nvSpPr>
        <p:spPr>
          <a:xfrm>
            <a:off x="4480520" y="1674739"/>
            <a:ext cx="2458125" cy="99924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  <a:p>
            <a:endParaRPr dirty="0"/>
          </a:p>
          <a:p>
            <a:endParaRPr dirty="0"/>
          </a:p>
          <a:p>
            <a:endParaRPr b="1" dirty="0"/>
          </a:p>
          <a:p>
            <a:endParaRPr dirty="0"/>
          </a:p>
          <a:p>
            <a:endParaRPr dirty="0"/>
          </a:p>
        </p:txBody>
      </p:sp>
      <p:sp>
        <p:nvSpPr>
          <p:cNvPr id="33" name="Shape 1465"/>
          <p:cNvSpPr txBox="1"/>
          <p:nvPr/>
        </p:nvSpPr>
        <p:spPr>
          <a:xfrm>
            <a:off x="4580780" y="1835906"/>
            <a:ext cx="2289600" cy="2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b="1" dirty="0">
                <a:solidFill>
                  <a:schemeClr val="dk1"/>
                </a:solidFill>
              </a:rPr>
              <a:t>삭제 하는 아이디를 입력</a:t>
            </a:r>
            <a:endParaRPr sz="1400" b="1" dirty="0">
              <a:solidFill>
                <a:schemeClr val="dk1"/>
              </a:solidFill>
            </a:endParaRPr>
          </a:p>
        </p:txBody>
      </p:sp>
      <p:sp>
        <p:nvSpPr>
          <p:cNvPr id="34" name="Shape 1466"/>
          <p:cNvSpPr/>
          <p:nvPr/>
        </p:nvSpPr>
        <p:spPr>
          <a:xfrm>
            <a:off x="5775019" y="2415270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확인</a:t>
            </a:r>
            <a:endParaRPr dirty="0"/>
          </a:p>
        </p:txBody>
      </p:sp>
      <p:sp>
        <p:nvSpPr>
          <p:cNvPr id="35" name="Shape 1467"/>
          <p:cNvSpPr/>
          <p:nvPr/>
        </p:nvSpPr>
        <p:spPr>
          <a:xfrm>
            <a:off x="6358725" y="2415270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취소</a:t>
            </a:r>
            <a:endParaRPr dirty="0"/>
          </a:p>
        </p:txBody>
      </p:sp>
      <p:sp>
        <p:nvSpPr>
          <p:cNvPr id="36" name="Shape 1468"/>
          <p:cNvSpPr/>
          <p:nvPr/>
        </p:nvSpPr>
        <p:spPr>
          <a:xfrm>
            <a:off x="4601345" y="2131912"/>
            <a:ext cx="2216475" cy="23665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37" name="Shape 1469"/>
          <p:cNvPicPr preferRelativeResize="0"/>
          <p:nvPr/>
        </p:nvPicPr>
        <p:blipFill>
          <a:blip r:embed="rId14" cstate="print">
            <a:alphaModFix/>
          </a:blip>
          <a:stretch>
            <a:fillRect/>
          </a:stretch>
        </p:blipFill>
        <p:spPr>
          <a:xfrm>
            <a:off x="1636520" y="1875801"/>
            <a:ext cx="281475" cy="25610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1470"/>
          <p:cNvSpPr txBox="1"/>
          <p:nvPr/>
        </p:nvSpPr>
        <p:spPr>
          <a:xfrm>
            <a:off x="2038856" y="1876501"/>
            <a:ext cx="1606950" cy="2520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39" name="Shape 1471"/>
          <p:cNvPicPr preferRelativeResize="0"/>
          <p:nvPr/>
        </p:nvPicPr>
        <p:blipFill>
          <a:blip r:embed="rId15" cstate="print">
            <a:alphaModFix/>
          </a:blip>
          <a:stretch>
            <a:fillRect/>
          </a:stretch>
        </p:blipFill>
        <p:spPr>
          <a:xfrm>
            <a:off x="1513125" y="946302"/>
            <a:ext cx="1143000" cy="75929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1472"/>
          <p:cNvSpPr/>
          <p:nvPr/>
        </p:nvSpPr>
        <p:spPr>
          <a:xfrm flipH="1">
            <a:off x="1231651" y="731327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1" name="Shape 1473"/>
          <p:cNvSpPr/>
          <p:nvPr/>
        </p:nvSpPr>
        <p:spPr>
          <a:xfrm flipH="1">
            <a:off x="1327482" y="187581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" name="Shape 1474"/>
          <p:cNvSpPr/>
          <p:nvPr/>
        </p:nvSpPr>
        <p:spPr>
          <a:xfrm>
            <a:off x="125102" y="2141398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479"/>
          <p:cNvSpPr txBox="1"/>
          <p:nvPr/>
        </p:nvSpPr>
        <p:spPr>
          <a:xfrm>
            <a:off x="7325326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메뉴관리</a:t>
            </a:r>
            <a:r>
              <a:rPr lang="en-US" altLang="ko-KR" sz="1000" dirty="0"/>
              <a:t>]</a:t>
            </a:r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  <a:p>
            <a:r>
              <a:rPr lang="en-US" altLang="ko-KR" sz="1000" dirty="0">
                <a:solidFill>
                  <a:schemeClr val="dk1"/>
                </a:solidFill>
              </a:rPr>
              <a:t>1. </a:t>
            </a:r>
            <a:r>
              <a:rPr lang="ko-KR" altLang="en-US" sz="1000" dirty="0">
                <a:solidFill>
                  <a:schemeClr val="dk1"/>
                </a:solidFill>
              </a:rPr>
              <a:t>기능관리</a:t>
            </a:r>
            <a:r>
              <a:rPr lang="en-US" altLang="ko-KR" sz="1000" dirty="0">
                <a:solidFill>
                  <a:schemeClr val="dk1"/>
                </a:solidFill>
              </a:rPr>
              <a:t>, </a:t>
            </a:r>
            <a:r>
              <a:rPr lang="ko-KR" altLang="en-US" sz="1000" dirty="0">
                <a:solidFill>
                  <a:schemeClr val="dk1"/>
                </a:solidFill>
              </a:rPr>
              <a:t>리스트관리</a:t>
            </a:r>
            <a:r>
              <a:rPr lang="en-US" altLang="ko-KR" sz="1000" dirty="0">
                <a:solidFill>
                  <a:schemeClr val="dk1"/>
                </a:solidFill>
              </a:rPr>
              <a:t>, </a:t>
            </a:r>
            <a:r>
              <a:rPr lang="ko-KR" altLang="en-US" sz="1000" dirty="0">
                <a:solidFill>
                  <a:schemeClr val="dk1"/>
                </a:solidFill>
              </a:rPr>
              <a:t>언어관리</a:t>
            </a:r>
            <a:r>
              <a:rPr lang="en-US" altLang="ko-KR" sz="1000" dirty="0">
                <a:solidFill>
                  <a:schemeClr val="dk1"/>
                </a:solidFill>
              </a:rPr>
              <a:t>, </a:t>
            </a:r>
            <a:r>
              <a:rPr lang="ko-KR" altLang="en-US" sz="1000" dirty="0">
                <a:solidFill>
                  <a:schemeClr val="dk1"/>
                </a:solidFill>
              </a:rPr>
              <a:t>유저등급관리</a:t>
            </a:r>
            <a:r>
              <a:rPr lang="en-US" altLang="ko-KR" sz="1000" dirty="0">
                <a:solidFill>
                  <a:schemeClr val="dk1"/>
                </a:solidFill>
              </a:rPr>
              <a:t>, </a:t>
            </a:r>
            <a:r>
              <a:rPr lang="ko-KR" altLang="en-US" sz="1000" dirty="0">
                <a:solidFill>
                  <a:schemeClr val="dk1"/>
                </a:solidFill>
              </a:rPr>
              <a:t>체크리스트 관리를 할 수 있다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</a:endParaRPr>
          </a:p>
          <a:p>
            <a:r>
              <a:rPr lang="en-US" altLang="ko-KR" sz="1000" dirty="0">
                <a:solidFill>
                  <a:schemeClr val="dk1"/>
                </a:solidFill>
              </a:rPr>
              <a:t>2.</a:t>
            </a:r>
            <a:r>
              <a:rPr lang="ko-KR" altLang="en-US" sz="1000" dirty="0">
                <a:solidFill>
                  <a:schemeClr val="dk1"/>
                </a:solidFill>
              </a:rPr>
              <a:t>추가를 하면 </a:t>
            </a:r>
            <a:r>
              <a:rPr lang="en-US" altLang="ko-KR" sz="1000" dirty="0">
                <a:solidFill>
                  <a:schemeClr val="dk1"/>
                </a:solidFill>
              </a:rPr>
              <a:t>5</a:t>
            </a:r>
            <a:r>
              <a:rPr lang="ko-KR" altLang="en-US" sz="1000" dirty="0">
                <a:solidFill>
                  <a:schemeClr val="dk1"/>
                </a:solidFill>
              </a:rPr>
              <a:t>번이 생성되어 생성 할 수 있다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r>
              <a:rPr lang="en-US" altLang="ko-KR" sz="1000" dirty="0">
                <a:solidFill>
                  <a:schemeClr val="dk1"/>
                </a:solidFill>
              </a:rPr>
              <a:t>3.</a:t>
            </a:r>
            <a:r>
              <a:rPr lang="ko-KR" altLang="en-US" sz="1000" dirty="0">
                <a:solidFill>
                  <a:schemeClr val="dk1"/>
                </a:solidFill>
              </a:rPr>
              <a:t>수정을 하면 </a:t>
            </a:r>
            <a:r>
              <a:rPr lang="ko-KR" altLang="en-US" sz="1000" dirty="0" err="1">
                <a:solidFill>
                  <a:schemeClr val="dk1"/>
                </a:solidFill>
              </a:rPr>
              <a:t>기능명</a:t>
            </a:r>
            <a:r>
              <a:rPr lang="ko-KR" altLang="en-US" sz="1000" dirty="0">
                <a:solidFill>
                  <a:schemeClr val="dk1"/>
                </a:solidFill>
              </a:rPr>
              <a:t> 과 사용여부를 변경할 수 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chemeClr val="dk1"/>
                </a:solidFill>
              </a:rPr>
              <a:t>4.</a:t>
            </a:r>
            <a:r>
              <a:rPr lang="ko-KR" altLang="en-US" sz="1000" dirty="0">
                <a:solidFill>
                  <a:schemeClr val="dk1"/>
                </a:solidFill>
              </a:rPr>
              <a:t>삭제는 기본적으로 삭제되면 </a:t>
            </a:r>
            <a:r>
              <a:rPr lang="ko-KR" altLang="en-US" sz="1000" dirty="0" err="1">
                <a:solidFill>
                  <a:schemeClr val="dk1"/>
                </a:solidFill>
              </a:rPr>
              <a:t>안되는</a:t>
            </a:r>
            <a:r>
              <a:rPr lang="ko-KR" altLang="en-US" sz="1000" dirty="0">
                <a:solidFill>
                  <a:schemeClr val="dk1"/>
                </a:solidFill>
              </a:rPr>
              <a:t> 메뉴들 이후로 만들어진 메뉴들을 삭제할 수 있다</a:t>
            </a:r>
            <a:endParaRPr sz="1000" dirty="0">
              <a:solidFill>
                <a:schemeClr val="dk1"/>
              </a:solidFill>
            </a:endParaRPr>
          </a:p>
        </p:txBody>
      </p:sp>
      <p:grpSp>
        <p:nvGrpSpPr>
          <p:cNvPr id="5" name="Shape 1480"/>
          <p:cNvGrpSpPr/>
          <p:nvPr/>
        </p:nvGrpSpPr>
        <p:grpSpPr>
          <a:xfrm>
            <a:off x="57150" y="851354"/>
            <a:ext cx="511594" cy="465487"/>
            <a:chOff x="4020974" y="559338"/>
            <a:chExt cx="682125" cy="682125"/>
          </a:xfrm>
        </p:grpSpPr>
        <p:sp>
          <p:nvSpPr>
            <p:cNvPr id="36" name="Shape 1481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37" name="Shape 1482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Shape 1483"/>
          <p:cNvSpPr/>
          <p:nvPr/>
        </p:nvSpPr>
        <p:spPr>
          <a:xfrm>
            <a:off x="0" y="463550"/>
            <a:ext cx="701550" cy="4679950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7" name="Shape 148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50333" y="684940"/>
            <a:ext cx="383457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485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46843" y="1169060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486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95238" y="1632378"/>
            <a:ext cx="511594" cy="46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487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25680" y="2133714"/>
            <a:ext cx="468901" cy="42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488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58910" y="266593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489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28381" y="3190245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490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35754" y="3735693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91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35899" y="4294771"/>
            <a:ext cx="511594" cy="46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492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1146338" y="963721"/>
            <a:ext cx="1314450" cy="116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tabl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7506" y="2180641"/>
            <a:ext cx="5432007" cy="2847079"/>
          </a:xfrm>
          <a:prstGeom prst="rect">
            <a:avLst/>
          </a:prstGeom>
        </p:spPr>
      </p:pic>
      <p:sp>
        <p:nvSpPr>
          <p:cNvPr id="17" name="Shape 1494"/>
          <p:cNvSpPr/>
          <p:nvPr/>
        </p:nvSpPr>
        <p:spPr>
          <a:xfrm>
            <a:off x="5780325" y="2545102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수정</a:t>
            </a:r>
            <a:endParaRPr dirty="0"/>
          </a:p>
        </p:txBody>
      </p:sp>
      <p:sp>
        <p:nvSpPr>
          <p:cNvPr id="18" name="Shape 1495"/>
          <p:cNvSpPr/>
          <p:nvPr/>
        </p:nvSpPr>
        <p:spPr>
          <a:xfrm>
            <a:off x="5786443" y="2285601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추가</a:t>
            </a:r>
            <a:endParaRPr dirty="0"/>
          </a:p>
        </p:txBody>
      </p:sp>
      <p:sp>
        <p:nvSpPr>
          <p:cNvPr id="19" name="Shape 1496"/>
          <p:cNvSpPr/>
          <p:nvPr/>
        </p:nvSpPr>
        <p:spPr>
          <a:xfrm>
            <a:off x="5780325" y="2794863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수정</a:t>
            </a:r>
            <a:endParaRPr dirty="0"/>
          </a:p>
        </p:txBody>
      </p:sp>
      <p:sp>
        <p:nvSpPr>
          <p:cNvPr id="20" name="Shape 1497"/>
          <p:cNvSpPr/>
          <p:nvPr/>
        </p:nvSpPr>
        <p:spPr>
          <a:xfrm>
            <a:off x="5780325" y="3359266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수정</a:t>
            </a:r>
            <a:endParaRPr dirty="0"/>
          </a:p>
        </p:txBody>
      </p:sp>
      <p:sp>
        <p:nvSpPr>
          <p:cNvPr id="21" name="Shape 1498"/>
          <p:cNvSpPr/>
          <p:nvPr/>
        </p:nvSpPr>
        <p:spPr>
          <a:xfrm>
            <a:off x="5780325" y="3661913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수정</a:t>
            </a:r>
            <a:endParaRPr dirty="0"/>
          </a:p>
        </p:txBody>
      </p:sp>
      <p:sp>
        <p:nvSpPr>
          <p:cNvPr id="24" name="Shape 1499"/>
          <p:cNvSpPr/>
          <p:nvPr/>
        </p:nvSpPr>
        <p:spPr>
          <a:xfrm>
            <a:off x="5780325" y="3923668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수정</a:t>
            </a:r>
            <a:endParaRPr dirty="0"/>
          </a:p>
        </p:txBody>
      </p:sp>
      <p:sp>
        <p:nvSpPr>
          <p:cNvPr id="25" name="Shape 1500"/>
          <p:cNvSpPr/>
          <p:nvPr/>
        </p:nvSpPr>
        <p:spPr>
          <a:xfrm>
            <a:off x="5780325" y="4185422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생성</a:t>
            </a:r>
            <a:endParaRPr dirty="0"/>
          </a:p>
        </p:txBody>
      </p:sp>
      <p:sp>
        <p:nvSpPr>
          <p:cNvPr id="26" name="Shape 1501"/>
          <p:cNvSpPr/>
          <p:nvPr/>
        </p:nvSpPr>
        <p:spPr>
          <a:xfrm>
            <a:off x="5780325" y="3077064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완료</a:t>
            </a:r>
            <a:endParaRPr dirty="0"/>
          </a:p>
        </p:txBody>
      </p:sp>
      <p:sp>
        <p:nvSpPr>
          <p:cNvPr id="27" name="Shape 1502"/>
          <p:cNvSpPr/>
          <p:nvPr/>
        </p:nvSpPr>
        <p:spPr>
          <a:xfrm flipH="1">
            <a:off x="836388" y="889474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" name="Shape 1503"/>
          <p:cNvSpPr/>
          <p:nvPr/>
        </p:nvSpPr>
        <p:spPr>
          <a:xfrm flipH="1">
            <a:off x="5498513" y="226318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" name="Shape 1504"/>
          <p:cNvSpPr/>
          <p:nvPr/>
        </p:nvSpPr>
        <p:spPr>
          <a:xfrm flipH="1">
            <a:off x="1239097" y="3352779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0" name="Shape 1505"/>
          <p:cNvSpPr/>
          <p:nvPr/>
        </p:nvSpPr>
        <p:spPr>
          <a:xfrm>
            <a:off x="5494575" y="4447176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수정</a:t>
            </a:r>
            <a:endParaRPr dirty="0"/>
          </a:p>
        </p:txBody>
      </p:sp>
      <p:sp>
        <p:nvSpPr>
          <p:cNvPr id="31" name="Shape 1506"/>
          <p:cNvSpPr/>
          <p:nvPr/>
        </p:nvSpPr>
        <p:spPr>
          <a:xfrm>
            <a:off x="6079331" y="4447176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삭제</a:t>
            </a:r>
            <a:endParaRPr dirty="0"/>
          </a:p>
        </p:txBody>
      </p:sp>
      <p:sp>
        <p:nvSpPr>
          <p:cNvPr id="32" name="Shape 1507"/>
          <p:cNvSpPr/>
          <p:nvPr/>
        </p:nvSpPr>
        <p:spPr>
          <a:xfrm>
            <a:off x="5761406" y="4708939"/>
            <a:ext cx="51165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 생성</a:t>
            </a:r>
            <a:endParaRPr dirty="0"/>
          </a:p>
        </p:txBody>
      </p:sp>
      <p:sp>
        <p:nvSpPr>
          <p:cNvPr id="33" name="Shape 1508"/>
          <p:cNvSpPr/>
          <p:nvPr/>
        </p:nvSpPr>
        <p:spPr>
          <a:xfrm flipH="1">
            <a:off x="1239097" y="468299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" name="Shape 1509"/>
          <p:cNvSpPr/>
          <p:nvPr/>
        </p:nvSpPr>
        <p:spPr>
          <a:xfrm flipH="1">
            <a:off x="6596375" y="4438984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" name="Shape 1510"/>
          <p:cNvSpPr/>
          <p:nvPr/>
        </p:nvSpPr>
        <p:spPr>
          <a:xfrm>
            <a:off x="125102" y="2670359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515"/>
          <p:cNvSpPr/>
          <p:nvPr/>
        </p:nvSpPr>
        <p:spPr>
          <a:xfrm>
            <a:off x="1361195" y="4062925"/>
            <a:ext cx="2388825" cy="42664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Shape 1516"/>
          <p:cNvSpPr txBox="1"/>
          <p:nvPr/>
        </p:nvSpPr>
        <p:spPr>
          <a:xfrm>
            <a:off x="7321950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000" dirty="0"/>
              <a:t>[</a:t>
            </a:r>
            <a:r>
              <a:rPr lang="ko-KR" altLang="en-US" sz="1000" dirty="0"/>
              <a:t>메일관리</a:t>
            </a:r>
            <a:r>
              <a:rPr lang="en-US" altLang="ko-KR" sz="1000" dirty="0"/>
              <a:t>]</a:t>
            </a:r>
            <a:endParaRPr sz="1000" dirty="0"/>
          </a:p>
          <a:p>
            <a:endParaRPr sz="1000" dirty="0"/>
          </a:p>
          <a:p>
            <a:r>
              <a:rPr lang="en-US" altLang="ko-KR" sz="1000" dirty="0">
                <a:solidFill>
                  <a:schemeClr val="dk1"/>
                </a:solidFill>
              </a:rPr>
              <a:t>1. </a:t>
            </a:r>
            <a:r>
              <a:rPr lang="ko-KR" altLang="en-US" sz="1000" dirty="0">
                <a:solidFill>
                  <a:schemeClr val="dk1"/>
                </a:solidFill>
              </a:rPr>
              <a:t>자동 발송 메일의 템플릿</a:t>
            </a: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 </a:t>
            </a:r>
            <a:r>
              <a:rPr lang="en-US" altLang="ko-KR" sz="1000" dirty="0">
                <a:solidFill>
                  <a:schemeClr val="dk1"/>
                </a:solidFill>
              </a:rPr>
              <a:t>(</a:t>
            </a:r>
            <a:r>
              <a:rPr lang="ko-KR" altLang="en-US" sz="1000" dirty="0">
                <a:solidFill>
                  <a:schemeClr val="dk1"/>
                </a:solidFill>
              </a:rPr>
              <a:t>양식</a:t>
            </a:r>
            <a:r>
              <a:rPr lang="en-US" altLang="ko-KR" sz="1000" dirty="0">
                <a:solidFill>
                  <a:schemeClr val="dk1"/>
                </a:solidFill>
              </a:rPr>
              <a:t>) </a:t>
            </a:r>
            <a:r>
              <a:rPr lang="ko-KR" altLang="en-US" sz="1000" dirty="0">
                <a:solidFill>
                  <a:schemeClr val="dk1"/>
                </a:solidFill>
              </a:rPr>
              <a:t>내용을 변경하고</a:t>
            </a: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  저장 </a:t>
            </a:r>
            <a:r>
              <a:rPr lang="ko-KR" altLang="en-US" sz="1000" dirty="0" err="1">
                <a:solidFill>
                  <a:schemeClr val="dk1"/>
                </a:solidFill>
              </a:rPr>
              <a:t>할수</a:t>
            </a:r>
            <a:r>
              <a:rPr lang="ko-KR" altLang="en-US" sz="1000" dirty="0">
                <a:solidFill>
                  <a:schemeClr val="dk1"/>
                </a:solidFill>
              </a:rPr>
              <a:t> 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pPr marL="342900" indent="-233363">
              <a:buClr>
                <a:schemeClr val="dk1"/>
              </a:buClr>
              <a:buSzPts val="1300"/>
              <a:buChar char="-"/>
            </a:pPr>
            <a:r>
              <a:rPr lang="ko-KR" altLang="en-US" sz="1000" dirty="0">
                <a:solidFill>
                  <a:schemeClr val="dk1"/>
                </a:solidFill>
              </a:rPr>
              <a:t>회원가입 축하 메일</a:t>
            </a:r>
            <a:endParaRPr sz="1000" dirty="0">
              <a:solidFill>
                <a:schemeClr val="dk1"/>
              </a:solidFill>
            </a:endParaRPr>
          </a:p>
          <a:p>
            <a:pPr marL="342900" indent="-233363">
              <a:buClr>
                <a:schemeClr val="dk1"/>
              </a:buClr>
              <a:buSzPts val="1300"/>
              <a:buChar char="-"/>
            </a:pPr>
            <a:r>
              <a:rPr lang="ko-KR" altLang="en-US" sz="1000" dirty="0" err="1">
                <a:solidFill>
                  <a:schemeClr val="dk1"/>
                </a:solidFill>
              </a:rPr>
              <a:t>이메일</a:t>
            </a:r>
            <a:r>
              <a:rPr lang="ko-KR" altLang="en-US" sz="1000" dirty="0">
                <a:solidFill>
                  <a:schemeClr val="dk1"/>
                </a:solidFill>
              </a:rPr>
              <a:t> 본인 인증</a:t>
            </a:r>
            <a:endParaRPr sz="1000" dirty="0">
              <a:solidFill>
                <a:schemeClr val="dk1"/>
              </a:solidFill>
            </a:endParaRPr>
          </a:p>
          <a:p>
            <a:pPr marL="342900" indent="-233363">
              <a:buClr>
                <a:schemeClr val="dk1"/>
              </a:buClr>
              <a:buSzPts val="1300"/>
              <a:buChar char="-"/>
            </a:pPr>
            <a:r>
              <a:rPr lang="ko-KR" altLang="en-US" sz="1000" dirty="0">
                <a:solidFill>
                  <a:schemeClr val="dk1"/>
                </a:solidFill>
              </a:rPr>
              <a:t>비밀번호 재생성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chemeClr val="dk1"/>
                </a:solidFill>
              </a:rPr>
              <a:t>--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r>
              <a:rPr lang="en-US" altLang="ko-KR" sz="1000" dirty="0">
                <a:solidFill>
                  <a:schemeClr val="dk1"/>
                </a:solidFill>
              </a:rPr>
              <a:t>2.</a:t>
            </a:r>
            <a:r>
              <a:rPr lang="ko-KR" altLang="en-US" sz="1000" dirty="0">
                <a:solidFill>
                  <a:schemeClr val="dk1"/>
                </a:solidFill>
              </a:rPr>
              <a:t>편집한 템플릿 양식을 수정한다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r>
              <a:rPr lang="en-US" altLang="ko-KR" sz="1000" dirty="0">
                <a:solidFill>
                  <a:schemeClr val="dk1"/>
                </a:solidFill>
              </a:rPr>
              <a:t>--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r>
              <a:rPr lang="en-US" altLang="ko-KR" sz="1000" dirty="0">
                <a:solidFill>
                  <a:schemeClr val="dk1"/>
                </a:solidFill>
              </a:rPr>
              <a:t>3.</a:t>
            </a:r>
            <a:r>
              <a:rPr lang="ko-KR" altLang="en-US" sz="1000" dirty="0">
                <a:solidFill>
                  <a:schemeClr val="dk1"/>
                </a:solidFill>
              </a:rPr>
              <a:t>편집한 템플릿 양식을 </a:t>
            </a:r>
            <a:endParaRPr sz="1000" dirty="0">
              <a:solidFill>
                <a:schemeClr val="dk1"/>
              </a:solidFill>
            </a:endParaRPr>
          </a:p>
          <a:p>
            <a:r>
              <a:rPr lang="ko-KR" altLang="en-US" sz="1000" dirty="0">
                <a:solidFill>
                  <a:schemeClr val="dk1"/>
                </a:solidFill>
              </a:rPr>
              <a:t>저장한다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r>
              <a:rPr lang="en-US" altLang="ko-KR" sz="1000" dirty="0">
                <a:solidFill>
                  <a:schemeClr val="dk1"/>
                </a:solidFill>
              </a:rPr>
              <a:t>--</a:t>
            </a:r>
            <a:endParaRPr sz="1000" dirty="0">
              <a:solidFill>
                <a:schemeClr val="dk1"/>
              </a:solidFill>
            </a:endParaRPr>
          </a:p>
          <a:p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1000" dirty="0">
                <a:solidFill>
                  <a:schemeClr val="dk1"/>
                </a:solidFill>
              </a:rPr>
              <a:t>4.</a:t>
            </a:r>
            <a:r>
              <a:rPr lang="ko-KR" altLang="en-US" sz="1000" dirty="0">
                <a:solidFill>
                  <a:schemeClr val="dk1"/>
                </a:solidFill>
              </a:rPr>
              <a:t>저장된 템플릿 양식을 </a:t>
            </a:r>
            <a:endParaRPr sz="10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1000" dirty="0">
                <a:solidFill>
                  <a:schemeClr val="dk1"/>
                </a:solidFill>
              </a:rPr>
              <a:t>사용한다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  <a:p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  <a:p>
            <a:endParaRPr sz="1000" dirty="0"/>
          </a:p>
        </p:txBody>
      </p:sp>
      <p:sp>
        <p:nvSpPr>
          <p:cNvPr id="6" name="Shape 1517"/>
          <p:cNvSpPr/>
          <p:nvPr/>
        </p:nvSpPr>
        <p:spPr>
          <a:xfrm>
            <a:off x="5489045" y="4100348"/>
            <a:ext cx="90450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템플릿 사용</a:t>
            </a:r>
            <a:endParaRPr dirty="0"/>
          </a:p>
        </p:txBody>
      </p:sp>
      <p:sp>
        <p:nvSpPr>
          <p:cNvPr id="7" name="Shape 1518"/>
          <p:cNvSpPr/>
          <p:nvPr/>
        </p:nvSpPr>
        <p:spPr>
          <a:xfrm flipH="1">
            <a:off x="2436745" y="4097080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8" name="Shape 1519"/>
          <p:cNvGrpSpPr/>
          <p:nvPr/>
        </p:nvGrpSpPr>
        <p:grpSpPr>
          <a:xfrm>
            <a:off x="57150" y="851354"/>
            <a:ext cx="511594" cy="465487"/>
            <a:chOff x="4020974" y="559338"/>
            <a:chExt cx="682125" cy="682125"/>
          </a:xfrm>
        </p:grpSpPr>
        <p:sp>
          <p:nvSpPr>
            <p:cNvPr id="29" name="Shape 1520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30" name="Shape 1521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Shape 1522"/>
          <p:cNvSpPr/>
          <p:nvPr/>
        </p:nvSpPr>
        <p:spPr>
          <a:xfrm>
            <a:off x="0" y="463550"/>
            <a:ext cx="701550" cy="4679950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10" name="Shape 152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50333" y="684940"/>
            <a:ext cx="383457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52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46843" y="1169060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525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95238" y="1632378"/>
            <a:ext cx="511594" cy="46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526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25680" y="2133714"/>
            <a:ext cx="468901" cy="42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27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58910" y="266593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28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28381" y="3190245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529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35754" y="3735693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530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35899" y="4294771"/>
            <a:ext cx="511594" cy="46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531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930150" y="921548"/>
            <a:ext cx="6146334" cy="311220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532"/>
          <p:cNvSpPr/>
          <p:nvPr/>
        </p:nvSpPr>
        <p:spPr>
          <a:xfrm flipH="1">
            <a:off x="794457" y="1112068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" name="Shape 1533"/>
          <p:cNvSpPr/>
          <p:nvPr/>
        </p:nvSpPr>
        <p:spPr>
          <a:xfrm>
            <a:off x="4167235" y="4108307"/>
            <a:ext cx="90450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템플릿 저장</a:t>
            </a:r>
            <a:endParaRPr dirty="0"/>
          </a:p>
        </p:txBody>
      </p:sp>
      <p:sp>
        <p:nvSpPr>
          <p:cNvPr id="21" name="Shape 1534"/>
          <p:cNvSpPr/>
          <p:nvPr/>
        </p:nvSpPr>
        <p:spPr>
          <a:xfrm>
            <a:off x="1500194" y="4113388"/>
            <a:ext cx="90450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템플릿 1</a:t>
            </a:r>
            <a:endParaRPr dirty="0"/>
          </a:p>
        </p:txBody>
      </p:sp>
      <p:sp>
        <p:nvSpPr>
          <p:cNvPr id="24" name="Shape 1535"/>
          <p:cNvSpPr/>
          <p:nvPr/>
        </p:nvSpPr>
        <p:spPr>
          <a:xfrm>
            <a:off x="2763401" y="4113388"/>
            <a:ext cx="90450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템플릿 2</a:t>
            </a:r>
            <a:endParaRPr dirty="0"/>
          </a:p>
        </p:txBody>
      </p:sp>
      <p:pic>
        <p:nvPicPr>
          <p:cNvPr id="25" name="Shape 1536"/>
          <p:cNvPicPr preferRelativeResize="0"/>
          <p:nvPr/>
        </p:nvPicPr>
        <p:blipFill>
          <a:blip r:embed="rId13" cstate="print">
            <a:alphaModFix/>
          </a:blip>
          <a:stretch>
            <a:fillRect/>
          </a:stretch>
        </p:blipFill>
        <p:spPr>
          <a:xfrm>
            <a:off x="2864889" y="1497721"/>
            <a:ext cx="1723725" cy="230206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1537"/>
          <p:cNvSpPr/>
          <p:nvPr/>
        </p:nvSpPr>
        <p:spPr>
          <a:xfrm flipH="1">
            <a:off x="3937237" y="4096892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" name="Shape 1538"/>
          <p:cNvSpPr/>
          <p:nvPr/>
        </p:nvSpPr>
        <p:spPr>
          <a:xfrm flipH="1">
            <a:off x="5237386" y="4087171"/>
            <a:ext cx="281475" cy="25610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" name="Shape 1539"/>
          <p:cNvSpPr/>
          <p:nvPr/>
        </p:nvSpPr>
        <p:spPr>
          <a:xfrm>
            <a:off x="115248" y="3224422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스토리 보드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4" name="Shape 1544"/>
          <p:cNvSpPr txBox="1"/>
          <p:nvPr/>
        </p:nvSpPr>
        <p:spPr>
          <a:xfrm>
            <a:off x="7325325" y="463550"/>
            <a:ext cx="1818675" cy="467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00" dirty="0"/>
          </a:p>
          <a:p>
            <a:pPr marL="342900"/>
            <a:r>
              <a:rPr lang="ko-KR" altLang="en-US" sz="1000" dirty="0">
                <a:solidFill>
                  <a:schemeClr val="dk1"/>
                </a:solidFill>
              </a:rPr>
              <a:t>    </a:t>
            </a:r>
            <a:r>
              <a:rPr lang="ko-KR" altLang="en-US" sz="1000" dirty="0" err="1">
                <a:solidFill>
                  <a:schemeClr val="dk1"/>
                </a:solidFill>
              </a:rPr>
              <a:t>만든사람들</a:t>
            </a:r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  <a:p>
            <a:endParaRPr sz="1000" dirty="0">
              <a:solidFill>
                <a:schemeClr val="dk1"/>
              </a:solidFill>
            </a:endParaRPr>
          </a:p>
          <a:p>
            <a:endParaRPr sz="1000" dirty="0"/>
          </a:p>
          <a:p>
            <a:endParaRPr sz="1000" dirty="0"/>
          </a:p>
        </p:txBody>
      </p:sp>
      <p:grpSp>
        <p:nvGrpSpPr>
          <p:cNvPr id="5" name="Shape 1545"/>
          <p:cNvGrpSpPr/>
          <p:nvPr/>
        </p:nvGrpSpPr>
        <p:grpSpPr>
          <a:xfrm>
            <a:off x="60525" y="851354"/>
            <a:ext cx="511594" cy="465487"/>
            <a:chOff x="4020974" y="559338"/>
            <a:chExt cx="682125" cy="682125"/>
          </a:xfrm>
        </p:grpSpPr>
        <p:sp>
          <p:nvSpPr>
            <p:cNvPr id="18" name="Shape 1546"/>
            <p:cNvSpPr/>
            <p:nvPr/>
          </p:nvSpPr>
          <p:spPr>
            <a:xfrm>
              <a:off x="4065175" y="647750"/>
              <a:ext cx="593700" cy="593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dirty="0"/>
            </a:p>
          </p:txBody>
        </p:sp>
        <p:pic>
          <p:nvPicPr>
            <p:cNvPr id="19" name="Shape 1547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20974" y="559338"/>
              <a:ext cx="682125" cy="68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Shape 1548"/>
          <p:cNvSpPr/>
          <p:nvPr/>
        </p:nvSpPr>
        <p:spPr>
          <a:xfrm>
            <a:off x="3375" y="463550"/>
            <a:ext cx="701550" cy="4679950"/>
          </a:xfrm>
          <a:prstGeom prst="rect">
            <a:avLst/>
          </a:prstGeom>
          <a:solidFill>
            <a:srgbClr val="888888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7" name="Shape 1549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53708" y="684940"/>
            <a:ext cx="383457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50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150218" y="1169060"/>
            <a:ext cx="400875" cy="3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551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98613" y="1632378"/>
            <a:ext cx="511594" cy="46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552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129055" y="2133714"/>
            <a:ext cx="468901" cy="42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553"/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162285" y="2665937"/>
            <a:ext cx="424575" cy="3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554"/>
          <p:cNvPicPr preferRelativeResize="0"/>
          <p:nvPr/>
        </p:nvPicPr>
        <p:blipFill>
          <a:blip r:embed="rId9" cstate="print">
            <a:alphaModFix/>
          </a:blip>
          <a:stretch>
            <a:fillRect/>
          </a:stretch>
        </p:blipFill>
        <p:spPr>
          <a:xfrm>
            <a:off x="131756" y="3190245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555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139129" y="3735693"/>
            <a:ext cx="457388" cy="4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56"/>
          <p:cNvPicPr preferRelativeResize="0"/>
          <p:nvPr/>
        </p:nvPicPr>
        <p:blipFill>
          <a:blip r:embed="rId11" cstate="print">
            <a:alphaModFix/>
          </a:blip>
          <a:stretch>
            <a:fillRect/>
          </a:stretch>
        </p:blipFill>
        <p:spPr>
          <a:xfrm>
            <a:off x="139274" y="4294771"/>
            <a:ext cx="511594" cy="46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57"/>
          <p:cNvSpPr/>
          <p:nvPr/>
        </p:nvSpPr>
        <p:spPr>
          <a:xfrm>
            <a:off x="138198" y="3683536"/>
            <a:ext cx="472725" cy="430121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6" name="Shape 1558"/>
          <p:cNvPicPr preferRelativeResize="0"/>
          <p:nvPr/>
        </p:nvPicPr>
        <p:blipFill>
          <a:blip r:embed="rId12" cstate="print">
            <a:alphaModFix/>
          </a:blip>
          <a:stretch>
            <a:fillRect/>
          </a:stretch>
        </p:blipFill>
        <p:spPr>
          <a:xfrm>
            <a:off x="897788" y="1028976"/>
            <a:ext cx="7851168" cy="3661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559"/>
          <p:cNvSpPr/>
          <p:nvPr/>
        </p:nvSpPr>
        <p:spPr>
          <a:xfrm>
            <a:off x="946945" y="704483"/>
            <a:ext cx="904500" cy="2172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dirty="0"/>
              <a:t>View album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USECASE DIAGRAM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5" name="모서리가 둥근 직사각형 4"/>
          <p:cNvSpPr/>
          <p:nvPr/>
        </p:nvSpPr>
        <p:spPr>
          <a:xfrm>
            <a:off x="371278" y="709060"/>
            <a:ext cx="1702487" cy="406378"/>
          </a:xfrm>
          <a:prstGeom prst="roundRect">
            <a:avLst/>
          </a:prstGeom>
          <a:solidFill>
            <a:srgbClr val="FD6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TEAM MEMBER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USECASE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DIAGRAM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 descr="us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799" y="1436058"/>
            <a:ext cx="8482127" cy="2942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USECASE DIAGRAM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sp>
        <p:nvSpPr>
          <p:cNvPr id="6" name="모서리가 둥근 직사각형 5"/>
          <p:cNvSpPr/>
          <p:nvPr/>
        </p:nvSpPr>
        <p:spPr>
          <a:xfrm>
            <a:off x="254547" y="709064"/>
            <a:ext cx="1509401" cy="406378"/>
          </a:xfrm>
          <a:prstGeom prst="roundRect">
            <a:avLst/>
          </a:prstGeom>
          <a:solidFill>
            <a:srgbClr val="FD6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TEAM LEADER</a:t>
            </a:r>
          </a:p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USECASE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DIAGRAM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9" name="그림 8" descr="팀장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7541" y="742823"/>
            <a:ext cx="6303398" cy="1650416"/>
          </a:xfrm>
          <a:prstGeom prst="rect">
            <a:avLst/>
          </a:prstGeom>
          <a:ln>
            <a:solidFill>
              <a:srgbClr val="FD6270"/>
            </a:solidFill>
          </a:ln>
        </p:spPr>
      </p:pic>
      <p:sp>
        <p:nvSpPr>
          <p:cNvPr id="10" name="모서리가 둥근 직사각형 9"/>
          <p:cNvSpPr/>
          <p:nvPr/>
        </p:nvSpPr>
        <p:spPr>
          <a:xfrm>
            <a:off x="270760" y="2806997"/>
            <a:ext cx="1509401" cy="40637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ADMINISTRATOR</a:t>
            </a:r>
          </a:p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USECASE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DIAGRAM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" name="그림 10" descr="adm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4251" y="2825903"/>
            <a:ext cx="6290201" cy="202266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분석 </a:t>
            </a:r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설계 단계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USECASE DIAGRAM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8" name="그림 7" descr="1장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0693" y="521494"/>
            <a:ext cx="5872081" cy="452913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2069" y="702575"/>
            <a:ext cx="1702487" cy="223623"/>
          </a:xfrm>
          <a:prstGeom prst="roundRect">
            <a:avLst/>
          </a:prstGeom>
          <a:solidFill>
            <a:srgbClr val="FD6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USECASE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DIAGRAM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-5892"/>
            <a:ext cx="9144000" cy="463092"/>
          </a:xfrm>
          <a:prstGeom prst="rect">
            <a:avLst/>
          </a:prstGeom>
          <a:solidFill>
            <a:srgbClr val="95C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1"/>
            <a:r>
              <a:rPr lang="ko-KR" altLang="en-US" b="1" i="1" dirty="0" smtClean="0">
                <a:solidFill>
                  <a:schemeClr val="bg1"/>
                </a:solidFill>
                <a:latin typeface="+mn-ea"/>
              </a:rPr>
              <a:t>개발 계획 수립</a:t>
            </a:r>
            <a:endParaRPr lang="en-US" altLang="ko-KR" b="1" i="1" dirty="0" smtClean="0">
              <a:solidFill>
                <a:schemeClr val="bg1"/>
              </a:solidFill>
              <a:latin typeface="+mn-ea"/>
            </a:endParaRPr>
          </a:p>
          <a:p>
            <a:pPr lvl="1"/>
            <a:r>
              <a:rPr lang="en-US" altLang="ko-KR" b="1" i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i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클래스 다이어그램</a:t>
            </a:r>
            <a:endParaRPr lang="en-US" altLang="ko-KR" sz="1100" i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pic>
        <p:nvPicPr>
          <p:cNvPr id="23" name="Picture 2" descr="C:\Users\Bit\Desktop\corin2-logo_c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639" y="4758"/>
            <a:ext cx="470395" cy="452437"/>
          </a:xfrm>
          <a:prstGeom prst="rect">
            <a:avLst/>
          </a:prstGeom>
          <a:noFill/>
        </p:spPr>
      </p:pic>
      <p:pic>
        <p:nvPicPr>
          <p:cNvPr id="12" name="그림 11" descr="Us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325" y="463468"/>
            <a:ext cx="8363670" cy="468003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62069" y="702575"/>
            <a:ext cx="1702487" cy="223623"/>
          </a:xfrm>
          <a:prstGeom prst="roundRect">
            <a:avLst/>
          </a:prstGeom>
          <a:solidFill>
            <a:srgbClr val="1EC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ko-KR"/>
            </a:defPPr>
            <a:lvl1pPr marL="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USER CLASS DIAGRAM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</TotalTime>
  <Words>12562</Words>
  <Application>Microsoft Office PowerPoint</Application>
  <PresentationFormat>화면 슬라이드 쇼(16:9)</PresentationFormat>
  <Paragraphs>5194</Paragraphs>
  <Slides>178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178</vt:i4>
      </vt:variant>
    </vt:vector>
  </HeadingPairs>
  <TitlesOfParts>
    <vt:vector size="17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Bit</cp:lastModifiedBy>
  <cp:revision>278</cp:revision>
  <dcterms:created xsi:type="dcterms:W3CDTF">2017-06-09T06:00:25Z</dcterms:created>
  <dcterms:modified xsi:type="dcterms:W3CDTF">2018-07-14T08:23:44Z</dcterms:modified>
</cp:coreProperties>
</file>